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82" r:id="rId2"/>
    <p:sldId id="372" r:id="rId3"/>
    <p:sldId id="508" r:id="rId4"/>
    <p:sldId id="398" r:id="rId5"/>
    <p:sldId id="400" r:id="rId6"/>
    <p:sldId id="507" r:id="rId7"/>
    <p:sldId id="506" r:id="rId8"/>
    <p:sldId id="401" r:id="rId9"/>
    <p:sldId id="488" r:id="rId10"/>
    <p:sldId id="490" r:id="rId11"/>
    <p:sldId id="496" r:id="rId12"/>
    <p:sldId id="475" r:id="rId13"/>
    <p:sldId id="477" r:id="rId14"/>
    <p:sldId id="482" r:id="rId15"/>
    <p:sldId id="481" r:id="rId16"/>
    <p:sldId id="480" r:id="rId17"/>
    <p:sldId id="483" r:id="rId18"/>
    <p:sldId id="484" r:id="rId19"/>
    <p:sldId id="485" r:id="rId20"/>
    <p:sldId id="486" r:id="rId21"/>
    <p:sldId id="487" r:id="rId22"/>
    <p:sldId id="489" r:id="rId23"/>
    <p:sldId id="492" r:id="rId24"/>
    <p:sldId id="493" r:id="rId25"/>
    <p:sldId id="494" r:id="rId26"/>
    <p:sldId id="497" r:id="rId27"/>
    <p:sldId id="498" r:id="rId28"/>
    <p:sldId id="509" r:id="rId29"/>
    <p:sldId id="394" r:id="rId30"/>
    <p:sldId id="429" r:id="rId31"/>
    <p:sldId id="500" r:id="rId32"/>
    <p:sldId id="421" r:id="rId33"/>
    <p:sldId id="396" r:id="rId34"/>
    <p:sldId id="430" r:id="rId35"/>
    <p:sldId id="397" r:id="rId36"/>
    <p:sldId id="433" r:id="rId37"/>
    <p:sldId id="395" r:id="rId38"/>
    <p:sldId id="419" r:id="rId39"/>
    <p:sldId id="391" r:id="rId40"/>
    <p:sldId id="510" r:id="rId41"/>
    <p:sldId id="511" r:id="rId42"/>
    <p:sldId id="388" r:id="rId43"/>
    <p:sldId id="425" r:id="rId44"/>
    <p:sldId id="512" r:id="rId45"/>
    <p:sldId id="441" r:id="rId46"/>
    <p:sldId id="426" r:id="rId47"/>
    <p:sldId id="515" r:id="rId48"/>
    <p:sldId id="427" r:id="rId49"/>
    <p:sldId id="442" r:id="rId50"/>
    <p:sldId id="517" r:id="rId51"/>
    <p:sldId id="443" r:id="rId52"/>
    <p:sldId id="428" r:id="rId53"/>
    <p:sldId id="514" r:id="rId54"/>
    <p:sldId id="513" r:id="rId55"/>
    <p:sldId id="516" r:id="rId56"/>
    <p:sldId id="519" r:id="rId57"/>
    <p:sldId id="403" r:id="rId58"/>
    <p:sldId id="393" r:id="rId59"/>
    <p:sldId id="518" r:id="rId60"/>
    <p:sldId id="520" r:id="rId61"/>
    <p:sldId id="521" r:id="rId62"/>
    <p:sldId id="522" r:id="rId63"/>
    <p:sldId id="404" r:id="rId64"/>
    <p:sldId id="434" r:id="rId65"/>
    <p:sldId id="435" r:id="rId66"/>
    <p:sldId id="405" r:id="rId67"/>
    <p:sldId id="406" r:id="rId68"/>
    <p:sldId id="407" r:id="rId69"/>
    <p:sldId id="408" r:id="rId70"/>
    <p:sldId id="409" r:id="rId71"/>
    <p:sldId id="410" r:id="rId72"/>
    <p:sldId id="411" r:id="rId73"/>
    <p:sldId id="422" r:id="rId74"/>
    <p:sldId id="423" r:id="rId75"/>
    <p:sldId id="437" r:id="rId76"/>
    <p:sldId id="420" r:id="rId77"/>
    <p:sldId id="390" r:id="rId78"/>
    <p:sldId id="327" r:id="rId79"/>
    <p:sldId id="389" r:id="rId80"/>
    <p:sldId id="375" r:id="rId81"/>
    <p:sldId id="377" r:id="rId82"/>
    <p:sldId id="376" r:id="rId83"/>
    <p:sldId id="378" r:id="rId84"/>
    <p:sldId id="379" r:id="rId85"/>
    <p:sldId id="380" r:id="rId86"/>
    <p:sldId id="383" r:id="rId87"/>
    <p:sldId id="439" r:id="rId88"/>
    <p:sldId id="384" r:id="rId89"/>
    <p:sldId id="385" r:id="rId90"/>
    <p:sldId id="386" r:id="rId91"/>
    <p:sldId id="374" r:id="rId92"/>
    <p:sldId id="445" r:id="rId93"/>
    <p:sldId id="446" r:id="rId94"/>
    <p:sldId id="457" r:id="rId95"/>
    <p:sldId id="365" r:id="rId9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10" autoAdjust="0"/>
    <p:restoredTop sz="94125" autoAdjust="0"/>
  </p:normalViewPr>
  <p:slideViewPr>
    <p:cSldViewPr snapToGrid="0">
      <p:cViewPr varScale="1">
        <p:scale>
          <a:sx n="97" d="100"/>
          <a:sy n="97" d="100"/>
        </p:scale>
        <p:origin x="1632"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D8D8E7-E4ED-C44E-8758-E77C2E550289}" type="datetimeFigureOut">
              <a:rPr lang="de-DE" smtClean="0"/>
              <a:t>17.02.2025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0C8601-5E09-0E4C-A79E-D4DC8377D91B}" type="slidenum">
              <a:rPr lang="de-DE" smtClean="0"/>
              <a:t>‹Nr.›</a:t>
            </a:fld>
            <a:endParaRPr lang="de-DE"/>
          </a:p>
        </p:txBody>
      </p:sp>
    </p:spTree>
    <p:extLst>
      <p:ext uri="{BB962C8B-B14F-4D97-AF65-F5344CB8AC3E}">
        <p14:creationId xmlns:p14="http://schemas.microsoft.com/office/powerpoint/2010/main" val="3987350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98513-E3F2-1ADE-EDF9-E90CDBB9380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CEF2968-4E49-9DEE-BFE5-A2A78B7A31A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2669911-5D18-42E6-F802-0AC90B0EE2D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216A2B0A-7507-42E6-C2D8-042CBF950EB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776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041D0-55D9-C218-F992-ED4EC1EA12E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76B0122-A942-59CD-6D3E-1390C2CA43E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8CEEF29-91B6-A0FC-EB94-45493EAF0FC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FBB31B38-3EAB-C1B6-E34A-AF59B03E67B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11476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C699B-066B-BEC3-0141-563BD78ACD1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E0D7573-5FAA-4E66-6A9D-552E6649C60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74CEB80-F77C-5D5C-332E-28C4A876905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E002A78C-9248-EE93-B9DB-EDB992EB27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8273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9A59E-9C76-8461-AFBE-D77AE8F5C42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C124735-5306-5269-AB9D-D5114583785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6218A2B-97B8-48AE-DA72-617018A8B19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0925EDF-8E70-D53A-F3E8-A5A879F8F42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76894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67961-D6E9-208E-4C88-EF4373078C4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2E50AFA-AC5B-313A-3616-271093947D1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E587CDF-8B21-7053-39AD-191963101102}"/>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F5C9B0F-45B9-1D77-4636-2EC1B31A82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90739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9E66D-0832-61CC-A9B4-4D323B11535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E45E12F-1A59-0D24-3155-6BFD117E127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F7E9D08-CADB-33C6-1E9D-08CD36D20024}"/>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9A5BEBA-DED0-72B3-37C7-3CECC9F6D2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4511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16967-E74D-7960-C777-50C60736817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ABE7F6D-52CF-5AB8-F220-FD641B266F3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2409F8D-F73D-4890-4834-AB0D4284A7E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27AF15B4-0D4D-C9F4-2F18-BE7727EC2E8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41954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EF844-71E0-F84F-7E73-F32BD9D0CFE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53A255D-48AA-C8D5-8774-BAB9BEECA08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2416EE1-A7E6-6BC2-6CF3-F827D4D95DA9}"/>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7105E8B-AFE4-D01B-16AC-41E3D2DAC41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71170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CD925-BF46-0F4B-3A64-EBDB372E9ED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278C0D0-FCDE-0201-9D6A-F0C14C142FE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2278202-8FFB-6E1B-289A-62F4EE172842}"/>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E2649CD-9CCA-2141-F761-DA955B4764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642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76E8D-2E5A-3767-2342-C69CF55F8B7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D861F8F-48BF-D87E-9973-F9A59998952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FA97AA5-0ED9-6892-6363-E1DC51F9F562}"/>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CEE3C06-36E1-65CC-8DDC-1C006F48637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60681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11A28-904C-919F-CC91-C7600F38AA3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EB4E204-663F-A696-DBF2-6A702198713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06B398B-6CC3-93BF-82F8-DB2DF98C4137}"/>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E32FCA3-EE16-8575-08E2-8CB205F5DDF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06060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546A2-1C23-4898-35EE-539B310BA90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C75B9F9-A755-0F3C-6A99-F2B1BEAAAED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E7FBF58-9552-3A46-9A3B-DF65AD8A10CE}"/>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EC0CADD-A053-EFA4-CDC1-10521508B05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99165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6EEE0-9730-157A-5E36-DD9DF4D3C96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5DF9346-7F22-2A69-221D-B9B3F8F8C4C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9BA5877-C60F-3B07-CFC3-1499CE3429E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E3426902-2086-4786-3AF0-6A982034D92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68715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45388-E00A-0E16-67D7-0209C1F5FA6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31AC281-B196-5CC7-2A42-9B9EA1969F8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6806F65-2135-D862-BF86-AB3CF03BB6C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86E58FB-1BD9-A12F-A989-43170DF0C32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8897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B3025-8EA3-E321-1D00-DC65C40EE7A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71E1DC4-E6DA-F5FA-22D7-C843CD153B8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BD36AE0-A6CA-18E9-98EE-84D7CEE98C29}"/>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812D74FC-2C2C-3852-726D-54D62E9E7E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60582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0D5B7-B95F-7BEC-5D06-A5CA5405961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334E4F9-5C7B-7A69-084A-C5C76E9AB52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8147895-FDB3-797D-0E5F-5EEA277B426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263D00DF-A6E7-5651-3518-026AD14945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69669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37081-DD33-7703-E9DE-ABC06A131FD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6AD7FF3-2733-2392-35F2-457B40CD46E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28C9575-F819-A4CD-D33C-D1461121299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E6D7593C-8C66-2305-E51C-4240D56295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70728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28800-E704-A071-F7EC-E716BAC39A0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C8D38B9-4758-C312-B577-3A44A5B6CAE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660F339-F51B-B0B8-33C5-21E1EF42FAAA}"/>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A5EDD89-86C7-3D58-2D3D-ED9A0698B69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6702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D5A1D-28D6-782A-1FE1-CFF17DF67BA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AD6FEE8-833B-0593-7506-262F37752E7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98CDF9A-3C26-0343-49F5-CBAA0322A23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82ADDA71-06DE-7F13-0645-BD44D49003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52438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4EBAA-90AA-6A74-5FC0-D8E935413C8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3143F51-292B-762E-404B-CC8A0256EF1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423F273-8582-45DE-64D6-EE89049EE85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B7E613E-A55F-58D9-785E-BD7F897007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86122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6CCDD-2CB9-564D-5A85-35E20D722E8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21C7C63-607D-9155-19A1-39775E23807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59A1420-5698-D552-F14A-C82F71940F5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74A88AA-DB46-9818-3D3D-73490BC7FC7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32420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9A169-9BE0-6FB0-BB3D-7EABEF2B544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461827C-DB92-16B8-C8E6-28229F686C7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2A4C168-2210-0EA4-A5A0-B07F743FDE74}"/>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119766E-4CFD-C26C-14F9-E473D050B31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80180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25364-229E-D0E8-C200-020A2BE4EA4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D4303ED-84A2-0525-4797-ABF0B4CCEF7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E85EC41-7FC0-C7DB-4493-9C477C4F859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48A4DE5B-8423-FD3E-6372-77629F1E15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48947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26E2B-77A3-200D-9F9A-DD1C40FC9FD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CB2031F-44F5-1B89-442C-D00BDA7DDAA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B553241-BABE-EAE1-4B82-26B389435513}"/>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4C1F399-C601-8344-CC93-99BA83C6770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21909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DC840-2D4B-8059-D339-8EBE4B6C027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2DFE4C4-81EB-59D7-DFBE-8F5AE274D67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6DA9FB1-DE70-1DA9-7FB1-3D5DE2C0D9CE}"/>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A6394A60-63F3-D799-361B-786003413D4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7818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AB339-F684-B5A6-2013-1502B635350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D6F9CF3-B68C-26D7-640C-3471C766EFE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FAF9F34-239C-2E8B-01F4-46E583010C1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75D04D5-FE9D-004C-5A8C-EFB94E2A0B1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92563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99A08-FD43-A28D-363F-F2B1ECCB965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BFAD789-7AEA-F834-58FE-65213CD2816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0FAB0D6-5FBD-8473-F82F-D6407C6FE01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C07F5ECB-4B8B-6A74-28DA-64E284FA22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674773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9E6E5-E2AF-752D-CC6C-61CD8DEDA5A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1B4D002-5EE0-5E07-8140-0A61B4070F9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A4F42B7-814F-4C11-6C7A-8CBFFE5C9E2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2BD9909D-B89C-AF71-D869-C5D75627A30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048561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30E38-10E5-9E4B-153B-4945646B58C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19F777D-8FAD-3D86-D5C1-453AA8E804A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0C79E02-4B97-8352-1C67-86C4E0951B2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EA9F3B59-5C01-0274-0E72-2810725DAD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68750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6491F-A5DD-09D1-C05F-EABC7CEDE0C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59A5A05-31C1-FAA9-D004-27B7230C6D9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75A5A80-0C0B-CF5B-CFEC-3C6EA96C5F0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0F127114-80F2-9879-AADC-2C0CDCF2F36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44732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B3F7A-4EA5-FE08-A76A-32A70196CB0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D32565A-0D64-32DD-B820-1064115FFDE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9A8121B-01A9-FEB6-68F3-CCE7BC7473A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4FEDB9E3-B25D-21AC-D934-8A5A55194B5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194485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E969E-210A-5B76-3F98-4D5DD971326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C18610E-C618-E38B-7C34-6402F6E5302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BBFAB15-60F4-7B14-0117-60D7BC9C50E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124A4F5-AC2F-27FF-CCFB-47C3C26AA7B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460680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DB9D5-9C25-2B84-9676-8FACBE78524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C15C74E-160D-22CC-6479-0DB13D42145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D89F096-51C4-5E40-8FBE-C0176E7AFF3E}"/>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354E648-A90E-B63B-DB6A-64C3DC59FE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16980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7DD92-A74F-0DA9-273B-09951304DD9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F364DE7-EA41-4CF1-8DA5-A2D9E92C658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C208309-9CC3-662D-B68A-1D8EBD0AFA77}"/>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DC29E5FE-B997-57E0-74CA-035AEB3DEC9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32006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42DCE-9303-D870-DE9A-2640AE8FA0C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C107B12-1A44-45C2-AE1A-DE9BB5D6697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B6A1E65-278F-5722-617C-A80DB59F9404}"/>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DA2BBA8F-CBC4-0D20-64B2-3BD22B3A8AB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25536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C3723-D1D8-948D-CF57-9F92723D249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C961B7F-F05F-2964-F7CA-3A5770171AE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452811B-9F84-6C3D-1252-135BE2D279E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44C2B903-51E5-CC4E-5917-6F1688667D6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08520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87030-792F-FD2C-9CAB-6FF0A66E2A8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67E2945-BF27-774D-77C2-34240CD007C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E2D6974-D070-C1E0-C0E1-5ED76E9F824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03C981A2-4CA9-DBAC-474D-646E09D0D01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30103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7E021-C346-4301-3F1A-16DE670FB47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1A103E6-F2E7-484C-2A9C-01E1D912AEE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524F6DD-6F34-B826-E5AD-4D292C2BCB54}"/>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8C5153A-DE62-D9D1-EA47-98C7E1AABFF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439108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0B323-9854-9D5F-24AE-64F13BEC596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1CC10A9-8771-86C3-CFB2-1860C235FEE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B74A812-56C1-1781-7E21-AC81E28EB39E}"/>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5228DB8-A3EF-663F-34A6-A9655FFE47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903944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EFA54-E2B3-8E03-26BD-0F4770F8131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860B175-D586-926F-100A-5BB293530CB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57EC6E5-8545-7AB2-C6A5-C67CD041998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47C3811E-EC28-224A-9967-36E246A023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986551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73937-D80E-FBE8-FB40-8F6EB2EBC25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97B9A76-762C-62D7-123A-45CC7B3010A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6F847B3-B7A0-0EDB-1C76-673193F26D6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6F378E5-0B73-BD80-ED3E-57025EAAC7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39376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80A08-C027-6486-3C94-95E4F15F70B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D57CEB3-B9E0-1B39-DF87-75E62817872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98E13A3-C5D8-6050-FEAB-19C0FD359AB4}"/>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DE9E8747-3E28-523C-FC9C-7B47F9EAEBD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356338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BF6CD-5E30-AF22-9475-AABE57786EC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77DD6FA-812B-933C-684E-CF500615150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6CED34E-8890-61F5-AC7F-F3E01091C83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43A37995-84BD-2C62-18EE-2C87C26247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032490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0933F-459B-36CA-B380-1034DF6A1EE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087094E-E65B-F0BA-6436-D90BC5BC320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67524E2-A899-2FB0-2651-6A8744FCB69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D0C8D0DA-D2A9-DF4C-1F44-6816C7F459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24061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42C3C-231D-EDE7-1BAC-47711CB6F91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C576012-FFFF-827D-5FAC-7884061FDAD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87417CE-D9CE-9A92-2E84-0516D9E51BD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D584FE5-354E-18E2-6388-098C9C11CB7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477034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291B2-B515-A2D7-DAD3-CC87B07D84D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54AEFC9-D108-3496-A02A-80A66211976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A3A21EC-88FF-4F15-A728-A3AFB58B60D3}"/>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A24C776E-F1E3-A7AD-6C20-B4F25CD0FDD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45919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F4690-5F22-A0C2-8FF1-F0F77E9A57F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3D21CC9-DE5C-E918-A2A1-20ED339CA03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DCF5BD9-78B6-1F42-968D-CD991BA222E2}"/>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04EBD98-ECEF-E217-E299-EB74D3397E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2496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CA034-9634-F5FF-EEAB-C688913EBB1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C08FF01-DFAE-A933-73F5-E423335BE18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BD55D8E-2BF1-15F2-76B7-1062E91F173F}"/>
              </a:ext>
            </a:extLst>
          </p:cNvPr>
          <p:cNvSpPr>
            <a:spLocks noGrp="1"/>
          </p:cNvSpPr>
          <p:nvPr>
            <p:ph type="body" idx="1"/>
          </p:nvPr>
        </p:nvSpPr>
        <p:spPr/>
        <p:txBody>
          <a:bodyPr/>
          <a:lstStyle/>
          <a:p>
            <a:r>
              <a:rPr lang="de-DE" dirty="0"/>
              <a:t>Quiz zu SAPUI5 Controls</a:t>
            </a:r>
          </a:p>
          <a:p>
            <a:r>
              <a:rPr lang="de-DE" dirty="0"/>
              <a:t>Frage: Was ist ein SAPUI5 Control?</a:t>
            </a:r>
          </a:p>
          <a:p>
            <a:endParaRPr lang="de-DE" dirty="0"/>
          </a:p>
          <a:p>
            <a:r>
              <a:rPr lang="de-DE" dirty="0"/>
              <a:t>A) Eine Datenbank</a:t>
            </a:r>
          </a:p>
          <a:p>
            <a:r>
              <a:rPr lang="de-DE" dirty="0"/>
              <a:t>B) Eine wiederverwendbare UI-Komponente</a:t>
            </a:r>
          </a:p>
          <a:p>
            <a:r>
              <a:rPr lang="de-DE" dirty="0"/>
              <a:t>C) Ein Server</a:t>
            </a:r>
          </a:p>
          <a:p>
            <a:r>
              <a:rPr lang="de-DE" dirty="0"/>
              <a:t>D) Ein Netzwerkprotokoll</a:t>
            </a:r>
          </a:p>
          <a:p>
            <a:r>
              <a:rPr lang="de-DE" dirty="0"/>
              <a:t>Korrekte Antwort: B) Eine wiederverwendbare UI-Komponente</a:t>
            </a:r>
          </a:p>
          <a:p>
            <a:r>
              <a:rPr lang="de-DE" dirty="0"/>
              <a:t>Frage: Wie viele eigene Controls enthält die SAPUI5 Library ungefähr?</a:t>
            </a:r>
          </a:p>
          <a:p>
            <a:endParaRPr lang="de-DE" dirty="0"/>
          </a:p>
          <a:p>
            <a:r>
              <a:rPr lang="de-DE" dirty="0"/>
              <a:t>A) 50</a:t>
            </a:r>
          </a:p>
          <a:p>
            <a:r>
              <a:rPr lang="de-DE" dirty="0"/>
              <a:t>B) 100</a:t>
            </a:r>
          </a:p>
          <a:p>
            <a:r>
              <a:rPr lang="de-DE" dirty="0"/>
              <a:t>C) 300</a:t>
            </a:r>
          </a:p>
          <a:p>
            <a:r>
              <a:rPr lang="de-DE" dirty="0"/>
              <a:t>D) &gt;500</a:t>
            </a:r>
          </a:p>
          <a:p>
            <a:r>
              <a:rPr lang="de-DE" dirty="0"/>
              <a:t>Korrekte Antwort: D) 500</a:t>
            </a:r>
          </a:p>
          <a:p>
            <a:r>
              <a:rPr lang="de-DE" dirty="0"/>
              <a:t>Frage: Welches der folgenden Controls wird verwendet, um eine Schaltfläche zu erstellen?</a:t>
            </a:r>
          </a:p>
          <a:p>
            <a:endParaRPr lang="de-DE" dirty="0"/>
          </a:p>
          <a:p>
            <a:r>
              <a:rPr lang="de-DE" dirty="0"/>
              <a:t>A) </a:t>
            </a:r>
            <a:r>
              <a:rPr lang="de-DE" dirty="0" err="1"/>
              <a:t>sap.m.Input</a:t>
            </a:r>
            <a:endParaRPr lang="de-DE" dirty="0"/>
          </a:p>
          <a:p>
            <a:r>
              <a:rPr lang="de-DE" dirty="0"/>
              <a:t>B) </a:t>
            </a:r>
            <a:r>
              <a:rPr lang="de-DE" dirty="0" err="1"/>
              <a:t>sap.m.Table</a:t>
            </a:r>
            <a:endParaRPr lang="de-DE" dirty="0"/>
          </a:p>
          <a:p>
            <a:r>
              <a:rPr lang="de-DE" dirty="0"/>
              <a:t>C) </a:t>
            </a:r>
            <a:r>
              <a:rPr lang="de-DE" dirty="0" err="1"/>
              <a:t>sap.m.Button</a:t>
            </a:r>
            <a:endParaRPr lang="de-DE" dirty="0"/>
          </a:p>
          <a:p>
            <a:r>
              <a:rPr lang="de-DE" dirty="0"/>
              <a:t>D) </a:t>
            </a:r>
            <a:r>
              <a:rPr lang="de-DE" dirty="0" err="1"/>
              <a:t>sap.m.List</a:t>
            </a:r>
            <a:endParaRPr lang="de-DE" dirty="0"/>
          </a:p>
          <a:p>
            <a:r>
              <a:rPr lang="de-DE" dirty="0"/>
              <a:t>Korrekte Antwort: C) </a:t>
            </a:r>
            <a:r>
              <a:rPr lang="de-DE" dirty="0" err="1"/>
              <a:t>sap.m.Button</a:t>
            </a:r>
            <a:endParaRPr lang="de-DE" dirty="0"/>
          </a:p>
          <a:p>
            <a:r>
              <a:rPr lang="de-DE" dirty="0"/>
              <a:t>Frage: Was ist eine Aggregation in SAPUI5?</a:t>
            </a:r>
          </a:p>
          <a:p>
            <a:endParaRPr lang="de-DE" dirty="0"/>
          </a:p>
          <a:p>
            <a:r>
              <a:rPr lang="de-DE" dirty="0"/>
              <a:t>A) Eine Methode zur Datenbankabfrage</a:t>
            </a:r>
          </a:p>
          <a:p>
            <a:r>
              <a:rPr lang="de-DE" dirty="0"/>
              <a:t>B) Eine Verbindung zwischen zwei Controls</a:t>
            </a:r>
          </a:p>
          <a:p>
            <a:r>
              <a:rPr lang="de-DE" dirty="0"/>
              <a:t>C) Ein Container für andere Controls</a:t>
            </a:r>
          </a:p>
          <a:p>
            <a:r>
              <a:rPr lang="de-DE" dirty="0"/>
              <a:t>D) Ein Netzwerkprotokoll</a:t>
            </a:r>
          </a:p>
          <a:p>
            <a:r>
              <a:rPr lang="de-DE" dirty="0"/>
              <a:t>Korrekte Antwort: C) Ein Container für andere Controls</a:t>
            </a:r>
          </a:p>
          <a:p>
            <a:r>
              <a:rPr lang="de-DE" dirty="0"/>
              <a:t>Frage: Wie kann ein Control in einer XML View definiert werden?</a:t>
            </a:r>
          </a:p>
          <a:p>
            <a:endParaRPr lang="de-DE" dirty="0"/>
          </a:p>
          <a:p>
            <a:r>
              <a:rPr lang="de-DE" dirty="0"/>
              <a:t>A) Durch die Verwendung von JavaScript</a:t>
            </a:r>
          </a:p>
          <a:p>
            <a:r>
              <a:rPr lang="de-DE" dirty="0"/>
              <a:t>B) Durch die Verwendung von HTML</a:t>
            </a:r>
          </a:p>
          <a:p>
            <a:r>
              <a:rPr lang="de-DE" dirty="0"/>
              <a:t>C) Durch die Verwendung von XML-Tags</a:t>
            </a:r>
          </a:p>
          <a:p>
            <a:r>
              <a:rPr lang="de-DE" dirty="0"/>
              <a:t>D) Durch die Verwendung von CSS</a:t>
            </a:r>
          </a:p>
          <a:p>
            <a:r>
              <a:rPr lang="de-DE" dirty="0"/>
              <a:t>Korrekte Antwort: C) Durch die Verwendung von XML-Tags</a:t>
            </a:r>
          </a:p>
          <a:p>
            <a:r>
              <a:rPr lang="de-DE" dirty="0"/>
              <a:t>Frage: Was ist eine Assoziation in SAPUI5?</a:t>
            </a:r>
          </a:p>
          <a:p>
            <a:endParaRPr lang="de-DE" dirty="0"/>
          </a:p>
          <a:p>
            <a:r>
              <a:rPr lang="de-DE" dirty="0"/>
              <a:t>A) Eine Methode zur Datenbankabfrage</a:t>
            </a:r>
          </a:p>
          <a:p>
            <a:r>
              <a:rPr lang="de-DE" dirty="0"/>
              <a:t>B) Eine Verbindung zwischen zwei Controls, die keine hierarchische Struktur darstellt</a:t>
            </a:r>
          </a:p>
          <a:p>
            <a:r>
              <a:rPr lang="de-DE" dirty="0"/>
              <a:t>C) Ein Container für andere Controls</a:t>
            </a:r>
          </a:p>
          <a:p>
            <a:r>
              <a:rPr lang="de-DE" dirty="0"/>
              <a:t>D) Ein Netzwerkprotokoll</a:t>
            </a:r>
          </a:p>
          <a:p>
            <a:r>
              <a:rPr lang="de-DE" dirty="0"/>
              <a:t>Korrekte Antwort: B) Eine Verbindung zwischen zwei Controls, die keine hierarchische Struktur darstellt</a:t>
            </a:r>
          </a:p>
        </p:txBody>
      </p:sp>
      <p:sp>
        <p:nvSpPr>
          <p:cNvPr id="4" name="Foliennummernplatzhalter 3">
            <a:extLst>
              <a:ext uri="{FF2B5EF4-FFF2-40B4-BE49-F238E27FC236}">
                <a16:creationId xmlns:a16="http://schemas.microsoft.com/office/drawing/2014/main" id="{3369171A-2ECD-52AB-7E8C-58771A605E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942205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F3310-6810-5D31-FFE9-8CAE6C99C60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0015906-F76B-391A-3AAB-59D324CAB47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75BFE5B-C575-9264-3126-4EB3EDE2FE88}"/>
              </a:ext>
            </a:extLst>
          </p:cNvPr>
          <p:cNvSpPr>
            <a:spLocks noGrp="1"/>
          </p:cNvSpPr>
          <p:nvPr>
            <p:ph type="body" idx="1"/>
          </p:nvPr>
        </p:nvSpPr>
        <p:spPr/>
        <p:txBody>
          <a:bodyPr/>
          <a:lstStyle/>
          <a:p>
            <a:r>
              <a:rPr lang="de-DE" dirty="0"/>
              <a:t>Quiz zu SAPUI5 Controls</a:t>
            </a:r>
          </a:p>
          <a:p>
            <a:r>
              <a:rPr lang="de-DE" dirty="0"/>
              <a:t>Frage: Was ist ein SAPUI5 Control?</a:t>
            </a:r>
          </a:p>
          <a:p>
            <a:endParaRPr lang="de-DE" dirty="0"/>
          </a:p>
          <a:p>
            <a:r>
              <a:rPr lang="de-DE" dirty="0"/>
              <a:t>A) Eine Datenbank</a:t>
            </a:r>
          </a:p>
          <a:p>
            <a:r>
              <a:rPr lang="de-DE" dirty="0"/>
              <a:t>B) Eine wiederverwendbare UI-Komponente</a:t>
            </a:r>
          </a:p>
          <a:p>
            <a:r>
              <a:rPr lang="de-DE" dirty="0"/>
              <a:t>C) Ein Server</a:t>
            </a:r>
          </a:p>
          <a:p>
            <a:r>
              <a:rPr lang="de-DE" dirty="0"/>
              <a:t>D) Ein Netzwerkprotokoll</a:t>
            </a:r>
          </a:p>
          <a:p>
            <a:r>
              <a:rPr lang="de-DE" dirty="0"/>
              <a:t>Korrekte Antwort: B) Eine wiederverwendbare UI-Komponente</a:t>
            </a:r>
          </a:p>
          <a:p>
            <a:r>
              <a:rPr lang="de-DE" dirty="0"/>
              <a:t>Frage: Wie viele eigene Controls enthält die SAPUI5 Library ungefähr?</a:t>
            </a:r>
          </a:p>
          <a:p>
            <a:endParaRPr lang="de-DE" dirty="0"/>
          </a:p>
          <a:p>
            <a:r>
              <a:rPr lang="de-DE" dirty="0"/>
              <a:t>A) 50</a:t>
            </a:r>
          </a:p>
          <a:p>
            <a:r>
              <a:rPr lang="de-DE" dirty="0"/>
              <a:t>B) 100</a:t>
            </a:r>
          </a:p>
          <a:p>
            <a:r>
              <a:rPr lang="de-DE" dirty="0"/>
              <a:t>C) 300</a:t>
            </a:r>
          </a:p>
          <a:p>
            <a:r>
              <a:rPr lang="de-DE" dirty="0"/>
              <a:t>D) &gt;500</a:t>
            </a:r>
          </a:p>
          <a:p>
            <a:r>
              <a:rPr lang="de-DE" dirty="0"/>
              <a:t>Korrekte Antwort: D) 500</a:t>
            </a:r>
          </a:p>
          <a:p>
            <a:r>
              <a:rPr lang="de-DE" dirty="0"/>
              <a:t>Frage: Welches der folgenden Controls wird verwendet, um eine Schaltfläche zu erstellen?</a:t>
            </a:r>
          </a:p>
          <a:p>
            <a:endParaRPr lang="de-DE" dirty="0"/>
          </a:p>
          <a:p>
            <a:r>
              <a:rPr lang="de-DE" dirty="0"/>
              <a:t>A) </a:t>
            </a:r>
            <a:r>
              <a:rPr lang="de-DE" dirty="0" err="1"/>
              <a:t>sap.m.Input</a:t>
            </a:r>
            <a:endParaRPr lang="de-DE" dirty="0"/>
          </a:p>
          <a:p>
            <a:r>
              <a:rPr lang="de-DE" dirty="0"/>
              <a:t>B) </a:t>
            </a:r>
            <a:r>
              <a:rPr lang="de-DE" dirty="0" err="1"/>
              <a:t>sap.m.Table</a:t>
            </a:r>
            <a:endParaRPr lang="de-DE" dirty="0"/>
          </a:p>
          <a:p>
            <a:r>
              <a:rPr lang="de-DE" dirty="0"/>
              <a:t>C) </a:t>
            </a:r>
            <a:r>
              <a:rPr lang="de-DE" dirty="0" err="1"/>
              <a:t>sap.m.Button</a:t>
            </a:r>
            <a:endParaRPr lang="de-DE" dirty="0"/>
          </a:p>
          <a:p>
            <a:r>
              <a:rPr lang="de-DE" dirty="0"/>
              <a:t>D) </a:t>
            </a:r>
            <a:r>
              <a:rPr lang="de-DE" dirty="0" err="1"/>
              <a:t>sap.m.List</a:t>
            </a:r>
            <a:endParaRPr lang="de-DE" dirty="0"/>
          </a:p>
          <a:p>
            <a:r>
              <a:rPr lang="de-DE" dirty="0"/>
              <a:t>Korrekte Antwort: C) </a:t>
            </a:r>
            <a:r>
              <a:rPr lang="de-DE" dirty="0" err="1"/>
              <a:t>sap.m.Button</a:t>
            </a:r>
            <a:endParaRPr lang="de-DE" dirty="0"/>
          </a:p>
          <a:p>
            <a:r>
              <a:rPr lang="de-DE" dirty="0"/>
              <a:t>Frage: Was ist eine Aggregation in SAPUI5?</a:t>
            </a:r>
          </a:p>
          <a:p>
            <a:endParaRPr lang="de-DE" dirty="0"/>
          </a:p>
          <a:p>
            <a:r>
              <a:rPr lang="de-DE" dirty="0"/>
              <a:t>A) Eine Methode zur Datenbankabfrage</a:t>
            </a:r>
          </a:p>
          <a:p>
            <a:r>
              <a:rPr lang="de-DE" dirty="0"/>
              <a:t>B) Eine Verbindung zwischen zwei Controls</a:t>
            </a:r>
          </a:p>
          <a:p>
            <a:r>
              <a:rPr lang="de-DE" dirty="0"/>
              <a:t>C) Ein Container für andere Controls</a:t>
            </a:r>
          </a:p>
          <a:p>
            <a:r>
              <a:rPr lang="de-DE" dirty="0"/>
              <a:t>D) Ein Netzwerkprotokoll</a:t>
            </a:r>
          </a:p>
          <a:p>
            <a:r>
              <a:rPr lang="de-DE" dirty="0"/>
              <a:t>Korrekte Antwort: C) Ein Container für andere Controls</a:t>
            </a:r>
          </a:p>
          <a:p>
            <a:r>
              <a:rPr lang="de-DE" dirty="0"/>
              <a:t>Frage: Wie kann ein Control in einer XML View definiert werden?</a:t>
            </a:r>
          </a:p>
          <a:p>
            <a:endParaRPr lang="de-DE" dirty="0"/>
          </a:p>
          <a:p>
            <a:r>
              <a:rPr lang="de-DE" dirty="0"/>
              <a:t>A) Durch die Verwendung von JavaScript</a:t>
            </a:r>
          </a:p>
          <a:p>
            <a:r>
              <a:rPr lang="de-DE" dirty="0"/>
              <a:t>B) Durch die Verwendung von HTML</a:t>
            </a:r>
          </a:p>
          <a:p>
            <a:r>
              <a:rPr lang="de-DE" dirty="0"/>
              <a:t>C) Durch die Verwendung von XML-Tags</a:t>
            </a:r>
          </a:p>
          <a:p>
            <a:r>
              <a:rPr lang="de-DE" dirty="0"/>
              <a:t>D) Durch die Verwendung von CSS</a:t>
            </a:r>
          </a:p>
          <a:p>
            <a:r>
              <a:rPr lang="de-DE" dirty="0"/>
              <a:t>Korrekte Antwort: C) Durch die Verwendung von XML-Tags</a:t>
            </a:r>
          </a:p>
          <a:p>
            <a:r>
              <a:rPr lang="de-DE" dirty="0"/>
              <a:t>Frage: Was ist eine Assoziation in SAPUI5?</a:t>
            </a:r>
          </a:p>
          <a:p>
            <a:endParaRPr lang="de-DE" dirty="0"/>
          </a:p>
          <a:p>
            <a:r>
              <a:rPr lang="de-DE" dirty="0"/>
              <a:t>A) Eine Methode zur Datenbankabfrage</a:t>
            </a:r>
          </a:p>
          <a:p>
            <a:r>
              <a:rPr lang="de-DE" dirty="0"/>
              <a:t>B) Eine Verbindung zwischen zwei Controls, die keine hierarchische Struktur darstellt</a:t>
            </a:r>
          </a:p>
          <a:p>
            <a:r>
              <a:rPr lang="de-DE" dirty="0"/>
              <a:t>C) Ein Container für andere Controls</a:t>
            </a:r>
          </a:p>
          <a:p>
            <a:r>
              <a:rPr lang="de-DE" dirty="0"/>
              <a:t>D) Ein Netzwerkprotokoll</a:t>
            </a:r>
          </a:p>
          <a:p>
            <a:r>
              <a:rPr lang="de-DE" dirty="0"/>
              <a:t>Korrekte Antwort: B) Eine Verbindung zwischen zwei Controls, die keine hierarchische Struktur darstellt</a:t>
            </a:r>
          </a:p>
        </p:txBody>
      </p:sp>
      <p:sp>
        <p:nvSpPr>
          <p:cNvPr id="4" name="Foliennummernplatzhalter 3">
            <a:extLst>
              <a:ext uri="{FF2B5EF4-FFF2-40B4-BE49-F238E27FC236}">
                <a16:creationId xmlns:a16="http://schemas.microsoft.com/office/drawing/2014/main" id="{364832AE-07DF-7430-FF15-9DE46C01C95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72097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C46F9-A42A-6B22-1E65-30595939F76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5DB1287-D07B-A999-DA05-D30E94DD8A2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0DC6FAB-862B-0544-8EB6-A58AA3B122AF}"/>
              </a:ext>
            </a:extLst>
          </p:cNvPr>
          <p:cNvSpPr>
            <a:spLocks noGrp="1"/>
          </p:cNvSpPr>
          <p:nvPr>
            <p:ph type="body" idx="1"/>
          </p:nvPr>
        </p:nvSpPr>
        <p:spPr/>
        <p:txBody>
          <a:bodyPr/>
          <a:lstStyle/>
          <a:p>
            <a:r>
              <a:rPr lang="de-DE" dirty="0"/>
              <a:t>Quiz zu SAPUI5 Controls</a:t>
            </a:r>
          </a:p>
          <a:p>
            <a:r>
              <a:rPr lang="de-DE" dirty="0"/>
              <a:t>Frage: Was ist ein SAPUI5 Control?</a:t>
            </a:r>
          </a:p>
          <a:p>
            <a:endParaRPr lang="de-DE" dirty="0"/>
          </a:p>
          <a:p>
            <a:r>
              <a:rPr lang="de-DE" dirty="0"/>
              <a:t>A) Eine Datenbank</a:t>
            </a:r>
          </a:p>
          <a:p>
            <a:r>
              <a:rPr lang="de-DE" dirty="0"/>
              <a:t>B) Eine wiederverwendbare UI-Komponente</a:t>
            </a:r>
          </a:p>
          <a:p>
            <a:r>
              <a:rPr lang="de-DE" dirty="0"/>
              <a:t>C) Ein Server</a:t>
            </a:r>
          </a:p>
          <a:p>
            <a:r>
              <a:rPr lang="de-DE" dirty="0"/>
              <a:t>D) Ein Netzwerkprotokoll</a:t>
            </a:r>
          </a:p>
          <a:p>
            <a:r>
              <a:rPr lang="de-DE" dirty="0"/>
              <a:t>Korrekte Antwort: B) Eine wiederverwendbare UI-Komponente</a:t>
            </a:r>
          </a:p>
          <a:p>
            <a:r>
              <a:rPr lang="de-DE" dirty="0"/>
              <a:t>Frage: Wie viele eigene Controls enthält die SAPUI5 Library ungefähr?</a:t>
            </a:r>
          </a:p>
          <a:p>
            <a:endParaRPr lang="de-DE" dirty="0"/>
          </a:p>
          <a:p>
            <a:r>
              <a:rPr lang="de-DE" dirty="0"/>
              <a:t>A) 50</a:t>
            </a:r>
          </a:p>
          <a:p>
            <a:r>
              <a:rPr lang="de-DE" dirty="0"/>
              <a:t>B) 100</a:t>
            </a:r>
          </a:p>
          <a:p>
            <a:r>
              <a:rPr lang="de-DE" dirty="0"/>
              <a:t>C) 300</a:t>
            </a:r>
          </a:p>
          <a:p>
            <a:r>
              <a:rPr lang="de-DE" dirty="0"/>
              <a:t>D) &gt;500</a:t>
            </a:r>
          </a:p>
          <a:p>
            <a:r>
              <a:rPr lang="de-DE" dirty="0"/>
              <a:t>Korrekte Antwort: D) 500</a:t>
            </a:r>
          </a:p>
          <a:p>
            <a:r>
              <a:rPr lang="de-DE" dirty="0"/>
              <a:t>Frage: Welches der folgenden Controls wird verwendet, um eine Schaltfläche zu erstellen?</a:t>
            </a:r>
          </a:p>
          <a:p>
            <a:endParaRPr lang="de-DE" dirty="0"/>
          </a:p>
          <a:p>
            <a:r>
              <a:rPr lang="de-DE" dirty="0"/>
              <a:t>A) </a:t>
            </a:r>
            <a:r>
              <a:rPr lang="de-DE" dirty="0" err="1"/>
              <a:t>sap.m.Input</a:t>
            </a:r>
            <a:endParaRPr lang="de-DE" dirty="0"/>
          </a:p>
          <a:p>
            <a:r>
              <a:rPr lang="de-DE" dirty="0"/>
              <a:t>B) </a:t>
            </a:r>
            <a:r>
              <a:rPr lang="de-DE" dirty="0" err="1"/>
              <a:t>sap.m.Table</a:t>
            </a:r>
            <a:endParaRPr lang="de-DE" dirty="0"/>
          </a:p>
          <a:p>
            <a:r>
              <a:rPr lang="de-DE" dirty="0"/>
              <a:t>C) </a:t>
            </a:r>
            <a:r>
              <a:rPr lang="de-DE" dirty="0" err="1"/>
              <a:t>sap.m.Button</a:t>
            </a:r>
            <a:endParaRPr lang="de-DE" dirty="0"/>
          </a:p>
          <a:p>
            <a:r>
              <a:rPr lang="de-DE" dirty="0"/>
              <a:t>D) </a:t>
            </a:r>
            <a:r>
              <a:rPr lang="de-DE" dirty="0" err="1"/>
              <a:t>sap.m.List</a:t>
            </a:r>
            <a:endParaRPr lang="de-DE" dirty="0"/>
          </a:p>
          <a:p>
            <a:r>
              <a:rPr lang="de-DE" dirty="0"/>
              <a:t>Korrekte Antwort: C) </a:t>
            </a:r>
            <a:r>
              <a:rPr lang="de-DE" dirty="0" err="1"/>
              <a:t>sap.m.Button</a:t>
            </a:r>
            <a:endParaRPr lang="de-DE" dirty="0"/>
          </a:p>
          <a:p>
            <a:r>
              <a:rPr lang="de-DE" dirty="0"/>
              <a:t>Frage: Was ist eine Aggregation in SAPUI5?</a:t>
            </a:r>
          </a:p>
          <a:p>
            <a:endParaRPr lang="de-DE" dirty="0"/>
          </a:p>
          <a:p>
            <a:r>
              <a:rPr lang="de-DE" dirty="0"/>
              <a:t>A) Eine Methode zur Datenbankabfrage</a:t>
            </a:r>
          </a:p>
          <a:p>
            <a:r>
              <a:rPr lang="de-DE" dirty="0"/>
              <a:t>B) Eine Verbindung zwischen zwei Controls</a:t>
            </a:r>
          </a:p>
          <a:p>
            <a:r>
              <a:rPr lang="de-DE" dirty="0"/>
              <a:t>C) Ein Container für andere Controls</a:t>
            </a:r>
          </a:p>
          <a:p>
            <a:r>
              <a:rPr lang="de-DE" dirty="0"/>
              <a:t>D) Ein Netzwerkprotokoll</a:t>
            </a:r>
          </a:p>
          <a:p>
            <a:r>
              <a:rPr lang="de-DE" dirty="0"/>
              <a:t>Korrekte Antwort: C) Ein Container für andere Controls</a:t>
            </a:r>
          </a:p>
          <a:p>
            <a:r>
              <a:rPr lang="de-DE" dirty="0"/>
              <a:t>Frage: Wie kann ein Control in einer XML View definiert werden?</a:t>
            </a:r>
          </a:p>
          <a:p>
            <a:endParaRPr lang="de-DE" dirty="0"/>
          </a:p>
          <a:p>
            <a:r>
              <a:rPr lang="de-DE" dirty="0"/>
              <a:t>A) Durch die Verwendung von JavaScript</a:t>
            </a:r>
          </a:p>
          <a:p>
            <a:r>
              <a:rPr lang="de-DE" dirty="0"/>
              <a:t>B) Durch die Verwendung von HTML</a:t>
            </a:r>
          </a:p>
          <a:p>
            <a:r>
              <a:rPr lang="de-DE" dirty="0"/>
              <a:t>C) Durch die Verwendung von XML-Tags</a:t>
            </a:r>
          </a:p>
          <a:p>
            <a:r>
              <a:rPr lang="de-DE" dirty="0"/>
              <a:t>D) Durch die Verwendung von CSS</a:t>
            </a:r>
          </a:p>
          <a:p>
            <a:r>
              <a:rPr lang="de-DE" dirty="0"/>
              <a:t>Korrekte Antwort: C) Durch die Verwendung von XML-Tags</a:t>
            </a:r>
          </a:p>
          <a:p>
            <a:r>
              <a:rPr lang="de-DE" dirty="0"/>
              <a:t>Frage: Was ist eine Assoziation in SAPUI5?</a:t>
            </a:r>
          </a:p>
          <a:p>
            <a:endParaRPr lang="de-DE" dirty="0"/>
          </a:p>
          <a:p>
            <a:r>
              <a:rPr lang="de-DE" dirty="0"/>
              <a:t>A) Eine Methode zur Datenbankabfrage</a:t>
            </a:r>
          </a:p>
          <a:p>
            <a:r>
              <a:rPr lang="de-DE" dirty="0"/>
              <a:t>B) Eine Verbindung zwischen zwei Controls, die keine hierarchische Struktur darstellt</a:t>
            </a:r>
          </a:p>
          <a:p>
            <a:r>
              <a:rPr lang="de-DE" dirty="0"/>
              <a:t>C) Ein Container für andere Controls</a:t>
            </a:r>
          </a:p>
          <a:p>
            <a:r>
              <a:rPr lang="de-DE" dirty="0"/>
              <a:t>D) Ein Netzwerkprotokoll</a:t>
            </a:r>
          </a:p>
          <a:p>
            <a:r>
              <a:rPr lang="de-DE" dirty="0"/>
              <a:t>Korrekte Antwort: B) Eine Verbindung zwischen zwei Controls, die keine hierarchische Struktur darstellt</a:t>
            </a:r>
          </a:p>
        </p:txBody>
      </p:sp>
      <p:sp>
        <p:nvSpPr>
          <p:cNvPr id="4" name="Foliennummernplatzhalter 3">
            <a:extLst>
              <a:ext uri="{FF2B5EF4-FFF2-40B4-BE49-F238E27FC236}">
                <a16:creationId xmlns:a16="http://schemas.microsoft.com/office/drawing/2014/main" id="{C4705146-A13B-FA82-5FBB-65DDCB9190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31032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2B103-E81F-D7A8-6D7F-B438CADD15A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9690C55-839A-A14E-48B0-6632CA13942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6D90080-11ED-593B-0739-ACBA6527B1C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AEDB5A7-ABCE-C131-2DC8-5D9DA3E316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487679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0A6B1-8FB9-067C-CF04-9A3C9B5B6C0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261DC62-8B0F-788E-9795-9FDE5BE4B04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F495DC1-DAD4-BA6E-B137-CAC6968C6A7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AA6FDD7-01DB-97BE-FC8A-7E14945B1F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76621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24A44-B311-5769-553E-0E03ADEDC88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9A06A90-4D5F-1871-EEBE-CB0B72ABA20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BE13E1C-EA61-79C2-75D6-585EB5303AC9}"/>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F7E19F3A-8F0B-B06C-466F-6830D8F45AB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595110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57B75-20ED-4BA1-8655-4640AF2AEFF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587D333-7D4B-37BA-B687-D07AA7B496C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27BC2A1-9A84-DED7-A5FD-5DFA129AD68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8BCDE442-F227-5DA9-EE56-4AEACBCFD2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81709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8CB2D-6684-B7DB-6E01-454E16D4340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EC07807-74B8-CB92-8E13-25491CA9ED7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5D6BA3D-810A-2FA5-639A-7C681724AE99}"/>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071879ED-29F9-4199-CADC-7368E55AFC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26484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C40F7-75C4-2A5B-F184-56D26E755A4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8602DB6-7C6B-9724-B49F-1A2E910CB71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9405058-3B19-88BF-2D8D-6E9748E85F5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CE7B6B6F-DF98-0A8A-DA11-184A909CC90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413612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8ECAE-2414-21AD-03B2-D0CDFA455FC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8610347-796A-A090-DE0D-7C4DE0ECBBB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0C7CE06-7ACA-3578-919F-E5923DB5F513}"/>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290345D-9EF6-B8F9-22E8-57CFD2DC7A5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741868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23777-AD4B-C2D8-E314-F70B1229437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FD48F61-119A-FE40-BB75-6D04CB6C259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9BAE9CD-5FE8-069D-15F4-9C5F1C39FC93}"/>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51B121E-AF5C-2412-2872-86FA9B088C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225632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5DE7C-09D1-2B60-A2CE-A44701AD749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4E0C1E1-8F3E-877B-6B6F-1773B24D360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34D152F-BE0B-25FA-2C2C-7FE84F0F42CA}"/>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74F05BF-CAAA-2B64-D49A-14A981B7B73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658888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801C3-4688-40F4-F549-69EF6CAAC59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73FAA78-61C3-CE3E-9054-756250DEB18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DDF37A1-6746-1432-93B9-5218D9A6588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76E9718-675C-5766-E017-78018B13C7A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459610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35FE8-4DE8-91BF-A7C5-85CD6B34F07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8677E12-25A3-3579-8B4C-A329BE57D41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D5C7336-157E-6502-B3C8-3431385CA68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A79BDC0-5D61-3BBB-350E-A900E133A7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575142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13347-C20D-5254-0994-E6067C5BAD5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47A6EE8-B24E-CA25-2695-0775612C63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3EBF90E-0940-6F46-47CA-1A5C8494793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A1AD8C7F-3BC0-CD20-262A-B6D1167ED0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56911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5CBBD-7A97-E207-4197-242A79FF6E6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14E3DE1-A1C0-059A-471A-B0A5D77F76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2F40BCA-3E97-6FFE-EC3F-BE2D69E40A3A}"/>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561FE63-9D67-F172-375A-D0144855369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118552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0797D-EF91-CE3F-A203-80F5EDD8B53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F8B9CB7-5928-4749-B170-F0A1F7E6470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87AC176-FDC0-9038-23D1-E0E674047A5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2589EEFC-0EEC-0AEE-96FD-5BEEEE753E9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768793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C0C8601-5E09-0E4C-A79E-D4DC8377D91B}" type="slidenum">
              <a:rPr lang="de-DE" smtClean="0"/>
              <a:t>78</a:t>
            </a:fld>
            <a:endParaRPr lang="de-DE"/>
          </a:p>
        </p:txBody>
      </p:sp>
    </p:spTree>
    <p:extLst>
      <p:ext uri="{BB962C8B-B14F-4D97-AF65-F5344CB8AC3E}">
        <p14:creationId xmlns:p14="http://schemas.microsoft.com/office/powerpoint/2010/main" val="35484527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35571-CC5D-208B-FF55-3DCDD651998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A27463B-7D2C-97E7-45F3-9EC32C9505D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AA5DBEF-C923-A724-86A1-92108124278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04E4E959-55A4-C7C0-6F8E-9C3A8C954A92}"/>
              </a:ext>
            </a:extLst>
          </p:cNvPr>
          <p:cNvSpPr>
            <a:spLocks noGrp="1"/>
          </p:cNvSpPr>
          <p:nvPr>
            <p:ph type="sldNum" sz="quarter" idx="5"/>
          </p:nvPr>
        </p:nvSpPr>
        <p:spPr/>
        <p:txBody>
          <a:bodyPr/>
          <a:lstStyle/>
          <a:p>
            <a:fld id="{DC0C8601-5E09-0E4C-A79E-D4DC8377D91B}" type="slidenum">
              <a:rPr lang="de-DE" smtClean="0"/>
              <a:t>79</a:t>
            </a:fld>
            <a:endParaRPr lang="de-DE"/>
          </a:p>
        </p:txBody>
      </p:sp>
    </p:spTree>
    <p:extLst>
      <p:ext uri="{BB962C8B-B14F-4D97-AF65-F5344CB8AC3E}">
        <p14:creationId xmlns:p14="http://schemas.microsoft.com/office/powerpoint/2010/main" val="1468175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37E5B-92A5-CFAC-20A3-8FAFA34273C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19BC86E-5811-4A6B-6B62-076000D6EA3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92903A8-AC17-33AD-5BA6-552955F4EC38}"/>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F7C229C-D882-405D-BB32-AD972BD6995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19792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BA540-E503-EB54-DE83-A46578BDB1B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93D3B6C-9733-4D98-AE20-37E501993FD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F6893B9-795F-D355-D410-EA94E19D51F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C44992E-CBD7-FDD9-6D02-8E71C6E2BF8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549811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B586B-3C1D-EAE7-E631-4544D54E7F3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A763C45-D093-F4D6-87B5-D2EBE8ECF41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62C356C-F3A9-B3DB-48D4-5A15DB3A032A}"/>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173CAED0-EDB0-7FEC-8439-9B5F346C732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438900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FACA9-FD0E-6438-6DFB-02D812C61F8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2C44879-D12C-0D77-A1A2-27C97112470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B86A8E9-DF51-AF4F-5C5C-A3071AC328F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1E9CE599-4557-FA43-A72B-5F6DB870568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025549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BCA68-7D29-A03A-34D6-D691A1BD5CF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B0980AC-66A7-1AB2-19A5-7764D399C5F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5AA1A49-2ABC-B8AB-CB03-6BB49F96D46A}"/>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C4E01785-0428-C200-F3CD-B0C3A020522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186975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975AD-E482-DBF5-4445-4F2ACA30FC4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B3BB55A-2795-69F2-E956-A71A3C90E24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AF86E8A-5824-C0EF-9FA2-328D8CE023E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0AC60991-96B3-CDD1-A53A-10BF3F844F6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424562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A0831-54AD-EE67-CD57-201E0FFAA45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0553686-EDD2-8CE0-567B-DC4F3D205AA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1885471-032A-50B3-F470-10881AC2504E}"/>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014BC6F-FF69-3E25-F44B-23D664610A2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162360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F4147-302D-C1FC-AAFC-9D09B4D47CB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7E6E7AF-C31E-E381-EB2D-2F005523488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8105AE2-5031-D530-F1FF-F3BD6F1EA54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AFF0234-A428-B5D4-2885-C6E5F9F2F69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699904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F4E2E-EA4E-A481-D06E-704B810D70C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4B99348-8E25-FAD8-1422-2DDA6D75378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319A08D-92DA-6D61-1F4A-F2F3C21A62A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206C955-61B7-0685-D7A2-BF73F1EBE82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29262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57115-BABF-2325-0D1C-37B143980B9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2DB09F1-9401-2392-2F98-FB7ED5B8125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C95DC87-B925-3D63-E348-F52D25DE90F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8E18467A-D80D-7EE8-2282-EBAB2ECA75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162697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4AD54-D01A-C721-3279-1D5B43E8756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6EBCBA6-D02D-3BC0-2553-25E92E9DB70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9FB0887-0B5B-FD07-C801-B99099F8449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94EEF6C-19EF-291A-1D9E-EE5E050CE6D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7756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B190F-11CE-221E-CEA2-9348C4CCB02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BCBD876-D809-2B73-98D7-4D6C3BCABA7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2E261B6-9273-DA7F-732B-C5E51C30F309}"/>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C8D9909-7C2A-96BE-AFDF-C94C0463543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083576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E7417-4F0A-F6E5-7223-D33E62BC90D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B779BE2-EECD-6B2C-4AB5-DF91C8D78A9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98263C9-10A5-9BDB-359B-298E899B4B84}"/>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4B33326-AD13-5BF6-7B54-A77C90EBE27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25137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A581A-0D31-C959-8E5B-8768381EA5F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0E82038-D68B-7409-55F4-86745F6AC6D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3E39322-5750-E13E-D99B-6FF9FED940D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66D3177-A0DE-CC14-2A36-FA66ADAA2CA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066385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45C21-3967-E6EF-3AA9-71151D1C137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D5B5227-F645-9D35-B59F-94CA5A20B87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68761EF-8D2E-2E62-9BD5-947429F17C1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EDD022D6-AE1D-CB89-3199-EB7047509E0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122847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8CC27-C8B6-C4E2-5F90-9EA63473D1F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4FDBB14-AF3A-7B00-796E-2FDB344D433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860A2CB-E654-A5B4-98D1-C9513DA4A35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0862A0C5-7F5D-CF7B-1072-9E1681F4F75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915318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51A47-C548-C71B-E85C-01FEDED6C40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542E5A7-A925-2B6C-92D8-D5ADCB0A542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868382E-3A2E-E089-8D5B-F3C61E5837AD}"/>
              </a:ext>
            </a:extLst>
          </p:cNvPr>
          <p:cNvSpPr>
            <a:spLocks noGrp="1"/>
          </p:cNvSpPr>
          <p:nvPr>
            <p:ph type="body" idx="1"/>
          </p:nvPr>
        </p:nvSpPr>
        <p:spPr/>
        <p:txBody>
          <a:bodyPr/>
          <a:lstStyle/>
          <a:p>
            <a:r>
              <a:rPr lang="de-DE" dirty="0"/>
              <a:t>Quiz zu SAPUI5 Controls</a:t>
            </a:r>
          </a:p>
          <a:p>
            <a:r>
              <a:rPr lang="de-DE" dirty="0"/>
              <a:t>Frage: Was ist ein SAPUI5 Control?</a:t>
            </a:r>
          </a:p>
          <a:p>
            <a:endParaRPr lang="de-DE" dirty="0"/>
          </a:p>
          <a:p>
            <a:r>
              <a:rPr lang="de-DE" dirty="0"/>
              <a:t>A) Eine Datenbank</a:t>
            </a:r>
          </a:p>
          <a:p>
            <a:r>
              <a:rPr lang="de-DE" dirty="0"/>
              <a:t>B) Eine wiederverwendbare UI-Komponente</a:t>
            </a:r>
          </a:p>
          <a:p>
            <a:r>
              <a:rPr lang="de-DE" dirty="0"/>
              <a:t>C) Ein Server</a:t>
            </a:r>
          </a:p>
          <a:p>
            <a:r>
              <a:rPr lang="de-DE" dirty="0"/>
              <a:t>D) Ein Netzwerkprotokoll</a:t>
            </a:r>
          </a:p>
          <a:p>
            <a:r>
              <a:rPr lang="de-DE" dirty="0"/>
              <a:t>Korrekte Antwort: B) Eine wiederverwendbare UI-Komponente</a:t>
            </a:r>
          </a:p>
          <a:p>
            <a:r>
              <a:rPr lang="de-DE" dirty="0"/>
              <a:t>Frage: Wie viele eigene Controls enthält die SAPUI5 Library ungefähr?</a:t>
            </a:r>
          </a:p>
          <a:p>
            <a:endParaRPr lang="de-DE" dirty="0"/>
          </a:p>
          <a:p>
            <a:r>
              <a:rPr lang="de-DE" dirty="0"/>
              <a:t>A) 50</a:t>
            </a:r>
          </a:p>
          <a:p>
            <a:r>
              <a:rPr lang="de-DE" dirty="0"/>
              <a:t>B) 100</a:t>
            </a:r>
          </a:p>
          <a:p>
            <a:r>
              <a:rPr lang="de-DE" dirty="0"/>
              <a:t>C) 300</a:t>
            </a:r>
          </a:p>
          <a:p>
            <a:r>
              <a:rPr lang="de-DE" dirty="0"/>
              <a:t>D) &gt;500</a:t>
            </a:r>
          </a:p>
          <a:p>
            <a:r>
              <a:rPr lang="de-DE" dirty="0"/>
              <a:t>Korrekte Antwort: D) 500</a:t>
            </a:r>
          </a:p>
          <a:p>
            <a:r>
              <a:rPr lang="de-DE" dirty="0"/>
              <a:t>Frage: Welches der folgenden Controls wird verwendet, um eine Schaltfläche zu erstellen?</a:t>
            </a:r>
          </a:p>
          <a:p>
            <a:endParaRPr lang="de-DE" dirty="0"/>
          </a:p>
          <a:p>
            <a:r>
              <a:rPr lang="de-DE" dirty="0"/>
              <a:t>A) </a:t>
            </a:r>
            <a:r>
              <a:rPr lang="de-DE" dirty="0" err="1"/>
              <a:t>sap.m.Input</a:t>
            </a:r>
            <a:endParaRPr lang="de-DE" dirty="0"/>
          </a:p>
          <a:p>
            <a:r>
              <a:rPr lang="de-DE" dirty="0"/>
              <a:t>B) </a:t>
            </a:r>
            <a:r>
              <a:rPr lang="de-DE" dirty="0" err="1"/>
              <a:t>sap.m.Table</a:t>
            </a:r>
            <a:endParaRPr lang="de-DE" dirty="0"/>
          </a:p>
          <a:p>
            <a:r>
              <a:rPr lang="de-DE" dirty="0"/>
              <a:t>C) </a:t>
            </a:r>
            <a:r>
              <a:rPr lang="de-DE" dirty="0" err="1"/>
              <a:t>sap.m.Button</a:t>
            </a:r>
            <a:endParaRPr lang="de-DE" dirty="0"/>
          </a:p>
          <a:p>
            <a:r>
              <a:rPr lang="de-DE" dirty="0"/>
              <a:t>D) </a:t>
            </a:r>
            <a:r>
              <a:rPr lang="de-DE" dirty="0" err="1"/>
              <a:t>sap.m.List</a:t>
            </a:r>
            <a:endParaRPr lang="de-DE" dirty="0"/>
          </a:p>
          <a:p>
            <a:r>
              <a:rPr lang="de-DE" dirty="0"/>
              <a:t>Korrekte Antwort: C) </a:t>
            </a:r>
            <a:r>
              <a:rPr lang="de-DE" dirty="0" err="1"/>
              <a:t>sap.m.Button</a:t>
            </a:r>
            <a:endParaRPr lang="de-DE" dirty="0"/>
          </a:p>
          <a:p>
            <a:r>
              <a:rPr lang="de-DE" dirty="0"/>
              <a:t>Frage: Was ist eine Aggregation in SAPUI5?</a:t>
            </a:r>
          </a:p>
          <a:p>
            <a:endParaRPr lang="de-DE" dirty="0"/>
          </a:p>
          <a:p>
            <a:r>
              <a:rPr lang="de-DE" dirty="0"/>
              <a:t>A) Eine Methode zur Datenbankabfrage</a:t>
            </a:r>
          </a:p>
          <a:p>
            <a:r>
              <a:rPr lang="de-DE" dirty="0"/>
              <a:t>B) Eine Verbindung zwischen zwei Controls</a:t>
            </a:r>
          </a:p>
          <a:p>
            <a:r>
              <a:rPr lang="de-DE" dirty="0"/>
              <a:t>C) Ein Container für andere Controls</a:t>
            </a:r>
          </a:p>
          <a:p>
            <a:r>
              <a:rPr lang="de-DE" dirty="0"/>
              <a:t>D) Ein Netzwerkprotokoll</a:t>
            </a:r>
          </a:p>
          <a:p>
            <a:r>
              <a:rPr lang="de-DE" dirty="0"/>
              <a:t>Korrekte Antwort: C) Ein Container für andere Controls</a:t>
            </a:r>
          </a:p>
          <a:p>
            <a:r>
              <a:rPr lang="de-DE" dirty="0"/>
              <a:t>Frage: Wie kann ein Control in einer XML View definiert werden?</a:t>
            </a:r>
          </a:p>
          <a:p>
            <a:endParaRPr lang="de-DE" dirty="0"/>
          </a:p>
          <a:p>
            <a:r>
              <a:rPr lang="de-DE" dirty="0"/>
              <a:t>A) Durch die Verwendung von JavaScript</a:t>
            </a:r>
          </a:p>
          <a:p>
            <a:r>
              <a:rPr lang="de-DE" dirty="0"/>
              <a:t>B) Durch die Verwendung von HTML</a:t>
            </a:r>
          </a:p>
          <a:p>
            <a:r>
              <a:rPr lang="de-DE" dirty="0"/>
              <a:t>C) Durch die Verwendung von XML-Tags</a:t>
            </a:r>
          </a:p>
          <a:p>
            <a:r>
              <a:rPr lang="de-DE" dirty="0"/>
              <a:t>D) Durch die Verwendung von CSS</a:t>
            </a:r>
          </a:p>
          <a:p>
            <a:r>
              <a:rPr lang="de-DE" dirty="0"/>
              <a:t>Korrekte Antwort: C) Durch die Verwendung von XML-Tags</a:t>
            </a:r>
          </a:p>
          <a:p>
            <a:r>
              <a:rPr lang="de-DE" dirty="0"/>
              <a:t>Frage: Was ist eine Assoziation in SAPUI5?</a:t>
            </a:r>
          </a:p>
          <a:p>
            <a:endParaRPr lang="de-DE" dirty="0"/>
          </a:p>
          <a:p>
            <a:r>
              <a:rPr lang="de-DE" dirty="0"/>
              <a:t>A) Eine Methode zur Datenbankabfrage</a:t>
            </a:r>
          </a:p>
          <a:p>
            <a:r>
              <a:rPr lang="de-DE" dirty="0"/>
              <a:t>B) Eine Verbindung zwischen zwei Controls, die keine hierarchische Struktur darstellt</a:t>
            </a:r>
          </a:p>
          <a:p>
            <a:r>
              <a:rPr lang="de-DE" dirty="0"/>
              <a:t>C) Ein Container für andere Controls</a:t>
            </a:r>
          </a:p>
          <a:p>
            <a:r>
              <a:rPr lang="de-DE" dirty="0"/>
              <a:t>D) Ein Netzwerkprotokoll</a:t>
            </a:r>
          </a:p>
          <a:p>
            <a:r>
              <a:rPr lang="de-DE" dirty="0"/>
              <a:t>Korrekte Antwort: B) Eine Verbindung zwischen zwei Controls, die keine hierarchische Struktur darstellt</a:t>
            </a:r>
          </a:p>
        </p:txBody>
      </p:sp>
      <p:sp>
        <p:nvSpPr>
          <p:cNvPr id="4" name="Foliennummernplatzhalter 3">
            <a:extLst>
              <a:ext uri="{FF2B5EF4-FFF2-40B4-BE49-F238E27FC236}">
                <a16:creationId xmlns:a16="http://schemas.microsoft.com/office/drawing/2014/main" id="{5407BE7F-F760-F2EA-23DA-CDF724DB0454}"/>
              </a:ext>
            </a:extLst>
          </p:cNvPr>
          <p:cNvSpPr>
            <a:spLocks noGrp="1"/>
          </p:cNvSpPr>
          <p:nvPr>
            <p:ph type="sldNum" sz="quarter" idx="5"/>
          </p:nvPr>
        </p:nvSpPr>
        <p:spPr/>
        <p:txBody>
          <a:bodyPr/>
          <a:lstStyle/>
          <a:p>
            <a:fld id="{DC0C8601-5E09-0E4C-A79E-D4DC8377D91B}" type="slidenum">
              <a:rPr lang="de-DE" smtClean="0"/>
              <a:t>94</a:t>
            </a:fld>
            <a:endParaRPr lang="de-DE"/>
          </a:p>
        </p:txBody>
      </p:sp>
    </p:spTree>
    <p:extLst>
      <p:ext uri="{BB962C8B-B14F-4D97-AF65-F5344CB8AC3E}">
        <p14:creationId xmlns:p14="http://schemas.microsoft.com/office/powerpoint/2010/main" val="3795812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D0B38-45D8-82E8-5A3C-1D9F83BE63E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BE8670B-A0EE-E0C3-39D7-435244EE407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A60271A-FCA7-88F1-2C83-7980A212A87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9C54298-211B-D7B1-4541-9A5E5FC031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82565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9935C2-78F2-8CE2-DE15-DF06576EB83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9CFAFCA5-BC9C-B131-30CA-CD0A1FF693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E6B489BB-7237-138F-9544-99099D5DD8BA}"/>
              </a:ext>
            </a:extLst>
          </p:cNvPr>
          <p:cNvSpPr>
            <a:spLocks noGrp="1"/>
          </p:cNvSpPr>
          <p:nvPr>
            <p:ph type="dt" sz="half" idx="10"/>
          </p:nvPr>
        </p:nvSpPr>
        <p:spPr/>
        <p:txBody>
          <a:bodyPr/>
          <a:lstStyle/>
          <a:p>
            <a:fld id="{6D5CDF9B-D398-4250-A5D8-5FB8CF89A66D}" type="datetimeFigureOut">
              <a:rPr lang="de-DE" smtClean="0"/>
              <a:t>17.02.2025</a:t>
            </a:fld>
            <a:endParaRPr lang="de-DE"/>
          </a:p>
        </p:txBody>
      </p:sp>
      <p:sp>
        <p:nvSpPr>
          <p:cNvPr id="5" name="Fußzeilenplatzhalter 4">
            <a:extLst>
              <a:ext uri="{FF2B5EF4-FFF2-40B4-BE49-F238E27FC236}">
                <a16:creationId xmlns:a16="http://schemas.microsoft.com/office/drawing/2014/main" id="{B9926D46-DE3C-8224-3418-37A9600EE58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FF066ED-2285-98C9-DB36-19E2DAEDBAF8}"/>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3567603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583A1C-92CA-00A2-7E2B-2C678F1045F4}"/>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30FA80F0-96F5-15C8-DFF5-0DDA06750F9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78A3EF4-8C0F-D1C3-78F9-715FB873716B}"/>
              </a:ext>
            </a:extLst>
          </p:cNvPr>
          <p:cNvSpPr>
            <a:spLocks noGrp="1"/>
          </p:cNvSpPr>
          <p:nvPr>
            <p:ph type="dt" sz="half" idx="10"/>
          </p:nvPr>
        </p:nvSpPr>
        <p:spPr/>
        <p:txBody>
          <a:bodyPr/>
          <a:lstStyle/>
          <a:p>
            <a:fld id="{6D5CDF9B-D398-4250-A5D8-5FB8CF89A66D}" type="datetimeFigureOut">
              <a:rPr lang="de-DE" smtClean="0"/>
              <a:t>17.02.2025</a:t>
            </a:fld>
            <a:endParaRPr lang="de-DE"/>
          </a:p>
        </p:txBody>
      </p:sp>
      <p:sp>
        <p:nvSpPr>
          <p:cNvPr id="5" name="Fußzeilenplatzhalter 4">
            <a:extLst>
              <a:ext uri="{FF2B5EF4-FFF2-40B4-BE49-F238E27FC236}">
                <a16:creationId xmlns:a16="http://schemas.microsoft.com/office/drawing/2014/main" id="{0696A4A1-AB7B-DD60-6EE4-1A2333B1842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0AB9E70-00C6-7A89-85B9-59408BB6B466}"/>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17282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97064B3-B714-9020-DE01-4F43DFFFD3C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862F7689-21B5-11DC-5510-9C91932C341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86767CC-E73E-2BC3-8AB9-37D027E7A638}"/>
              </a:ext>
            </a:extLst>
          </p:cNvPr>
          <p:cNvSpPr>
            <a:spLocks noGrp="1"/>
          </p:cNvSpPr>
          <p:nvPr>
            <p:ph type="dt" sz="half" idx="10"/>
          </p:nvPr>
        </p:nvSpPr>
        <p:spPr/>
        <p:txBody>
          <a:bodyPr/>
          <a:lstStyle/>
          <a:p>
            <a:fld id="{6D5CDF9B-D398-4250-A5D8-5FB8CF89A66D}" type="datetimeFigureOut">
              <a:rPr lang="de-DE" smtClean="0"/>
              <a:t>17.02.2025</a:t>
            </a:fld>
            <a:endParaRPr lang="de-DE"/>
          </a:p>
        </p:txBody>
      </p:sp>
      <p:sp>
        <p:nvSpPr>
          <p:cNvPr id="5" name="Fußzeilenplatzhalter 4">
            <a:extLst>
              <a:ext uri="{FF2B5EF4-FFF2-40B4-BE49-F238E27FC236}">
                <a16:creationId xmlns:a16="http://schemas.microsoft.com/office/drawing/2014/main" id="{0EFDB351-2786-5644-88EF-3F5D0F4347C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8776612-6CB1-F77A-5CC1-1E596C8F965C}"/>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2055180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27191B-5CA0-983D-D5A1-711E6D91D98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AE535EEB-9486-5DF8-5485-AE40595FC11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FB2F0FC-5BEB-F4C9-FA98-78E9D4A5BA4D}"/>
              </a:ext>
            </a:extLst>
          </p:cNvPr>
          <p:cNvSpPr>
            <a:spLocks noGrp="1"/>
          </p:cNvSpPr>
          <p:nvPr>
            <p:ph type="dt" sz="half" idx="10"/>
          </p:nvPr>
        </p:nvSpPr>
        <p:spPr/>
        <p:txBody>
          <a:bodyPr/>
          <a:lstStyle/>
          <a:p>
            <a:fld id="{6D5CDF9B-D398-4250-A5D8-5FB8CF89A66D}" type="datetimeFigureOut">
              <a:rPr lang="de-DE" smtClean="0"/>
              <a:t>17.02.2025</a:t>
            </a:fld>
            <a:endParaRPr lang="de-DE"/>
          </a:p>
        </p:txBody>
      </p:sp>
      <p:sp>
        <p:nvSpPr>
          <p:cNvPr id="5" name="Fußzeilenplatzhalter 4">
            <a:extLst>
              <a:ext uri="{FF2B5EF4-FFF2-40B4-BE49-F238E27FC236}">
                <a16:creationId xmlns:a16="http://schemas.microsoft.com/office/drawing/2014/main" id="{5964D031-C70E-F5B6-A025-0C2310CC3F5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83EF60F-EEE7-1E45-FF17-0D6889FB64B0}"/>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2320006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1AD1C7-A5C1-C930-2914-38ADE99BFB0B}"/>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2EA1F983-9BCD-0ED9-785A-7723165792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E8743A3A-E91D-F59B-C1FC-C2C6E648FCC6}"/>
              </a:ext>
            </a:extLst>
          </p:cNvPr>
          <p:cNvSpPr>
            <a:spLocks noGrp="1"/>
          </p:cNvSpPr>
          <p:nvPr>
            <p:ph type="dt" sz="half" idx="10"/>
          </p:nvPr>
        </p:nvSpPr>
        <p:spPr/>
        <p:txBody>
          <a:bodyPr/>
          <a:lstStyle/>
          <a:p>
            <a:fld id="{6D5CDF9B-D398-4250-A5D8-5FB8CF89A66D}" type="datetimeFigureOut">
              <a:rPr lang="de-DE" smtClean="0"/>
              <a:t>17.02.2025</a:t>
            </a:fld>
            <a:endParaRPr lang="de-DE"/>
          </a:p>
        </p:txBody>
      </p:sp>
      <p:sp>
        <p:nvSpPr>
          <p:cNvPr id="5" name="Fußzeilenplatzhalter 4">
            <a:extLst>
              <a:ext uri="{FF2B5EF4-FFF2-40B4-BE49-F238E27FC236}">
                <a16:creationId xmlns:a16="http://schemas.microsoft.com/office/drawing/2014/main" id="{943D7BCE-8B9D-4550-B07A-13B88ABDF79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EC486A3-4964-A4F0-18AF-24845A55C936}"/>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1543028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FB9016-2298-71CC-33A8-E0C0ACA6721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5910517-033D-640F-655D-C1CD63D41B7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6641769-5917-7DF3-85AF-A4C1AA85870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3042DEB4-2D53-5503-2A31-31DD7ADC9AD9}"/>
              </a:ext>
            </a:extLst>
          </p:cNvPr>
          <p:cNvSpPr>
            <a:spLocks noGrp="1"/>
          </p:cNvSpPr>
          <p:nvPr>
            <p:ph type="dt" sz="half" idx="10"/>
          </p:nvPr>
        </p:nvSpPr>
        <p:spPr/>
        <p:txBody>
          <a:bodyPr/>
          <a:lstStyle/>
          <a:p>
            <a:fld id="{6D5CDF9B-D398-4250-A5D8-5FB8CF89A66D}" type="datetimeFigureOut">
              <a:rPr lang="de-DE" smtClean="0"/>
              <a:t>17.02.2025</a:t>
            </a:fld>
            <a:endParaRPr lang="de-DE"/>
          </a:p>
        </p:txBody>
      </p:sp>
      <p:sp>
        <p:nvSpPr>
          <p:cNvPr id="6" name="Fußzeilenplatzhalter 5">
            <a:extLst>
              <a:ext uri="{FF2B5EF4-FFF2-40B4-BE49-F238E27FC236}">
                <a16:creationId xmlns:a16="http://schemas.microsoft.com/office/drawing/2014/main" id="{327DF5B1-6BDC-1875-8109-3B15C11169F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3AC6855-325C-618C-6AB7-1FFE49C5F663}"/>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898850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3AE191-290B-22AF-36E7-6D502A532F2D}"/>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A739AF56-12A9-1107-C0A8-33D9EF0E86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6FA4991-D9C0-83FE-F13F-57F62F5877C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AC9CC8B-D93F-8925-DB1C-41439F261E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01BB909-2974-F9AA-8343-0AB4436C79A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8E6D7841-C083-D1E6-37BD-121F09458046}"/>
              </a:ext>
            </a:extLst>
          </p:cNvPr>
          <p:cNvSpPr>
            <a:spLocks noGrp="1"/>
          </p:cNvSpPr>
          <p:nvPr>
            <p:ph type="dt" sz="half" idx="10"/>
          </p:nvPr>
        </p:nvSpPr>
        <p:spPr/>
        <p:txBody>
          <a:bodyPr/>
          <a:lstStyle/>
          <a:p>
            <a:fld id="{6D5CDF9B-D398-4250-A5D8-5FB8CF89A66D}" type="datetimeFigureOut">
              <a:rPr lang="de-DE" smtClean="0"/>
              <a:t>17.02.2025</a:t>
            </a:fld>
            <a:endParaRPr lang="de-DE"/>
          </a:p>
        </p:txBody>
      </p:sp>
      <p:sp>
        <p:nvSpPr>
          <p:cNvPr id="8" name="Fußzeilenplatzhalter 7">
            <a:extLst>
              <a:ext uri="{FF2B5EF4-FFF2-40B4-BE49-F238E27FC236}">
                <a16:creationId xmlns:a16="http://schemas.microsoft.com/office/drawing/2014/main" id="{018866B4-C0B0-0129-27B0-D230F19F4C06}"/>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107E5015-F56F-9180-43F6-A96D1373CE14}"/>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3237841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C7C2C-3CB8-5198-E4A8-8333491CBF95}"/>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52D01F5-965A-8A43-C1E1-779672D51A00}"/>
              </a:ext>
            </a:extLst>
          </p:cNvPr>
          <p:cNvSpPr>
            <a:spLocks noGrp="1"/>
          </p:cNvSpPr>
          <p:nvPr>
            <p:ph type="dt" sz="half" idx="10"/>
          </p:nvPr>
        </p:nvSpPr>
        <p:spPr/>
        <p:txBody>
          <a:bodyPr/>
          <a:lstStyle/>
          <a:p>
            <a:fld id="{6D5CDF9B-D398-4250-A5D8-5FB8CF89A66D}" type="datetimeFigureOut">
              <a:rPr lang="de-DE" smtClean="0"/>
              <a:t>17.02.2025</a:t>
            </a:fld>
            <a:endParaRPr lang="de-DE"/>
          </a:p>
        </p:txBody>
      </p:sp>
      <p:sp>
        <p:nvSpPr>
          <p:cNvPr id="4" name="Fußzeilenplatzhalter 3">
            <a:extLst>
              <a:ext uri="{FF2B5EF4-FFF2-40B4-BE49-F238E27FC236}">
                <a16:creationId xmlns:a16="http://schemas.microsoft.com/office/drawing/2014/main" id="{D4A39F2A-39F1-BBE2-C2C8-DD743EB9D39B}"/>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DE7A4344-C0C9-675F-3F4A-A47E3CFA1247}"/>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1242951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88ED92C-D5B9-E79A-9DA2-92A53AD121FD}"/>
              </a:ext>
            </a:extLst>
          </p:cNvPr>
          <p:cNvSpPr>
            <a:spLocks noGrp="1"/>
          </p:cNvSpPr>
          <p:nvPr>
            <p:ph type="dt" sz="half" idx="10"/>
          </p:nvPr>
        </p:nvSpPr>
        <p:spPr/>
        <p:txBody>
          <a:bodyPr/>
          <a:lstStyle/>
          <a:p>
            <a:fld id="{6D5CDF9B-D398-4250-A5D8-5FB8CF89A66D}" type="datetimeFigureOut">
              <a:rPr lang="de-DE" smtClean="0"/>
              <a:t>17.02.2025</a:t>
            </a:fld>
            <a:endParaRPr lang="de-DE"/>
          </a:p>
        </p:txBody>
      </p:sp>
      <p:sp>
        <p:nvSpPr>
          <p:cNvPr id="3" name="Fußzeilenplatzhalter 2">
            <a:extLst>
              <a:ext uri="{FF2B5EF4-FFF2-40B4-BE49-F238E27FC236}">
                <a16:creationId xmlns:a16="http://schemas.microsoft.com/office/drawing/2014/main" id="{C0747698-2BF0-9B8F-814D-967A650B7729}"/>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290BFD3-9759-39BF-2B02-9D4426E3AC7B}"/>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21723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90DE8A-5E38-3E4B-295B-3039F30A319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E0E09E35-3452-F19A-BC77-8F27FD1ED4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8B6EA198-5EE8-10F7-45A7-84E5560C54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4B138E6-1FF4-E99F-535B-B1D3618F6E62}"/>
              </a:ext>
            </a:extLst>
          </p:cNvPr>
          <p:cNvSpPr>
            <a:spLocks noGrp="1"/>
          </p:cNvSpPr>
          <p:nvPr>
            <p:ph type="dt" sz="half" idx="10"/>
          </p:nvPr>
        </p:nvSpPr>
        <p:spPr/>
        <p:txBody>
          <a:bodyPr/>
          <a:lstStyle/>
          <a:p>
            <a:fld id="{6D5CDF9B-D398-4250-A5D8-5FB8CF89A66D}" type="datetimeFigureOut">
              <a:rPr lang="de-DE" smtClean="0"/>
              <a:t>17.02.2025</a:t>
            </a:fld>
            <a:endParaRPr lang="de-DE"/>
          </a:p>
        </p:txBody>
      </p:sp>
      <p:sp>
        <p:nvSpPr>
          <p:cNvPr id="6" name="Fußzeilenplatzhalter 5">
            <a:extLst>
              <a:ext uri="{FF2B5EF4-FFF2-40B4-BE49-F238E27FC236}">
                <a16:creationId xmlns:a16="http://schemas.microsoft.com/office/drawing/2014/main" id="{351F3D94-9BE8-C822-3C00-CCCDF97683C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F9B42A-46E9-1943-30D5-3147F5164E48}"/>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4256547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CC3F26-9991-989F-F527-93B32C5AFA0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14B6C06-486D-CB46-82EF-1F0DC2E673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7B0711C6-DFF8-B47B-8307-85A868798D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B34D1D5-9E02-F954-9B97-638A4C3E4874}"/>
              </a:ext>
            </a:extLst>
          </p:cNvPr>
          <p:cNvSpPr>
            <a:spLocks noGrp="1"/>
          </p:cNvSpPr>
          <p:nvPr>
            <p:ph type="dt" sz="half" idx="10"/>
          </p:nvPr>
        </p:nvSpPr>
        <p:spPr/>
        <p:txBody>
          <a:bodyPr/>
          <a:lstStyle/>
          <a:p>
            <a:fld id="{6D5CDF9B-D398-4250-A5D8-5FB8CF89A66D}" type="datetimeFigureOut">
              <a:rPr lang="de-DE" smtClean="0"/>
              <a:t>17.02.2025</a:t>
            </a:fld>
            <a:endParaRPr lang="de-DE"/>
          </a:p>
        </p:txBody>
      </p:sp>
      <p:sp>
        <p:nvSpPr>
          <p:cNvPr id="6" name="Fußzeilenplatzhalter 5">
            <a:extLst>
              <a:ext uri="{FF2B5EF4-FFF2-40B4-BE49-F238E27FC236}">
                <a16:creationId xmlns:a16="http://schemas.microsoft.com/office/drawing/2014/main" id="{B336A3A3-A133-98E0-4258-6181E12C8CE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75B6D8C-2A2C-15CD-41A8-6CBF6761D5FE}"/>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1003996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AAA808D-B564-B014-5754-ED091B75AE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C010DC7-4326-1521-5C73-C77A794D0C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F8E760B-6A70-C901-854A-AD2CF1D227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D5CDF9B-D398-4250-A5D8-5FB8CF89A66D}" type="datetimeFigureOut">
              <a:rPr lang="de-DE" smtClean="0"/>
              <a:t>17.02.2025</a:t>
            </a:fld>
            <a:endParaRPr lang="de-DE"/>
          </a:p>
        </p:txBody>
      </p:sp>
      <p:sp>
        <p:nvSpPr>
          <p:cNvPr id="5" name="Fußzeilenplatzhalter 4">
            <a:extLst>
              <a:ext uri="{FF2B5EF4-FFF2-40B4-BE49-F238E27FC236}">
                <a16:creationId xmlns:a16="http://schemas.microsoft.com/office/drawing/2014/main" id="{5B5F39B9-C9F0-D311-F8F0-8B738CEB65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16C08555-C97B-7FC8-B363-861D891F78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74AA04A-910D-49C8-BDFA-72A8D7D5950A}" type="slidenum">
              <a:rPr lang="de-DE" smtClean="0"/>
              <a:t>‹Nr.›</a:t>
            </a:fld>
            <a:endParaRPr lang="de-DE"/>
          </a:p>
        </p:txBody>
      </p:sp>
    </p:spTree>
    <p:extLst>
      <p:ext uri="{BB962C8B-B14F-4D97-AF65-F5344CB8AC3E}">
        <p14:creationId xmlns:p14="http://schemas.microsoft.com/office/powerpoint/2010/main" val="1276523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7.jpg"/><Relationship Id="rId4" Type="http://schemas.openxmlformats.org/officeDocument/2006/relationships/image" Target="../media/image9.jpg"/><Relationship Id="rId9"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fioriappslibrary.hana.ondemand.co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ebidecp-a4befe230.dispatcher.hana.ondemand.com/"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sapui5.hana.ondemand.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openui5.hana.ondemand.com/"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hyperlink" Target="https://ui5.sap.com/#/entity/sap.ui.comp.smartfield.SmartField" TargetMode="External"/><Relationship Id="rId3" Type="http://schemas.openxmlformats.org/officeDocument/2006/relationships/hyperlink" Target="https://ui5.sap.com/#/entity/sap.ui.comp.smarttable.SmartTable" TargetMode="External"/><Relationship Id="rId7" Type="http://schemas.openxmlformats.org/officeDocument/2006/relationships/hyperlink" Target="https://ui5.sap.com/#/entity/sap.ui.comp.smartform.SmartForm"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hyperlink" Target="https://ui5.sap.com/#/entity/sap.ui.comp.valuehelpdialog.ValueHelpDialog" TargetMode="External"/><Relationship Id="rId5" Type="http://schemas.openxmlformats.org/officeDocument/2006/relationships/hyperlink" Target="https://ui5.sap.com/#/entity/sap.ui.comp.smartfilterbar.SmartFilterBar" TargetMode="External"/><Relationship Id="rId4" Type="http://schemas.openxmlformats.org/officeDocument/2006/relationships/hyperlink" Target="https://ui5.sap.com/#/entity/sap.ui.comp.smartchart.SmartChart" TargetMode="External"/><Relationship Id="rId9" Type="http://schemas.openxmlformats.org/officeDocument/2006/relationships/hyperlink" Target="https://ui5.sap.com/#/entity/sap.ui.comp.navpopover.SmartLink"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hyperlink" Target="https://github.com/DevelopmentBvise/Schulu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FCB296D-6A02-6760-3E61-755F5F10DA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4" b="227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145" name="Rectangle 108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EA24867-36F9-0F61-D7FA-5D7E344549F1}"/>
              </a:ext>
            </a:extLst>
          </p:cNvPr>
          <p:cNvSpPr>
            <a:spLocks noGrp="1"/>
          </p:cNvSpPr>
          <p:nvPr>
            <p:ph type="ctrTitle"/>
          </p:nvPr>
        </p:nvSpPr>
        <p:spPr>
          <a:xfrm>
            <a:off x="523875" y="5317240"/>
            <a:ext cx="11210925" cy="744836"/>
          </a:xfrm>
        </p:spPr>
        <p:txBody>
          <a:bodyPr vert="horz" lIns="91440" tIns="45720" rIns="91440" bIns="45720" rtlCol="0" anchor="ctr">
            <a:normAutofit/>
          </a:bodyPr>
          <a:lstStyle/>
          <a:p>
            <a:r>
              <a:rPr lang="en-US" sz="3600" dirty="0" err="1">
                <a:solidFill>
                  <a:schemeClr val="tx1">
                    <a:lumMod val="85000"/>
                    <a:lumOff val="15000"/>
                  </a:schemeClr>
                </a:solidFill>
              </a:rPr>
              <a:t>Schulung</a:t>
            </a:r>
            <a:r>
              <a:rPr lang="en-US" sz="3600" dirty="0">
                <a:solidFill>
                  <a:schemeClr val="tx1">
                    <a:lumMod val="85000"/>
                    <a:lumOff val="15000"/>
                  </a:schemeClr>
                </a:solidFill>
              </a:rPr>
              <a:t>: SAP UI5 und Fiori</a:t>
            </a:r>
          </a:p>
        </p:txBody>
      </p:sp>
      <p:cxnSp>
        <p:nvCxnSpPr>
          <p:cNvPr id="1146" name="Straight Connector 108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147" name="Straight Connector 109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62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818E65-82C1-9453-9108-8CB4C4FA4ED5}"/>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79C90237-F455-59F2-9612-61B74F6D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B612BAC0-B747-3911-D001-98B89BAB9B16}"/>
              </a:ext>
            </a:extLst>
          </p:cNvPr>
          <p:cNvSpPr>
            <a:spLocks noGrp="1"/>
          </p:cNvSpPr>
          <p:nvPr>
            <p:ph type="title"/>
          </p:nvPr>
        </p:nvSpPr>
        <p:spPr>
          <a:xfrm>
            <a:off x="838200" y="365125"/>
            <a:ext cx="10515600" cy="1325563"/>
          </a:xfrm>
        </p:spPr>
        <p:txBody>
          <a:bodyPr>
            <a:normAutofit/>
          </a:bodyPr>
          <a:lstStyle/>
          <a:p>
            <a:r>
              <a:rPr lang="de-DE" sz="4400" dirty="0"/>
              <a:t>JavaScript – </a:t>
            </a:r>
            <a:r>
              <a:rPr lang="de-DE" sz="4400" dirty="0" err="1"/>
              <a:t>Engines</a:t>
            </a:r>
            <a:r>
              <a:rPr lang="de-DE" sz="4400" dirty="0"/>
              <a:t> - Clientseitig</a:t>
            </a:r>
            <a:endParaRPr lang="de-DE" sz="4200" dirty="0"/>
          </a:p>
        </p:txBody>
      </p:sp>
      <p:sp>
        <p:nvSpPr>
          <p:cNvPr id="43" name="sketch line">
            <a:extLst>
              <a:ext uri="{FF2B5EF4-FFF2-40B4-BE49-F238E27FC236}">
                <a16:creationId xmlns:a16="http://schemas.microsoft.com/office/drawing/2014/main" id="{E81D7DAC-9EA3-DC38-D670-D32D7E908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6" name="object 6">
            <a:extLst>
              <a:ext uri="{FF2B5EF4-FFF2-40B4-BE49-F238E27FC236}">
                <a16:creationId xmlns:a16="http://schemas.microsoft.com/office/drawing/2014/main" id="{0D3CDFFB-648C-2C6D-2344-9F2C573D66F9}"/>
              </a:ext>
            </a:extLst>
          </p:cNvPr>
          <p:cNvGrpSpPr/>
          <p:nvPr/>
        </p:nvGrpSpPr>
        <p:grpSpPr>
          <a:xfrm>
            <a:off x="1357579" y="4414507"/>
            <a:ext cx="751205" cy="1467485"/>
            <a:chOff x="1002868" y="3939590"/>
            <a:chExt cx="751205" cy="1467485"/>
          </a:xfrm>
        </p:grpSpPr>
        <p:pic>
          <p:nvPicPr>
            <p:cNvPr id="9" name="object 7">
              <a:extLst>
                <a:ext uri="{FF2B5EF4-FFF2-40B4-BE49-F238E27FC236}">
                  <a16:creationId xmlns:a16="http://schemas.microsoft.com/office/drawing/2014/main" id="{83E6A029-213C-8437-5A2D-1C74911B42E3}"/>
                </a:ext>
              </a:extLst>
            </p:cNvPr>
            <p:cNvPicPr/>
            <p:nvPr/>
          </p:nvPicPr>
          <p:blipFill>
            <a:blip r:embed="rId3" cstate="print"/>
            <a:stretch>
              <a:fillRect/>
            </a:stretch>
          </p:blipFill>
          <p:spPr>
            <a:xfrm>
              <a:off x="1055305" y="4739970"/>
              <a:ext cx="698676" cy="666814"/>
            </a:xfrm>
            <a:prstGeom prst="rect">
              <a:avLst/>
            </a:prstGeom>
          </p:spPr>
        </p:pic>
        <p:pic>
          <p:nvPicPr>
            <p:cNvPr id="10" name="object 8">
              <a:extLst>
                <a:ext uri="{FF2B5EF4-FFF2-40B4-BE49-F238E27FC236}">
                  <a16:creationId xmlns:a16="http://schemas.microsoft.com/office/drawing/2014/main" id="{B4B8B364-A9BC-34A8-E597-50A88808C05E}"/>
                </a:ext>
              </a:extLst>
            </p:cNvPr>
            <p:cNvPicPr/>
            <p:nvPr/>
          </p:nvPicPr>
          <p:blipFill>
            <a:blip r:embed="rId4" cstate="print"/>
            <a:stretch>
              <a:fillRect/>
            </a:stretch>
          </p:blipFill>
          <p:spPr>
            <a:xfrm>
              <a:off x="1002868" y="3939590"/>
              <a:ext cx="746074" cy="756742"/>
            </a:xfrm>
            <a:prstGeom prst="rect">
              <a:avLst/>
            </a:prstGeom>
          </p:spPr>
        </p:pic>
      </p:grpSp>
      <p:pic>
        <p:nvPicPr>
          <p:cNvPr id="11" name="object 9">
            <a:extLst>
              <a:ext uri="{FF2B5EF4-FFF2-40B4-BE49-F238E27FC236}">
                <a16:creationId xmlns:a16="http://schemas.microsoft.com/office/drawing/2014/main" id="{858E0F15-7D8D-ABA1-3F8D-F6BA45A4048C}"/>
              </a:ext>
            </a:extLst>
          </p:cNvPr>
          <p:cNvPicPr/>
          <p:nvPr/>
        </p:nvPicPr>
        <p:blipFill>
          <a:blip r:embed="rId5" cstate="print"/>
          <a:stretch>
            <a:fillRect/>
          </a:stretch>
        </p:blipFill>
        <p:spPr>
          <a:xfrm>
            <a:off x="1434341" y="3710304"/>
            <a:ext cx="677541" cy="652601"/>
          </a:xfrm>
          <a:prstGeom prst="rect">
            <a:avLst/>
          </a:prstGeom>
        </p:spPr>
      </p:pic>
      <p:pic>
        <p:nvPicPr>
          <p:cNvPr id="12" name="object 10">
            <a:extLst>
              <a:ext uri="{FF2B5EF4-FFF2-40B4-BE49-F238E27FC236}">
                <a16:creationId xmlns:a16="http://schemas.microsoft.com/office/drawing/2014/main" id="{309F52D5-D726-78DF-53CA-370E8579636C}"/>
              </a:ext>
            </a:extLst>
          </p:cNvPr>
          <p:cNvPicPr/>
          <p:nvPr/>
        </p:nvPicPr>
        <p:blipFill>
          <a:blip r:embed="rId6" cstate="print"/>
          <a:stretch>
            <a:fillRect/>
          </a:stretch>
        </p:blipFill>
        <p:spPr>
          <a:xfrm>
            <a:off x="1428262" y="5962406"/>
            <a:ext cx="682670" cy="720134"/>
          </a:xfrm>
          <a:prstGeom prst="rect">
            <a:avLst/>
          </a:prstGeom>
        </p:spPr>
      </p:pic>
      <p:sp>
        <p:nvSpPr>
          <p:cNvPr id="13" name="object 11">
            <a:extLst>
              <a:ext uri="{FF2B5EF4-FFF2-40B4-BE49-F238E27FC236}">
                <a16:creationId xmlns:a16="http://schemas.microsoft.com/office/drawing/2014/main" id="{FD41F40D-5D61-CD6A-933C-8736A94727D0}"/>
              </a:ext>
            </a:extLst>
          </p:cNvPr>
          <p:cNvSpPr txBox="1"/>
          <p:nvPr/>
        </p:nvSpPr>
        <p:spPr>
          <a:xfrm>
            <a:off x="2364486" y="5412740"/>
            <a:ext cx="164147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Google </a:t>
            </a:r>
            <a:r>
              <a:rPr sz="1800" spc="-10" dirty="0">
                <a:latin typeface="Arial"/>
                <a:cs typeface="Arial"/>
              </a:rPr>
              <a:t>Chrome</a:t>
            </a:r>
            <a:endParaRPr sz="1800">
              <a:latin typeface="Arial"/>
              <a:cs typeface="Arial"/>
            </a:endParaRPr>
          </a:p>
        </p:txBody>
      </p:sp>
      <p:sp>
        <p:nvSpPr>
          <p:cNvPr id="14" name="object 12">
            <a:extLst>
              <a:ext uri="{FF2B5EF4-FFF2-40B4-BE49-F238E27FC236}">
                <a16:creationId xmlns:a16="http://schemas.microsoft.com/office/drawing/2014/main" id="{68703082-289D-7628-818C-F18C7972474B}"/>
              </a:ext>
            </a:extLst>
          </p:cNvPr>
          <p:cNvSpPr txBox="1"/>
          <p:nvPr/>
        </p:nvSpPr>
        <p:spPr>
          <a:xfrm>
            <a:off x="2364486" y="3875659"/>
            <a:ext cx="149542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Mozilla </a:t>
            </a:r>
            <a:r>
              <a:rPr sz="1800" spc="-10" dirty="0">
                <a:latin typeface="Arial"/>
                <a:cs typeface="Arial"/>
              </a:rPr>
              <a:t>Firefox</a:t>
            </a:r>
            <a:endParaRPr sz="1800">
              <a:latin typeface="Arial"/>
              <a:cs typeface="Arial"/>
            </a:endParaRPr>
          </a:p>
        </p:txBody>
      </p:sp>
      <p:sp>
        <p:nvSpPr>
          <p:cNvPr id="15" name="object 13">
            <a:extLst>
              <a:ext uri="{FF2B5EF4-FFF2-40B4-BE49-F238E27FC236}">
                <a16:creationId xmlns:a16="http://schemas.microsoft.com/office/drawing/2014/main" id="{CA3D7660-820E-88B8-A6C9-6DE7F2616C1F}"/>
              </a:ext>
            </a:extLst>
          </p:cNvPr>
          <p:cNvSpPr txBox="1"/>
          <p:nvPr/>
        </p:nvSpPr>
        <p:spPr>
          <a:xfrm>
            <a:off x="2364486" y="6175946"/>
            <a:ext cx="126936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Apple </a:t>
            </a:r>
            <a:r>
              <a:rPr sz="1800" spc="-10" dirty="0">
                <a:latin typeface="Arial"/>
                <a:cs typeface="Arial"/>
              </a:rPr>
              <a:t>Safari</a:t>
            </a:r>
            <a:endParaRPr sz="1800">
              <a:latin typeface="Arial"/>
              <a:cs typeface="Arial"/>
            </a:endParaRPr>
          </a:p>
        </p:txBody>
      </p:sp>
      <p:sp>
        <p:nvSpPr>
          <p:cNvPr id="16" name="object 14">
            <a:extLst>
              <a:ext uri="{FF2B5EF4-FFF2-40B4-BE49-F238E27FC236}">
                <a16:creationId xmlns:a16="http://schemas.microsoft.com/office/drawing/2014/main" id="{E3FCF481-0BC6-0483-AC6D-E7C35850D5EC}"/>
              </a:ext>
            </a:extLst>
          </p:cNvPr>
          <p:cNvSpPr txBox="1"/>
          <p:nvPr/>
        </p:nvSpPr>
        <p:spPr>
          <a:xfrm>
            <a:off x="2364486" y="4649724"/>
            <a:ext cx="270827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Microsoft Internet </a:t>
            </a:r>
            <a:r>
              <a:rPr sz="1800" spc="-10" dirty="0">
                <a:latin typeface="Arial"/>
                <a:cs typeface="Arial"/>
              </a:rPr>
              <a:t>Explorer</a:t>
            </a:r>
            <a:endParaRPr sz="1800">
              <a:latin typeface="Arial"/>
              <a:cs typeface="Arial"/>
            </a:endParaRPr>
          </a:p>
        </p:txBody>
      </p:sp>
      <p:sp>
        <p:nvSpPr>
          <p:cNvPr id="17" name="object 15">
            <a:extLst>
              <a:ext uri="{FF2B5EF4-FFF2-40B4-BE49-F238E27FC236}">
                <a16:creationId xmlns:a16="http://schemas.microsoft.com/office/drawing/2014/main" id="{8E4A6F83-F97D-B378-4119-B97C64C78D9C}"/>
              </a:ext>
            </a:extLst>
          </p:cNvPr>
          <p:cNvSpPr txBox="1"/>
          <p:nvPr/>
        </p:nvSpPr>
        <p:spPr>
          <a:xfrm>
            <a:off x="7680705" y="4616323"/>
            <a:ext cx="1894839"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Chakra </a:t>
            </a:r>
            <a:r>
              <a:rPr sz="1800" spc="-10" dirty="0">
                <a:latin typeface="Arial"/>
                <a:cs typeface="Arial"/>
              </a:rPr>
              <a:t>(Microsoft)</a:t>
            </a:r>
            <a:endParaRPr sz="1800">
              <a:latin typeface="Arial"/>
              <a:cs typeface="Arial"/>
            </a:endParaRPr>
          </a:p>
        </p:txBody>
      </p:sp>
      <p:grpSp>
        <p:nvGrpSpPr>
          <p:cNvPr id="18" name="object 16">
            <a:extLst>
              <a:ext uri="{FF2B5EF4-FFF2-40B4-BE49-F238E27FC236}">
                <a16:creationId xmlns:a16="http://schemas.microsoft.com/office/drawing/2014/main" id="{2D892AA9-2B22-8AF0-B3CC-459882611F5E}"/>
              </a:ext>
            </a:extLst>
          </p:cNvPr>
          <p:cNvGrpSpPr/>
          <p:nvPr/>
        </p:nvGrpSpPr>
        <p:grpSpPr>
          <a:xfrm>
            <a:off x="5812282" y="4145089"/>
            <a:ext cx="5262245" cy="2559050"/>
            <a:chOff x="5457571" y="3670172"/>
            <a:chExt cx="5262245" cy="2559050"/>
          </a:xfrm>
        </p:grpSpPr>
        <p:pic>
          <p:nvPicPr>
            <p:cNvPr id="19" name="object 17">
              <a:extLst>
                <a:ext uri="{FF2B5EF4-FFF2-40B4-BE49-F238E27FC236}">
                  <a16:creationId xmlns:a16="http://schemas.microsoft.com/office/drawing/2014/main" id="{8A63E42D-D5C8-32AC-EB22-C3E8D44D0A82}"/>
                </a:ext>
              </a:extLst>
            </p:cNvPr>
            <p:cNvPicPr/>
            <p:nvPr/>
          </p:nvPicPr>
          <p:blipFill>
            <a:blip r:embed="rId7" cstate="print"/>
            <a:stretch>
              <a:fillRect/>
            </a:stretch>
          </p:blipFill>
          <p:spPr>
            <a:xfrm>
              <a:off x="9919335" y="4735448"/>
              <a:ext cx="800100" cy="698500"/>
            </a:xfrm>
            <a:prstGeom prst="rect">
              <a:avLst/>
            </a:prstGeom>
          </p:spPr>
        </p:pic>
        <p:pic>
          <p:nvPicPr>
            <p:cNvPr id="20" name="object 18">
              <a:extLst>
                <a:ext uri="{FF2B5EF4-FFF2-40B4-BE49-F238E27FC236}">
                  <a16:creationId xmlns:a16="http://schemas.microsoft.com/office/drawing/2014/main" id="{17D81ED0-89E5-7B35-7851-9530FD8D7A1E}"/>
                </a:ext>
              </a:extLst>
            </p:cNvPr>
            <p:cNvPicPr/>
            <p:nvPr/>
          </p:nvPicPr>
          <p:blipFill>
            <a:blip r:embed="rId8" cstate="print"/>
            <a:stretch>
              <a:fillRect/>
            </a:stretch>
          </p:blipFill>
          <p:spPr>
            <a:xfrm>
              <a:off x="9928860" y="5456123"/>
              <a:ext cx="772680" cy="772680"/>
            </a:xfrm>
            <a:prstGeom prst="rect">
              <a:avLst/>
            </a:prstGeom>
          </p:spPr>
        </p:pic>
        <p:pic>
          <p:nvPicPr>
            <p:cNvPr id="21" name="object 19">
              <a:extLst>
                <a:ext uri="{FF2B5EF4-FFF2-40B4-BE49-F238E27FC236}">
                  <a16:creationId xmlns:a16="http://schemas.microsoft.com/office/drawing/2014/main" id="{529C08D9-273A-9A0D-E22E-FFCF8CB1EB7E}"/>
                </a:ext>
              </a:extLst>
            </p:cNvPr>
            <p:cNvPicPr/>
            <p:nvPr/>
          </p:nvPicPr>
          <p:blipFill>
            <a:blip r:embed="rId9" cstate="print"/>
            <a:stretch>
              <a:fillRect/>
            </a:stretch>
          </p:blipFill>
          <p:spPr>
            <a:xfrm>
              <a:off x="9932161" y="3935374"/>
              <a:ext cx="785850" cy="785850"/>
            </a:xfrm>
            <a:prstGeom prst="rect">
              <a:avLst/>
            </a:prstGeom>
          </p:spPr>
        </p:pic>
        <p:pic>
          <p:nvPicPr>
            <p:cNvPr id="22" name="object 20">
              <a:extLst>
                <a:ext uri="{FF2B5EF4-FFF2-40B4-BE49-F238E27FC236}">
                  <a16:creationId xmlns:a16="http://schemas.microsoft.com/office/drawing/2014/main" id="{B0BFE287-B392-3AEF-717E-E9A9CA8D00C9}"/>
                </a:ext>
              </a:extLst>
            </p:cNvPr>
            <p:cNvPicPr/>
            <p:nvPr/>
          </p:nvPicPr>
          <p:blipFill>
            <a:blip r:embed="rId10" cstate="print"/>
            <a:stretch>
              <a:fillRect/>
            </a:stretch>
          </p:blipFill>
          <p:spPr>
            <a:xfrm>
              <a:off x="5457571" y="3670172"/>
              <a:ext cx="1285113" cy="1285113"/>
            </a:xfrm>
            <a:prstGeom prst="rect">
              <a:avLst/>
            </a:prstGeom>
          </p:spPr>
        </p:pic>
      </p:grpSp>
      <p:sp>
        <p:nvSpPr>
          <p:cNvPr id="23" name="object 21">
            <a:extLst>
              <a:ext uri="{FF2B5EF4-FFF2-40B4-BE49-F238E27FC236}">
                <a16:creationId xmlns:a16="http://schemas.microsoft.com/office/drawing/2014/main" id="{00070C00-4BA9-8113-BB45-BC3A2D0C0872}"/>
              </a:ext>
            </a:extLst>
          </p:cNvPr>
          <p:cNvSpPr txBox="1"/>
          <p:nvPr/>
        </p:nvSpPr>
        <p:spPr>
          <a:xfrm>
            <a:off x="7680705" y="5412740"/>
            <a:ext cx="126555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V8 </a:t>
            </a:r>
            <a:r>
              <a:rPr sz="1800" spc="-10" dirty="0">
                <a:latin typeface="Arial"/>
                <a:cs typeface="Arial"/>
              </a:rPr>
              <a:t>(Google)</a:t>
            </a:r>
            <a:endParaRPr sz="1800">
              <a:latin typeface="Arial"/>
              <a:cs typeface="Arial"/>
            </a:endParaRPr>
          </a:p>
        </p:txBody>
      </p:sp>
      <p:sp>
        <p:nvSpPr>
          <p:cNvPr id="24" name="object 22">
            <a:extLst>
              <a:ext uri="{FF2B5EF4-FFF2-40B4-BE49-F238E27FC236}">
                <a16:creationId xmlns:a16="http://schemas.microsoft.com/office/drawing/2014/main" id="{7E2F35A3-E629-C9BA-095F-88F6E30D469A}"/>
              </a:ext>
            </a:extLst>
          </p:cNvPr>
          <p:cNvSpPr txBox="1"/>
          <p:nvPr/>
        </p:nvSpPr>
        <p:spPr>
          <a:xfrm>
            <a:off x="7680705" y="6175946"/>
            <a:ext cx="131191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Nitro </a:t>
            </a:r>
            <a:r>
              <a:rPr sz="1800" spc="-10" dirty="0">
                <a:latin typeface="Arial"/>
                <a:cs typeface="Arial"/>
              </a:rPr>
              <a:t>(Apfel)</a:t>
            </a:r>
            <a:endParaRPr sz="1800">
              <a:latin typeface="Arial"/>
              <a:cs typeface="Arial"/>
            </a:endParaRPr>
          </a:p>
        </p:txBody>
      </p:sp>
      <p:sp>
        <p:nvSpPr>
          <p:cNvPr id="25" name="object 23">
            <a:extLst>
              <a:ext uri="{FF2B5EF4-FFF2-40B4-BE49-F238E27FC236}">
                <a16:creationId xmlns:a16="http://schemas.microsoft.com/office/drawing/2014/main" id="{4B9C0285-3ED6-5F75-892A-07FE92529AFA}"/>
              </a:ext>
            </a:extLst>
          </p:cNvPr>
          <p:cNvSpPr txBox="1"/>
          <p:nvPr/>
        </p:nvSpPr>
        <p:spPr>
          <a:xfrm>
            <a:off x="669036" y="1894840"/>
            <a:ext cx="11261725" cy="1862689"/>
          </a:xfrm>
          <a:prstGeom prst="rect">
            <a:avLst/>
          </a:prstGeom>
        </p:spPr>
        <p:txBody>
          <a:bodyPr vert="horz" wrap="square" lIns="0" tIns="15875" rIns="0" bIns="0" rtlCol="0">
            <a:spAutoFit/>
          </a:bodyPr>
          <a:lstStyle/>
          <a:p>
            <a:pPr marL="12700" marR="5080">
              <a:spcBef>
                <a:spcPts val="125"/>
              </a:spcBef>
            </a:pPr>
            <a:r>
              <a:rPr lang="de-DE" sz="2000" dirty="0">
                <a:latin typeface="Arial"/>
                <a:cs typeface="Arial"/>
              </a:rPr>
              <a:t>Um ein JavaScript-Programm ausführen zu können, wird eine JavaScript-Engine </a:t>
            </a:r>
            <a:r>
              <a:rPr lang="de-DE" sz="2000" spc="-10" dirty="0">
                <a:latin typeface="Arial"/>
                <a:cs typeface="Arial"/>
              </a:rPr>
              <a:t>benötigt.</a:t>
            </a:r>
            <a:endParaRPr lang="de-DE" sz="2000" dirty="0">
              <a:latin typeface="Arial"/>
              <a:cs typeface="Arial"/>
            </a:endParaRPr>
          </a:p>
          <a:p>
            <a:pPr marL="12700" marR="5080">
              <a:lnSpc>
                <a:spcPct val="100000"/>
              </a:lnSpc>
              <a:spcBef>
                <a:spcPts val="125"/>
              </a:spcBef>
            </a:pPr>
            <a:r>
              <a:rPr sz="2000" dirty="0">
                <a:latin typeface="Arial"/>
                <a:cs typeface="Arial"/>
              </a:rPr>
              <a:t>Moderne JavaScript-Engines sind so konzipiert, dass sie entweder in einem Webbrowser oder als eigenständige, serverseitige </a:t>
            </a:r>
            <a:r>
              <a:rPr sz="2000" spc="-10" dirty="0">
                <a:latin typeface="Arial"/>
                <a:cs typeface="Arial"/>
              </a:rPr>
              <a:t>Ausführungsengines </a:t>
            </a:r>
            <a:r>
              <a:rPr sz="2000" dirty="0">
                <a:latin typeface="Arial"/>
                <a:cs typeface="Arial"/>
              </a:rPr>
              <a:t>laufen</a:t>
            </a:r>
            <a:r>
              <a:rPr sz="2000" spc="-10" dirty="0">
                <a:latin typeface="Arial"/>
                <a:cs typeface="Arial"/>
              </a:rPr>
              <a:t>.</a:t>
            </a:r>
            <a:endParaRPr sz="2000" dirty="0">
              <a:latin typeface="Arial"/>
              <a:cs typeface="Arial"/>
            </a:endParaRPr>
          </a:p>
          <a:p>
            <a:pPr>
              <a:lnSpc>
                <a:spcPct val="100000"/>
              </a:lnSpc>
              <a:spcBef>
                <a:spcPts val="1445"/>
              </a:spcBef>
            </a:pPr>
            <a:endParaRPr sz="2000" dirty="0">
              <a:latin typeface="Arial"/>
              <a:cs typeface="Arial"/>
            </a:endParaRPr>
          </a:p>
          <a:p>
            <a:pPr marL="507365" algn="ctr">
              <a:lnSpc>
                <a:spcPct val="100000"/>
              </a:lnSpc>
              <a:tabLst>
                <a:tab pos="5779135" algn="l"/>
              </a:tabLst>
            </a:pPr>
            <a:r>
              <a:rPr sz="2750" b="1" i="1" u="sng" spc="-10" dirty="0">
                <a:uFill>
                  <a:solidFill>
                    <a:srgbClr val="000000"/>
                  </a:solidFill>
                </a:uFill>
                <a:latin typeface="Arial"/>
                <a:cs typeface="Arial"/>
              </a:rPr>
              <a:t>Browser-JavaScript-Engine</a:t>
            </a:r>
            <a:endParaRPr sz="2750" dirty="0">
              <a:latin typeface="Arial"/>
              <a:cs typeface="Arial"/>
            </a:endParaRPr>
          </a:p>
        </p:txBody>
      </p:sp>
      <p:sp>
        <p:nvSpPr>
          <p:cNvPr id="26" name="object 24">
            <a:extLst>
              <a:ext uri="{FF2B5EF4-FFF2-40B4-BE49-F238E27FC236}">
                <a16:creationId xmlns:a16="http://schemas.microsoft.com/office/drawing/2014/main" id="{11E7CED4-7A3A-3E21-8C85-6A5ADCD3B950}"/>
              </a:ext>
            </a:extLst>
          </p:cNvPr>
          <p:cNvSpPr txBox="1"/>
          <p:nvPr/>
        </p:nvSpPr>
        <p:spPr>
          <a:xfrm>
            <a:off x="7680705" y="3876548"/>
            <a:ext cx="240919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SpiderMonkey </a:t>
            </a:r>
            <a:r>
              <a:rPr sz="1800" spc="-10" dirty="0">
                <a:latin typeface="Arial"/>
                <a:cs typeface="Arial"/>
              </a:rPr>
              <a:t>(Mozilla)</a:t>
            </a:r>
            <a:endParaRPr sz="1800" dirty="0">
              <a:latin typeface="Arial"/>
              <a:cs typeface="Arial"/>
            </a:endParaRPr>
          </a:p>
        </p:txBody>
      </p:sp>
    </p:spTree>
    <p:extLst>
      <p:ext uri="{BB962C8B-B14F-4D97-AF65-F5344CB8AC3E}">
        <p14:creationId xmlns:p14="http://schemas.microsoft.com/office/powerpoint/2010/main" val="1143027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5D4208-67D2-17C7-DB6B-FE98BC468A11}"/>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7C0DA834-50E7-0A83-AB19-87BD4974C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7CBE69BD-0BC5-7370-8F11-EB3F1D62FAC3}"/>
              </a:ext>
            </a:extLst>
          </p:cNvPr>
          <p:cNvSpPr>
            <a:spLocks noGrp="1"/>
          </p:cNvSpPr>
          <p:nvPr>
            <p:ph type="title"/>
          </p:nvPr>
        </p:nvSpPr>
        <p:spPr>
          <a:xfrm>
            <a:off x="838200" y="365125"/>
            <a:ext cx="10515600" cy="1325563"/>
          </a:xfrm>
        </p:spPr>
        <p:txBody>
          <a:bodyPr>
            <a:normAutofit/>
          </a:bodyPr>
          <a:lstStyle/>
          <a:p>
            <a:r>
              <a:rPr lang="de-DE" sz="4400" dirty="0"/>
              <a:t>JavaScript – Was kann In-Browser JavaScript? </a:t>
            </a:r>
            <a:endParaRPr lang="de-DE" sz="4200" dirty="0"/>
          </a:p>
        </p:txBody>
      </p:sp>
      <p:sp>
        <p:nvSpPr>
          <p:cNvPr id="43" name="sketch line">
            <a:extLst>
              <a:ext uri="{FF2B5EF4-FFF2-40B4-BE49-F238E27FC236}">
                <a16:creationId xmlns:a16="http://schemas.microsoft.com/office/drawing/2014/main" id="{FD882F5F-036C-26EC-A52B-12F945F851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620B850C-481D-4421-A30C-FC8FD958A00E}"/>
              </a:ext>
            </a:extLst>
          </p:cNvPr>
          <p:cNvSpPr>
            <a:spLocks noGrp="1"/>
          </p:cNvSpPr>
          <p:nvPr>
            <p:ph idx="1"/>
          </p:nvPr>
        </p:nvSpPr>
        <p:spPr>
          <a:xfrm>
            <a:off x="838200" y="1920331"/>
            <a:ext cx="10515600" cy="4251960"/>
          </a:xfrm>
        </p:spPr>
        <p:txBody>
          <a:bodyPr>
            <a:normAutofit fontScale="47500" lnSpcReduction="20000"/>
          </a:body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de-DE" sz="3200" kern="0" dirty="0">
                <a:solidFill>
                  <a:sysClr val="windowText" lastClr="000000"/>
                </a:solidFill>
                <a:latin typeface="Arial"/>
                <a:cs typeface="Arial"/>
              </a:rPr>
              <a:t>Modernes JavaScript ist eine „sichere“ Programmiersprache. Sie bietet keinen Low-Level-Zugriff auf Speicher oder CPU, da sie ursprünglich für Browser entwickelt wurde, die dies nicht erfordern.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de-DE" sz="3200" kern="0" dirty="0">
                <a:solidFill>
                  <a:sysClr val="windowText" lastClr="000000"/>
                </a:solidFill>
                <a:latin typeface="Arial"/>
                <a:cs typeface="Arial"/>
              </a:rPr>
              <a:t>In-Browser-JavaScript kann alles, was mit der Manipulation von Webseiten, der Interaktion mit dem Benutzer und dem Webserver zu tun hat.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de-DE" sz="3200" kern="0" dirty="0">
                <a:solidFill>
                  <a:sysClr val="windowText" lastClr="000000"/>
                </a:solidFill>
                <a:latin typeface="Arial"/>
                <a:cs typeface="Arial"/>
              </a:rPr>
              <a:t>Zum Beispiel kann In-Browser-JavaScript:</a:t>
            </a:r>
          </a:p>
          <a:p>
            <a:pPr lvl="1">
              <a:lnSpc>
                <a:spcPct val="100000"/>
              </a:lnSpc>
              <a:spcBef>
                <a:spcPts val="1000"/>
              </a:spcBef>
              <a:defRPr/>
            </a:pPr>
            <a:r>
              <a:rPr lang="de-DE" sz="2900" kern="0" dirty="0">
                <a:solidFill>
                  <a:sysClr val="windowText" lastClr="000000"/>
                </a:solidFill>
                <a:latin typeface="Arial"/>
                <a:cs typeface="Arial"/>
              </a:rPr>
              <a:t>Neues HTML zur Seite hinzufügen, den vorhandenen Inhalt ändern, Stile modifizieren. (DOM </a:t>
            </a:r>
            <a:r>
              <a:rPr lang="de-DE" sz="2900" kern="0" dirty="0" err="1">
                <a:solidFill>
                  <a:sysClr val="windowText" lastClr="000000"/>
                </a:solidFill>
                <a:latin typeface="Arial"/>
                <a:cs typeface="Arial"/>
              </a:rPr>
              <a:t>Tree</a:t>
            </a:r>
            <a:r>
              <a:rPr lang="de-DE" sz="2900" kern="0" dirty="0">
                <a:solidFill>
                  <a:sysClr val="windowText" lastClr="000000"/>
                </a:solidFill>
                <a:latin typeface="Arial"/>
                <a:cs typeface="Arial"/>
              </a:rPr>
              <a:t> Manipulation)</a:t>
            </a:r>
          </a:p>
          <a:p>
            <a:pPr lvl="1">
              <a:lnSpc>
                <a:spcPct val="100000"/>
              </a:lnSpc>
              <a:spcBef>
                <a:spcPts val="1000"/>
              </a:spcBef>
              <a:defRPr/>
            </a:pPr>
            <a:r>
              <a:rPr lang="de-DE" sz="3200" kern="0" dirty="0">
                <a:solidFill>
                  <a:sysClr val="windowText" lastClr="000000"/>
                </a:solidFill>
                <a:latin typeface="Arial"/>
                <a:cs typeface="Arial"/>
              </a:rPr>
              <a:t>auf Benutzeraktionen reagieren, auf Mausklicks, Zeigerbewegungen und Tastendrücke reagieren. </a:t>
            </a:r>
          </a:p>
          <a:p>
            <a:pPr lvl="1">
              <a:lnSpc>
                <a:spcPct val="100000"/>
              </a:lnSpc>
              <a:spcBef>
                <a:spcPts val="1000"/>
              </a:spcBef>
              <a:defRPr/>
            </a:pPr>
            <a:r>
              <a:rPr lang="de-DE" sz="3200" kern="0" dirty="0">
                <a:solidFill>
                  <a:sysClr val="windowText" lastClr="000000"/>
                </a:solidFill>
                <a:latin typeface="Arial"/>
                <a:cs typeface="Arial"/>
              </a:rPr>
              <a:t>Anfragen über das Netzwerk an Remote-Server senden, </a:t>
            </a:r>
          </a:p>
          <a:p>
            <a:pPr lvl="1">
              <a:lnSpc>
                <a:spcPct val="100000"/>
              </a:lnSpc>
              <a:spcBef>
                <a:spcPts val="1000"/>
              </a:spcBef>
              <a:defRPr/>
            </a:pPr>
            <a:r>
              <a:rPr lang="de-DE" sz="3200" kern="0" dirty="0">
                <a:solidFill>
                  <a:sysClr val="windowText" lastClr="000000"/>
                </a:solidFill>
                <a:latin typeface="Arial"/>
                <a:cs typeface="Arial"/>
              </a:rPr>
              <a:t>Dateien herunterladen und hochladen (sogenannte AJAX- und COMET-Technologien). </a:t>
            </a:r>
          </a:p>
          <a:p>
            <a:pPr lvl="1">
              <a:lnSpc>
                <a:spcPct val="100000"/>
              </a:lnSpc>
              <a:spcBef>
                <a:spcPts val="1000"/>
              </a:spcBef>
              <a:defRPr/>
            </a:pPr>
            <a:r>
              <a:rPr lang="de-DE" sz="3200" kern="0" dirty="0">
                <a:solidFill>
                  <a:sysClr val="windowText" lastClr="000000"/>
                </a:solidFill>
                <a:latin typeface="Arial"/>
                <a:cs typeface="Arial"/>
              </a:rPr>
              <a:t>Cookies abrufen und setzen, </a:t>
            </a:r>
          </a:p>
          <a:p>
            <a:pPr lvl="1">
              <a:lnSpc>
                <a:spcPct val="100000"/>
              </a:lnSpc>
              <a:spcBef>
                <a:spcPts val="1000"/>
              </a:spcBef>
              <a:defRPr/>
            </a:pPr>
            <a:r>
              <a:rPr lang="de-DE" sz="3200" kern="0" dirty="0">
                <a:solidFill>
                  <a:sysClr val="windowText" lastClr="000000"/>
                </a:solidFill>
                <a:latin typeface="Arial"/>
                <a:cs typeface="Arial"/>
              </a:rPr>
              <a:t>Fragen an den Besucher stellen, </a:t>
            </a:r>
          </a:p>
          <a:p>
            <a:pPr lvl="1">
              <a:lnSpc>
                <a:spcPct val="100000"/>
              </a:lnSpc>
              <a:spcBef>
                <a:spcPts val="1000"/>
              </a:spcBef>
              <a:defRPr/>
            </a:pPr>
            <a:r>
              <a:rPr lang="de-DE" sz="3200" kern="0" dirty="0">
                <a:solidFill>
                  <a:sysClr val="windowText" lastClr="000000"/>
                </a:solidFill>
                <a:latin typeface="Arial"/>
                <a:cs typeface="Arial"/>
              </a:rPr>
              <a:t>Nachrichten anzeigen. </a:t>
            </a:r>
          </a:p>
          <a:p>
            <a:pPr lvl="1">
              <a:lnSpc>
                <a:spcPct val="100000"/>
              </a:lnSpc>
              <a:spcBef>
                <a:spcPts val="1000"/>
              </a:spcBef>
              <a:defRPr/>
            </a:pPr>
            <a:r>
              <a:rPr lang="de-DE" sz="3200" kern="0" dirty="0">
                <a:solidFill>
                  <a:sysClr val="windowText" lastClr="000000"/>
                </a:solidFill>
                <a:latin typeface="Arial"/>
                <a:cs typeface="Arial"/>
              </a:rPr>
              <a:t>Daten auf der Client-Seite speichern (</a:t>
            </a:r>
            <a:r>
              <a:rPr lang="de-DE" sz="3200" kern="0" dirty="0" err="1">
                <a:solidFill>
                  <a:sysClr val="windowText" lastClr="000000"/>
                </a:solidFill>
                <a:latin typeface="Arial"/>
                <a:cs typeface="Arial"/>
              </a:rPr>
              <a:t>local</a:t>
            </a:r>
            <a:r>
              <a:rPr lang="de-DE" sz="3200" kern="0" dirty="0">
                <a:solidFill>
                  <a:sysClr val="windowText" lastClr="000000"/>
                </a:solidFill>
                <a:latin typeface="Arial"/>
                <a:cs typeface="Arial"/>
              </a:rPr>
              <a:t> Storage).</a:t>
            </a:r>
          </a:p>
          <a:p>
            <a:pPr lvl="1">
              <a:lnSpc>
                <a:spcPct val="100000"/>
              </a:lnSpc>
              <a:spcBef>
                <a:spcPts val="1000"/>
              </a:spcBef>
              <a:defRPr/>
            </a:pPr>
            <a:endParaRPr lang="de-DE" sz="2900" b="1" kern="0" dirty="0">
              <a:solidFill>
                <a:sysClr val="windowText" lastClr="000000"/>
              </a:solidFill>
              <a:latin typeface="Arial"/>
              <a:cs typeface="Arial"/>
            </a:endParaRPr>
          </a:p>
          <a:p>
            <a:pPr marL="457200" lvl="1" indent="0">
              <a:lnSpc>
                <a:spcPct val="100000"/>
              </a:lnSpc>
              <a:spcBef>
                <a:spcPts val="1000"/>
              </a:spcBef>
              <a:buNone/>
              <a:defRPr/>
            </a:pPr>
            <a:endParaRPr lang="de-DE" sz="2900" b="1" kern="0" dirty="0">
              <a:solidFill>
                <a:sysClr val="windowText" lastClr="000000"/>
              </a:solidFill>
              <a:latin typeface="Arial"/>
              <a:cs typeface="Arial"/>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lang="de-DE" sz="2200" kern="0" dirty="0">
              <a:solidFill>
                <a:sysClr val="windowText" lastClr="000000"/>
              </a:solidFill>
              <a:latin typeface="Arial"/>
              <a:cs typeface="Arial"/>
            </a:endParaRPr>
          </a:p>
        </p:txBody>
      </p:sp>
    </p:spTree>
    <p:extLst>
      <p:ext uri="{BB962C8B-B14F-4D97-AF65-F5344CB8AC3E}">
        <p14:creationId xmlns:p14="http://schemas.microsoft.com/office/powerpoint/2010/main" val="50931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E15B49-D54B-D997-6DDB-F7D62C915C0C}"/>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3173990C-C8C0-0578-753A-9CFEE02DC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2E4DCAE2-54B9-2E35-BD8F-2BE7F37D8D74}"/>
              </a:ext>
            </a:extLst>
          </p:cNvPr>
          <p:cNvSpPr>
            <a:spLocks noGrp="1"/>
          </p:cNvSpPr>
          <p:nvPr>
            <p:ph type="title"/>
          </p:nvPr>
        </p:nvSpPr>
        <p:spPr>
          <a:xfrm>
            <a:off x="838200" y="365125"/>
            <a:ext cx="10515600" cy="1325563"/>
          </a:xfrm>
        </p:spPr>
        <p:txBody>
          <a:bodyPr>
            <a:normAutofit/>
          </a:bodyPr>
          <a:lstStyle/>
          <a:p>
            <a:r>
              <a:rPr lang="de-DE" sz="4400" dirty="0"/>
              <a:t>JavaScript Datentypen - Übersicht</a:t>
            </a:r>
            <a:endParaRPr lang="de-DE" sz="4200" dirty="0"/>
          </a:p>
        </p:txBody>
      </p:sp>
      <p:sp>
        <p:nvSpPr>
          <p:cNvPr id="43" name="sketch line">
            <a:extLst>
              <a:ext uri="{FF2B5EF4-FFF2-40B4-BE49-F238E27FC236}">
                <a16:creationId xmlns:a16="http://schemas.microsoft.com/office/drawing/2014/main" id="{88D8C770-85AA-2B3C-EB92-B1334677B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object 3">
            <a:extLst>
              <a:ext uri="{FF2B5EF4-FFF2-40B4-BE49-F238E27FC236}">
                <a16:creationId xmlns:a16="http://schemas.microsoft.com/office/drawing/2014/main" id="{942D9BF8-4FA6-FB0D-0FC6-1DEE7339C021}"/>
              </a:ext>
            </a:extLst>
          </p:cNvPr>
          <p:cNvSpPr txBox="1"/>
          <p:nvPr/>
        </p:nvSpPr>
        <p:spPr>
          <a:xfrm>
            <a:off x="838200" y="1761579"/>
            <a:ext cx="10713720" cy="788670"/>
          </a:xfrm>
          <a:prstGeom prst="rect">
            <a:avLst/>
          </a:prstGeom>
        </p:spPr>
        <p:txBody>
          <a:bodyPr vert="horz" wrap="square" lIns="0" tIns="88265" rIns="0" bIns="0" rtlCol="0">
            <a:spAutoFit/>
          </a:bodyPr>
          <a:lstStyle/>
          <a:p>
            <a:pPr marL="12700">
              <a:lnSpc>
                <a:spcPct val="100000"/>
              </a:lnSpc>
              <a:spcBef>
                <a:spcPts val="695"/>
              </a:spcBef>
            </a:pPr>
            <a:r>
              <a:rPr sz="2000" dirty="0">
                <a:latin typeface="Arial"/>
                <a:cs typeface="Arial"/>
              </a:rPr>
              <a:t>In</a:t>
            </a:r>
            <a:r>
              <a:rPr sz="2000" spc="-65" dirty="0">
                <a:latin typeface="Arial"/>
                <a:cs typeface="Arial"/>
              </a:rPr>
              <a:t> </a:t>
            </a:r>
            <a:r>
              <a:rPr sz="2000" dirty="0">
                <a:latin typeface="Arial"/>
                <a:cs typeface="Arial"/>
              </a:rPr>
              <a:t>JavaScript</a:t>
            </a:r>
            <a:r>
              <a:rPr lang="de-DE" sz="2000" dirty="0">
                <a:latin typeface="Arial"/>
                <a:cs typeface="Arial"/>
              </a:rPr>
              <a:t> gibt es nur </a:t>
            </a:r>
            <a:r>
              <a:rPr sz="2000" dirty="0">
                <a:latin typeface="Arial"/>
                <a:cs typeface="Arial"/>
              </a:rPr>
              <a:t>6</a:t>
            </a:r>
            <a:r>
              <a:rPr sz="2000" spc="20" dirty="0">
                <a:latin typeface="Arial"/>
                <a:cs typeface="Arial"/>
              </a:rPr>
              <a:t> </a:t>
            </a:r>
            <a:r>
              <a:rPr lang="de-DE" sz="2000" dirty="0">
                <a:latin typeface="Arial"/>
                <a:cs typeface="Arial"/>
              </a:rPr>
              <a:t>Datentypen</a:t>
            </a:r>
            <a:r>
              <a:rPr sz="2000" spc="-10" dirty="0">
                <a:latin typeface="Arial"/>
                <a:cs typeface="Arial"/>
              </a:rPr>
              <a:t>.</a:t>
            </a:r>
            <a:endParaRPr sz="2000" dirty="0">
              <a:latin typeface="Arial"/>
              <a:cs typeface="Arial"/>
            </a:endParaRPr>
          </a:p>
          <a:p>
            <a:pPr marL="12700">
              <a:lnSpc>
                <a:spcPct val="100000"/>
              </a:lnSpc>
              <a:spcBef>
                <a:spcPts val="605"/>
              </a:spcBef>
            </a:pPr>
            <a:r>
              <a:rPr lang="de-DE" sz="2000" dirty="0">
                <a:latin typeface="Arial"/>
                <a:cs typeface="Arial"/>
              </a:rPr>
              <a:t>Zu jedem Zeitpunkt gehört der Wert einer Variablen nur zu einem der folgenden Datentypen:</a:t>
            </a:r>
            <a:endParaRPr sz="2000" dirty="0">
              <a:latin typeface="Arial"/>
              <a:cs typeface="Arial"/>
            </a:endParaRPr>
          </a:p>
        </p:txBody>
      </p:sp>
      <p:graphicFrame>
        <p:nvGraphicFramePr>
          <p:cNvPr id="4" name="object 5">
            <a:extLst>
              <a:ext uri="{FF2B5EF4-FFF2-40B4-BE49-F238E27FC236}">
                <a16:creationId xmlns:a16="http://schemas.microsoft.com/office/drawing/2014/main" id="{7D825553-BFC5-307B-D652-02636D9F8629}"/>
              </a:ext>
            </a:extLst>
          </p:cNvPr>
          <p:cNvGraphicFramePr>
            <a:graphicFrameLocks noGrp="1"/>
          </p:cNvGraphicFramePr>
          <p:nvPr>
            <p:extLst>
              <p:ext uri="{D42A27DB-BD31-4B8C-83A1-F6EECF244321}">
                <p14:modId xmlns:p14="http://schemas.microsoft.com/office/powerpoint/2010/main" val="1756494894"/>
              </p:ext>
            </p:extLst>
          </p:nvPr>
        </p:nvGraphicFramePr>
        <p:xfrm>
          <a:off x="838200" y="3002936"/>
          <a:ext cx="9681844" cy="3150235"/>
        </p:xfrm>
        <a:graphic>
          <a:graphicData uri="http://schemas.openxmlformats.org/drawingml/2006/table">
            <a:tbl>
              <a:tblPr firstRow="1" bandRow="1">
                <a:tableStyleId>{2D5ABB26-0587-4C30-8999-92F81FD0307C}</a:tableStyleId>
              </a:tblPr>
              <a:tblGrid>
                <a:gridCol w="1740535">
                  <a:extLst>
                    <a:ext uri="{9D8B030D-6E8A-4147-A177-3AD203B41FA5}">
                      <a16:colId xmlns:a16="http://schemas.microsoft.com/office/drawing/2014/main" val="20000"/>
                    </a:ext>
                  </a:extLst>
                </a:gridCol>
                <a:gridCol w="7941309">
                  <a:extLst>
                    <a:ext uri="{9D8B030D-6E8A-4147-A177-3AD203B41FA5}">
                      <a16:colId xmlns:a16="http://schemas.microsoft.com/office/drawing/2014/main" val="20001"/>
                    </a:ext>
                  </a:extLst>
                </a:gridCol>
              </a:tblGrid>
              <a:tr h="411480">
                <a:tc>
                  <a:txBody>
                    <a:bodyPr/>
                    <a:lstStyle/>
                    <a:p>
                      <a:pPr marL="92075">
                        <a:lnSpc>
                          <a:spcPct val="100000"/>
                        </a:lnSpc>
                        <a:spcBef>
                          <a:spcPts val="320"/>
                        </a:spcBef>
                      </a:pPr>
                      <a:r>
                        <a:rPr sz="2100" b="1" dirty="0">
                          <a:solidFill>
                            <a:srgbClr val="FFFFFF"/>
                          </a:solidFill>
                          <a:latin typeface="Arial"/>
                          <a:cs typeface="Arial"/>
                        </a:rPr>
                        <a:t>Dat</a:t>
                      </a:r>
                      <a:r>
                        <a:rPr lang="de-DE" sz="2100" b="1" dirty="0" err="1">
                          <a:solidFill>
                            <a:srgbClr val="FFFFFF"/>
                          </a:solidFill>
                          <a:latin typeface="Arial"/>
                          <a:cs typeface="Arial"/>
                        </a:rPr>
                        <a:t>entyp</a:t>
                      </a:r>
                      <a:endParaRPr sz="2100" dirty="0">
                        <a:latin typeface="Arial"/>
                        <a:cs typeface="Arial"/>
                      </a:endParaRPr>
                    </a:p>
                  </a:txBody>
                  <a:tcPr marL="0" marR="0" marT="40640" marB="0">
                    <a:lnL w="12700">
                      <a:solidFill>
                        <a:srgbClr val="0076CA"/>
                      </a:solidFill>
                      <a:prstDash val="solid"/>
                    </a:lnL>
                    <a:lnB w="19050">
                      <a:solidFill>
                        <a:srgbClr val="FFFFFF"/>
                      </a:solidFill>
                      <a:prstDash val="solid"/>
                    </a:lnB>
                    <a:solidFill>
                      <a:srgbClr val="0076CA"/>
                    </a:solidFill>
                  </a:tcPr>
                </a:tc>
                <a:tc>
                  <a:txBody>
                    <a:bodyPr/>
                    <a:lstStyle/>
                    <a:p>
                      <a:pPr marL="93345">
                        <a:lnSpc>
                          <a:spcPct val="100000"/>
                        </a:lnSpc>
                        <a:spcBef>
                          <a:spcPts val="320"/>
                        </a:spcBef>
                      </a:pPr>
                      <a:r>
                        <a:rPr lang="de-DE" sz="2100" b="1" dirty="0">
                          <a:solidFill>
                            <a:srgbClr val="FFFFFF"/>
                          </a:solidFill>
                          <a:latin typeface="Arial"/>
                          <a:cs typeface="Arial"/>
                        </a:rPr>
                        <a:t>Der Wert der Variable</a:t>
                      </a:r>
                      <a:r>
                        <a:rPr sz="2100" b="1" spc="-10" dirty="0">
                          <a:solidFill>
                            <a:srgbClr val="FFFFFF"/>
                          </a:solidFill>
                          <a:latin typeface="Arial"/>
                          <a:cs typeface="Arial"/>
                        </a:rPr>
                        <a:t>…</a:t>
                      </a:r>
                      <a:endParaRPr sz="2100" dirty="0">
                        <a:latin typeface="Arial"/>
                        <a:cs typeface="Arial"/>
                      </a:endParaRPr>
                    </a:p>
                  </a:txBody>
                  <a:tcPr marL="0" marR="0" marT="40640" marB="0">
                    <a:lnR w="12700">
                      <a:solidFill>
                        <a:srgbClr val="0076CA"/>
                      </a:solidFill>
                      <a:prstDash val="solid"/>
                    </a:lnR>
                    <a:lnB w="19050">
                      <a:solidFill>
                        <a:srgbClr val="FFFFFF"/>
                      </a:solidFill>
                      <a:prstDash val="solid"/>
                    </a:lnB>
                    <a:solidFill>
                      <a:srgbClr val="0076CA"/>
                    </a:solidFill>
                  </a:tcPr>
                </a:tc>
                <a:extLst>
                  <a:ext uri="{0D108BD9-81ED-4DB2-BD59-A6C34878D82A}">
                    <a16:rowId xmlns:a16="http://schemas.microsoft.com/office/drawing/2014/main" val="10000"/>
                  </a:ext>
                </a:extLst>
              </a:tr>
              <a:tr h="410845">
                <a:tc>
                  <a:txBody>
                    <a:bodyPr/>
                    <a:lstStyle/>
                    <a:p>
                      <a:pPr marL="92075">
                        <a:lnSpc>
                          <a:spcPct val="100000"/>
                        </a:lnSpc>
                        <a:spcBef>
                          <a:spcPts val="320"/>
                        </a:spcBef>
                      </a:pPr>
                      <a:r>
                        <a:rPr sz="2100" spc="-20" dirty="0">
                          <a:latin typeface="Arial"/>
                          <a:cs typeface="Arial"/>
                        </a:rPr>
                        <a:t>Null</a:t>
                      </a:r>
                      <a:endParaRPr sz="2100">
                        <a:latin typeface="Arial"/>
                        <a:cs typeface="Arial"/>
                      </a:endParaRPr>
                    </a:p>
                  </a:txBody>
                  <a:tcPr marL="0" marR="0" marT="40640" marB="0">
                    <a:lnL w="12700">
                      <a:solidFill>
                        <a:srgbClr val="0076CA"/>
                      </a:solidFill>
                      <a:prstDash val="solid"/>
                    </a:lnL>
                    <a:lnR w="12700">
                      <a:solidFill>
                        <a:srgbClr val="0076CA"/>
                      </a:solidFill>
                      <a:prstDash val="solid"/>
                    </a:lnR>
                    <a:lnT w="19050">
                      <a:solidFill>
                        <a:srgbClr val="FFFFFF"/>
                      </a:solidFill>
                      <a:prstDash val="solid"/>
                    </a:lnT>
                    <a:lnB w="12700">
                      <a:solidFill>
                        <a:srgbClr val="0076CA"/>
                      </a:solidFill>
                      <a:prstDash val="solid"/>
                    </a:lnB>
                    <a:solidFill>
                      <a:srgbClr val="0076CA">
                        <a:alpha val="39999"/>
                      </a:srgbClr>
                    </a:solidFill>
                  </a:tcPr>
                </a:tc>
                <a:tc>
                  <a:txBody>
                    <a:bodyPr/>
                    <a:lstStyle/>
                    <a:p>
                      <a:pPr marL="93345">
                        <a:lnSpc>
                          <a:spcPct val="100000"/>
                        </a:lnSpc>
                        <a:spcBef>
                          <a:spcPts val="320"/>
                        </a:spcBef>
                      </a:pPr>
                      <a:r>
                        <a:rPr sz="2100" dirty="0">
                          <a:latin typeface="Arial"/>
                          <a:cs typeface="Arial"/>
                        </a:rPr>
                        <a:t>Is</a:t>
                      </a:r>
                      <a:r>
                        <a:rPr lang="de-DE" sz="2100" dirty="0">
                          <a:latin typeface="Arial"/>
                          <a:cs typeface="Arial"/>
                        </a:rPr>
                        <a:t>t</a:t>
                      </a:r>
                      <a:r>
                        <a:rPr sz="2100" spc="-70" dirty="0">
                          <a:latin typeface="Arial"/>
                          <a:cs typeface="Arial"/>
                        </a:rPr>
                        <a:t> </a:t>
                      </a:r>
                      <a:r>
                        <a:rPr sz="2100" dirty="0" err="1">
                          <a:latin typeface="Arial"/>
                          <a:cs typeface="Arial"/>
                        </a:rPr>
                        <a:t>expli</a:t>
                      </a:r>
                      <a:r>
                        <a:rPr lang="de-DE" sz="2100" dirty="0" err="1">
                          <a:latin typeface="Arial"/>
                          <a:cs typeface="Arial"/>
                        </a:rPr>
                        <a:t>zit</a:t>
                      </a:r>
                      <a:r>
                        <a:rPr lang="de-DE" sz="2100" spc="15" dirty="0">
                          <a:latin typeface="Arial"/>
                          <a:cs typeface="Arial"/>
                        </a:rPr>
                        <a:t> </a:t>
                      </a:r>
                      <a:r>
                        <a:rPr lang="de-DE" sz="2100" dirty="0">
                          <a:latin typeface="Arial"/>
                          <a:cs typeface="Arial"/>
                        </a:rPr>
                        <a:t>als ohne Wert definiert</a:t>
                      </a:r>
                      <a:endParaRPr sz="2100" dirty="0">
                        <a:latin typeface="Arial"/>
                        <a:cs typeface="Arial"/>
                      </a:endParaRPr>
                    </a:p>
                  </a:txBody>
                  <a:tcPr marL="0" marR="0" marT="40640" marB="0">
                    <a:lnL w="12700">
                      <a:solidFill>
                        <a:srgbClr val="0076CA"/>
                      </a:solidFill>
                      <a:prstDash val="solid"/>
                    </a:lnL>
                    <a:lnR w="12700">
                      <a:solidFill>
                        <a:srgbClr val="0076CA"/>
                      </a:solidFill>
                      <a:prstDash val="solid"/>
                    </a:lnR>
                    <a:lnT w="19050">
                      <a:solidFill>
                        <a:srgbClr val="FFFFFF"/>
                      </a:solidFill>
                      <a:prstDash val="solid"/>
                    </a:lnT>
                    <a:lnB w="12700">
                      <a:solidFill>
                        <a:srgbClr val="0076CA"/>
                      </a:solidFill>
                      <a:prstDash val="solid"/>
                    </a:lnB>
                    <a:solidFill>
                      <a:srgbClr val="0076CA">
                        <a:alpha val="39999"/>
                      </a:srgbClr>
                    </a:solidFill>
                  </a:tcPr>
                </a:tc>
                <a:extLst>
                  <a:ext uri="{0D108BD9-81ED-4DB2-BD59-A6C34878D82A}">
                    <a16:rowId xmlns:a16="http://schemas.microsoft.com/office/drawing/2014/main" val="10001"/>
                  </a:ext>
                </a:extLst>
              </a:tr>
              <a:tr h="411480">
                <a:tc>
                  <a:txBody>
                    <a:bodyPr/>
                    <a:lstStyle/>
                    <a:p>
                      <a:pPr marL="92075">
                        <a:lnSpc>
                          <a:spcPct val="100000"/>
                        </a:lnSpc>
                        <a:spcBef>
                          <a:spcPts val="325"/>
                        </a:spcBef>
                      </a:pPr>
                      <a:r>
                        <a:rPr sz="2100" spc="-10" dirty="0">
                          <a:latin typeface="Arial"/>
                          <a:cs typeface="Arial"/>
                        </a:rPr>
                        <a:t>Undefined</a:t>
                      </a:r>
                      <a:endParaRPr sz="2100">
                        <a:latin typeface="Arial"/>
                        <a:cs typeface="Arial"/>
                      </a:endParaRPr>
                    </a:p>
                  </a:txBody>
                  <a:tcPr marL="0" marR="0" marT="41275" marB="0">
                    <a:lnL w="12700">
                      <a:solidFill>
                        <a:srgbClr val="0076CA"/>
                      </a:solidFill>
                      <a:prstDash val="solid"/>
                    </a:lnL>
                    <a:lnR w="12700">
                      <a:solidFill>
                        <a:srgbClr val="0076CA"/>
                      </a:solidFill>
                      <a:prstDash val="solid"/>
                    </a:lnR>
                    <a:lnT w="12700">
                      <a:solidFill>
                        <a:srgbClr val="0076CA"/>
                      </a:solidFill>
                      <a:prstDash val="solid"/>
                    </a:lnT>
                    <a:lnB w="12700">
                      <a:solidFill>
                        <a:srgbClr val="0076CA"/>
                      </a:solidFill>
                      <a:prstDash val="solid"/>
                    </a:lnB>
                    <a:solidFill>
                      <a:srgbClr val="BBC9E7"/>
                    </a:solidFill>
                  </a:tcPr>
                </a:tc>
                <a:tc>
                  <a:txBody>
                    <a:bodyPr/>
                    <a:lstStyle/>
                    <a:p>
                      <a:pPr marL="93345">
                        <a:lnSpc>
                          <a:spcPct val="100000"/>
                        </a:lnSpc>
                        <a:spcBef>
                          <a:spcPts val="325"/>
                        </a:spcBef>
                      </a:pPr>
                      <a:r>
                        <a:rPr sz="2100" dirty="0">
                          <a:latin typeface="Arial"/>
                          <a:cs typeface="Arial"/>
                        </a:rPr>
                        <a:t>Is</a:t>
                      </a:r>
                      <a:r>
                        <a:rPr lang="de-DE" sz="2100" spc="15" dirty="0">
                          <a:latin typeface="Arial"/>
                          <a:cs typeface="Arial"/>
                        </a:rPr>
                        <a:t>t undefiniert</a:t>
                      </a:r>
                      <a:endParaRPr sz="2100" dirty="0">
                        <a:latin typeface="Arial"/>
                        <a:cs typeface="Arial"/>
                      </a:endParaRPr>
                    </a:p>
                  </a:txBody>
                  <a:tcPr marL="0" marR="0" marT="41275" marB="0">
                    <a:lnL w="12700">
                      <a:solidFill>
                        <a:srgbClr val="0076CA"/>
                      </a:solidFill>
                      <a:prstDash val="solid"/>
                    </a:lnL>
                    <a:lnR w="12700">
                      <a:solidFill>
                        <a:srgbClr val="0076CA"/>
                      </a:solidFill>
                      <a:prstDash val="solid"/>
                    </a:lnR>
                    <a:lnT w="12700">
                      <a:solidFill>
                        <a:srgbClr val="0076CA"/>
                      </a:solidFill>
                      <a:prstDash val="solid"/>
                    </a:lnT>
                    <a:lnB w="12700">
                      <a:solidFill>
                        <a:srgbClr val="0076CA"/>
                      </a:solidFill>
                      <a:prstDash val="solid"/>
                    </a:lnB>
                    <a:solidFill>
                      <a:srgbClr val="BBC9E7"/>
                    </a:solidFill>
                  </a:tcPr>
                </a:tc>
                <a:extLst>
                  <a:ext uri="{0D108BD9-81ED-4DB2-BD59-A6C34878D82A}">
                    <a16:rowId xmlns:a16="http://schemas.microsoft.com/office/drawing/2014/main" val="10002"/>
                  </a:ext>
                </a:extLst>
              </a:tr>
              <a:tr h="410845">
                <a:tc>
                  <a:txBody>
                    <a:bodyPr/>
                    <a:lstStyle/>
                    <a:p>
                      <a:pPr marL="92075">
                        <a:lnSpc>
                          <a:spcPct val="100000"/>
                        </a:lnSpc>
                        <a:spcBef>
                          <a:spcPts val="330"/>
                        </a:spcBef>
                      </a:pPr>
                      <a:r>
                        <a:rPr sz="2100" spc="-10" dirty="0">
                          <a:latin typeface="Arial"/>
                          <a:cs typeface="Arial"/>
                        </a:rPr>
                        <a:t>Boolean</a:t>
                      </a:r>
                      <a:endParaRPr sz="2100">
                        <a:latin typeface="Arial"/>
                        <a:cs typeface="Arial"/>
                      </a:endParaRPr>
                    </a:p>
                  </a:txBody>
                  <a:tcPr marL="0" marR="0" marT="41910" marB="0">
                    <a:lnL w="12700">
                      <a:solidFill>
                        <a:srgbClr val="0076CA"/>
                      </a:solidFill>
                      <a:prstDash val="solid"/>
                    </a:lnL>
                    <a:lnR w="12700">
                      <a:solidFill>
                        <a:srgbClr val="0076CA"/>
                      </a:solidFill>
                      <a:prstDash val="solid"/>
                    </a:lnR>
                    <a:lnT w="12700">
                      <a:solidFill>
                        <a:srgbClr val="0076CA"/>
                      </a:solidFill>
                      <a:prstDash val="solid"/>
                    </a:lnT>
                    <a:lnB w="12700">
                      <a:solidFill>
                        <a:srgbClr val="0076CA"/>
                      </a:solidFill>
                      <a:prstDash val="solid"/>
                    </a:lnB>
                    <a:solidFill>
                      <a:srgbClr val="0076CA">
                        <a:alpha val="39999"/>
                      </a:srgbClr>
                    </a:solidFill>
                  </a:tcPr>
                </a:tc>
                <a:tc>
                  <a:txBody>
                    <a:bodyPr/>
                    <a:lstStyle/>
                    <a:p>
                      <a:pPr marL="93345">
                        <a:lnSpc>
                          <a:spcPct val="100000"/>
                        </a:lnSpc>
                        <a:spcBef>
                          <a:spcPts val="330"/>
                        </a:spcBef>
                      </a:pPr>
                      <a:r>
                        <a:rPr sz="2100" dirty="0">
                          <a:latin typeface="Arial"/>
                          <a:cs typeface="Arial"/>
                        </a:rPr>
                        <a:t>Is</a:t>
                      </a:r>
                      <a:r>
                        <a:rPr lang="de-DE" sz="2100" dirty="0">
                          <a:latin typeface="Arial"/>
                          <a:cs typeface="Arial"/>
                        </a:rPr>
                        <a:t>t</a:t>
                      </a:r>
                      <a:r>
                        <a:rPr sz="2100" spc="-15" dirty="0">
                          <a:latin typeface="Arial"/>
                          <a:cs typeface="Arial"/>
                        </a:rPr>
                        <a:t> </a:t>
                      </a:r>
                      <a:r>
                        <a:rPr lang="de-DE" sz="2100" dirty="0">
                          <a:latin typeface="Arial"/>
                          <a:cs typeface="Arial"/>
                        </a:rPr>
                        <a:t>entweder </a:t>
                      </a:r>
                      <a:r>
                        <a:rPr sz="2100" dirty="0">
                          <a:solidFill>
                            <a:srgbClr val="660066"/>
                          </a:solidFill>
                          <a:latin typeface="Arial"/>
                          <a:cs typeface="Arial"/>
                        </a:rPr>
                        <a:t>true</a:t>
                      </a:r>
                      <a:r>
                        <a:rPr sz="2100" spc="-50" dirty="0">
                          <a:solidFill>
                            <a:srgbClr val="660066"/>
                          </a:solidFill>
                          <a:latin typeface="Arial"/>
                          <a:cs typeface="Arial"/>
                        </a:rPr>
                        <a:t> </a:t>
                      </a:r>
                      <a:r>
                        <a:rPr lang="de-DE" sz="2100" spc="-50" dirty="0">
                          <a:solidFill>
                            <a:srgbClr val="660066"/>
                          </a:solidFill>
                          <a:latin typeface="Arial"/>
                          <a:cs typeface="Arial"/>
                        </a:rPr>
                        <a:t>oder </a:t>
                      </a:r>
                      <a:r>
                        <a:rPr sz="2100" spc="-20" dirty="0">
                          <a:solidFill>
                            <a:srgbClr val="660066"/>
                          </a:solidFill>
                          <a:latin typeface="Arial"/>
                          <a:cs typeface="Arial"/>
                        </a:rPr>
                        <a:t>false</a:t>
                      </a:r>
                      <a:endParaRPr sz="2100" dirty="0">
                        <a:latin typeface="Arial"/>
                        <a:cs typeface="Arial"/>
                      </a:endParaRPr>
                    </a:p>
                  </a:txBody>
                  <a:tcPr marL="0" marR="0" marT="41910" marB="0">
                    <a:lnL w="12700">
                      <a:solidFill>
                        <a:srgbClr val="0076CA"/>
                      </a:solidFill>
                      <a:prstDash val="solid"/>
                    </a:lnL>
                    <a:lnR w="12700">
                      <a:solidFill>
                        <a:srgbClr val="0076CA"/>
                      </a:solidFill>
                      <a:prstDash val="solid"/>
                    </a:lnR>
                    <a:lnT w="12700">
                      <a:solidFill>
                        <a:srgbClr val="0076CA"/>
                      </a:solidFill>
                      <a:prstDash val="solid"/>
                    </a:lnT>
                    <a:lnB w="12700">
                      <a:solidFill>
                        <a:srgbClr val="0076CA"/>
                      </a:solidFill>
                      <a:prstDash val="solid"/>
                    </a:lnB>
                    <a:solidFill>
                      <a:srgbClr val="0076CA">
                        <a:alpha val="39999"/>
                      </a:srgbClr>
                    </a:solidFill>
                  </a:tcPr>
                </a:tc>
                <a:extLst>
                  <a:ext uri="{0D108BD9-81ED-4DB2-BD59-A6C34878D82A}">
                    <a16:rowId xmlns:a16="http://schemas.microsoft.com/office/drawing/2014/main" val="10003"/>
                  </a:ext>
                </a:extLst>
              </a:tr>
              <a:tr h="411480">
                <a:tc>
                  <a:txBody>
                    <a:bodyPr/>
                    <a:lstStyle/>
                    <a:p>
                      <a:pPr marL="92075">
                        <a:lnSpc>
                          <a:spcPct val="100000"/>
                        </a:lnSpc>
                        <a:spcBef>
                          <a:spcPts val="335"/>
                        </a:spcBef>
                      </a:pPr>
                      <a:r>
                        <a:rPr sz="2100" spc="-10" dirty="0">
                          <a:latin typeface="Arial"/>
                          <a:cs typeface="Arial"/>
                        </a:rPr>
                        <a:t>String</a:t>
                      </a:r>
                      <a:endParaRPr sz="2100">
                        <a:latin typeface="Arial"/>
                        <a:cs typeface="Arial"/>
                      </a:endParaRPr>
                    </a:p>
                  </a:txBody>
                  <a:tcPr marL="0" marR="0" marT="42545" marB="0">
                    <a:lnL w="12700">
                      <a:solidFill>
                        <a:srgbClr val="0076CA"/>
                      </a:solidFill>
                      <a:prstDash val="solid"/>
                    </a:lnL>
                    <a:lnR w="12700">
                      <a:solidFill>
                        <a:srgbClr val="0076CA"/>
                      </a:solidFill>
                      <a:prstDash val="solid"/>
                    </a:lnR>
                    <a:lnT w="12700">
                      <a:solidFill>
                        <a:srgbClr val="0076CA"/>
                      </a:solidFill>
                      <a:prstDash val="solid"/>
                    </a:lnT>
                    <a:lnB w="12700">
                      <a:solidFill>
                        <a:srgbClr val="0076CA"/>
                      </a:solidFill>
                      <a:prstDash val="solid"/>
                    </a:lnB>
                    <a:solidFill>
                      <a:srgbClr val="BBC9E7"/>
                    </a:solidFill>
                  </a:tcPr>
                </a:tc>
                <a:tc>
                  <a:txBody>
                    <a:bodyPr/>
                    <a:lstStyle/>
                    <a:p>
                      <a:pPr marL="93345">
                        <a:lnSpc>
                          <a:spcPct val="100000"/>
                        </a:lnSpc>
                        <a:spcBef>
                          <a:spcPts val="335"/>
                        </a:spcBef>
                      </a:pPr>
                      <a:r>
                        <a:rPr lang="de-DE" sz="2100" dirty="0">
                          <a:latin typeface="Arial"/>
                          <a:cs typeface="Arial"/>
                        </a:rPr>
                        <a:t>Ist eine unveränderliche Sammlung von 0 oder mehr Unicode-Zeichen</a:t>
                      </a:r>
                      <a:endParaRPr sz="2100" dirty="0">
                        <a:latin typeface="Arial"/>
                        <a:cs typeface="Arial"/>
                      </a:endParaRPr>
                    </a:p>
                  </a:txBody>
                  <a:tcPr marL="0" marR="0" marT="42545" marB="0">
                    <a:lnL w="12700">
                      <a:solidFill>
                        <a:srgbClr val="0076CA"/>
                      </a:solidFill>
                      <a:prstDash val="solid"/>
                    </a:lnL>
                    <a:lnR w="12700">
                      <a:solidFill>
                        <a:srgbClr val="0076CA"/>
                      </a:solidFill>
                      <a:prstDash val="solid"/>
                    </a:lnR>
                    <a:lnT w="12700">
                      <a:solidFill>
                        <a:srgbClr val="0076CA"/>
                      </a:solidFill>
                      <a:prstDash val="solid"/>
                    </a:lnT>
                    <a:lnB w="12700">
                      <a:solidFill>
                        <a:srgbClr val="0076CA"/>
                      </a:solidFill>
                      <a:prstDash val="solid"/>
                    </a:lnB>
                    <a:solidFill>
                      <a:srgbClr val="BBC9E7"/>
                    </a:solidFill>
                  </a:tcPr>
                </a:tc>
                <a:extLst>
                  <a:ext uri="{0D108BD9-81ED-4DB2-BD59-A6C34878D82A}">
                    <a16:rowId xmlns:a16="http://schemas.microsoft.com/office/drawing/2014/main" val="10004"/>
                  </a:ext>
                </a:extLst>
              </a:tr>
              <a:tr h="411480">
                <a:tc>
                  <a:txBody>
                    <a:bodyPr/>
                    <a:lstStyle/>
                    <a:p>
                      <a:pPr marL="92075">
                        <a:lnSpc>
                          <a:spcPct val="100000"/>
                        </a:lnSpc>
                        <a:spcBef>
                          <a:spcPts val="340"/>
                        </a:spcBef>
                      </a:pPr>
                      <a:r>
                        <a:rPr sz="2100" spc="-10" dirty="0">
                          <a:latin typeface="Arial"/>
                          <a:cs typeface="Arial"/>
                        </a:rPr>
                        <a:t>Number</a:t>
                      </a:r>
                      <a:endParaRPr sz="2100">
                        <a:latin typeface="Arial"/>
                        <a:cs typeface="Arial"/>
                      </a:endParaRPr>
                    </a:p>
                  </a:txBody>
                  <a:tcPr marL="0" marR="0" marT="43180" marB="0">
                    <a:lnL w="12700">
                      <a:solidFill>
                        <a:srgbClr val="0076CA"/>
                      </a:solidFill>
                      <a:prstDash val="solid"/>
                    </a:lnL>
                    <a:lnR w="12700">
                      <a:solidFill>
                        <a:srgbClr val="0076CA"/>
                      </a:solidFill>
                      <a:prstDash val="solid"/>
                    </a:lnR>
                    <a:lnT w="12700">
                      <a:solidFill>
                        <a:srgbClr val="0076CA"/>
                      </a:solidFill>
                      <a:prstDash val="solid"/>
                    </a:lnT>
                    <a:lnB w="12700">
                      <a:solidFill>
                        <a:srgbClr val="0076CA"/>
                      </a:solidFill>
                      <a:prstDash val="solid"/>
                    </a:lnB>
                    <a:solidFill>
                      <a:srgbClr val="0076CA">
                        <a:alpha val="39999"/>
                      </a:srgbClr>
                    </a:solidFill>
                  </a:tcPr>
                </a:tc>
                <a:tc>
                  <a:txBody>
                    <a:bodyPr/>
                    <a:lstStyle/>
                    <a:p>
                      <a:pPr marL="93345">
                        <a:lnSpc>
                          <a:spcPct val="100000"/>
                        </a:lnSpc>
                        <a:spcBef>
                          <a:spcPts val="340"/>
                        </a:spcBef>
                      </a:pPr>
                      <a:r>
                        <a:rPr lang="de-DE" sz="2100" dirty="0">
                          <a:latin typeface="Arial"/>
                          <a:cs typeface="Arial"/>
                        </a:rPr>
                        <a:t>Kann in m</a:t>
                      </a:r>
                      <a:r>
                        <a:rPr sz="2100" dirty="0" err="1">
                          <a:latin typeface="Arial"/>
                          <a:cs typeface="Arial"/>
                        </a:rPr>
                        <a:t>athemati</a:t>
                      </a:r>
                      <a:r>
                        <a:rPr lang="de-DE" sz="2100" dirty="0" err="1">
                          <a:latin typeface="Arial"/>
                          <a:cs typeface="Arial"/>
                        </a:rPr>
                        <a:t>schen</a:t>
                      </a:r>
                      <a:r>
                        <a:rPr lang="de-DE" sz="2100" dirty="0">
                          <a:latin typeface="Arial"/>
                          <a:cs typeface="Arial"/>
                        </a:rPr>
                        <a:t> O</a:t>
                      </a:r>
                      <a:r>
                        <a:rPr sz="2100" spc="-10" dirty="0" err="1">
                          <a:latin typeface="Arial"/>
                          <a:cs typeface="Arial"/>
                        </a:rPr>
                        <a:t>peration</a:t>
                      </a:r>
                      <a:r>
                        <a:rPr lang="de-DE" sz="2100" spc="-10" dirty="0">
                          <a:latin typeface="Arial"/>
                          <a:cs typeface="Arial"/>
                        </a:rPr>
                        <a:t>en verwendet werden</a:t>
                      </a:r>
                      <a:endParaRPr sz="2100" dirty="0">
                        <a:latin typeface="Arial"/>
                        <a:cs typeface="Arial"/>
                      </a:endParaRPr>
                    </a:p>
                  </a:txBody>
                  <a:tcPr marL="0" marR="0" marT="43180" marB="0">
                    <a:lnL w="12700">
                      <a:solidFill>
                        <a:srgbClr val="0076CA"/>
                      </a:solidFill>
                      <a:prstDash val="solid"/>
                    </a:lnL>
                    <a:lnR w="12700">
                      <a:solidFill>
                        <a:srgbClr val="0076CA"/>
                      </a:solidFill>
                      <a:prstDash val="solid"/>
                    </a:lnR>
                    <a:lnT w="12700">
                      <a:solidFill>
                        <a:srgbClr val="0076CA"/>
                      </a:solidFill>
                      <a:prstDash val="solid"/>
                    </a:lnT>
                    <a:lnB w="12700">
                      <a:solidFill>
                        <a:srgbClr val="0076CA"/>
                      </a:solidFill>
                      <a:prstDash val="solid"/>
                    </a:lnB>
                    <a:solidFill>
                      <a:srgbClr val="0076CA">
                        <a:alpha val="39999"/>
                      </a:srgbClr>
                    </a:solidFill>
                  </a:tcPr>
                </a:tc>
                <a:extLst>
                  <a:ext uri="{0D108BD9-81ED-4DB2-BD59-A6C34878D82A}">
                    <a16:rowId xmlns:a16="http://schemas.microsoft.com/office/drawing/2014/main" val="10005"/>
                  </a:ext>
                </a:extLst>
              </a:tr>
              <a:tr h="411480">
                <a:tc>
                  <a:txBody>
                    <a:bodyPr/>
                    <a:lstStyle/>
                    <a:p>
                      <a:pPr marL="92075">
                        <a:lnSpc>
                          <a:spcPct val="100000"/>
                        </a:lnSpc>
                        <a:spcBef>
                          <a:spcPts val="345"/>
                        </a:spcBef>
                      </a:pPr>
                      <a:r>
                        <a:rPr sz="2100" spc="-10" dirty="0">
                          <a:latin typeface="Arial"/>
                          <a:cs typeface="Arial"/>
                        </a:rPr>
                        <a:t>Object</a:t>
                      </a:r>
                      <a:endParaRPr sz="2100">
                        <a:latin typeface="Arial"/>
                        <a:cs typeface="Arial"/>
                      </a:endParaRPr>
                    </a:p>
                  </a:txBody>
                  <a:tcPr marL="0" marR="0" marT="43815" marB="0">
                    <a:lnL w="12700">
                      <a:solidFill>
                        <a:srgbClr val="0076CA"/>
                      </a:solidFill>
                      <a:prstDash val="solid"/>
                    </a:lnL>
                    <a:lnR w="12700">
                      <a:solidFill>
                        <a:srgbClr val="0076CA"/>
                      </a:solidFill>
                      <a:prstDash val="solid"/>
                    </a:lnR>
                    <a:lnT w="12700">
                      <a:solidFill>
                        <a:srgbClr val="0076CA"/>
                      </a:solidFill>
                      <a:prstDash val="solid"/>
                    </a:lnT>
                    <a:lnB w="12700">
                      <a:solidFill>
                        <a:srgbClr val="0076CA"/>
                      </a:solidFill>
                      <a:prstDash val="solid"/>
                    </a:lnB>
                    <a:solidFill>
                      <a:srgbClr val="BBC9E7"/>
                    </a:solidFill>
                  </a:tcPr>
                </a:tc>
                <a:tc>
                  <a:txBody>
                    <a:bodyPr/>
                    <a:lstStyle/>
                    <a:p>
                      <a:pPr marL="93345">
                        <a:lnSpc>
                          <a:spcPct val="100000"/>
                        </a:lnSpc>
                        <a:spcBef>
                          <a:spcPts val="345"/>
                        </a:spcBef>
                      </a:pPr>
                      <a:r>
                        <a:rPr lang="de-DE" sz="2100" dirty="0">
                          <a:latin typeface="Arial"/>
                          <a:cs typeface="Arial"/>
                        </a:rPr>
                        <a:t>Ist eine ungeordnete Sammlung von Key / V</a:t>
                      </a:r>
                      <a:r>
                        <a:rPr sz="2100" dirty="0" err="1">
                          <a:latin typeface="Arial"/>
                          <a:cs typeface="Arial"/>
                        </a:rPr>
                        <a:t>alue</a:t>
                      </a:r>
                      <a:r>
                        <a:rPr sz="2100" spc="-45" dirty="0">
                          <a:latin typeface="Arial"/>
                          <a:cs typeface="Arial"/>
                        </a:rPr>
                        <a:t> </a:t>
                      </a:r>
                      <a:r>
                        <a:rPr lang="de-DE" sz="2100" spc="-10" dirty="0">
                          <a:latin typeface="Arial"/>
                          <a:cs typeface="Arial"/>
                        </a:rPr>
                        <a:t>Paaren</a:t>
                      </a:r>
                      <a:endParaRPr sz="2100" dirty="0">
                        <a:latin typeface="Arial"/>
                        <a:cs typeface="Arial"/>
                      </a:endParaRPr>
                    </a:p>
                  </a:txBody>
                  <a:tcPr marL="0" marR="0" marT="43815" marB="0">
                    <a:lnL w="12700">
                      <a:solidFill>
                        <a:srgbClr val="0076CA"/>
                      </a:solidFill>
                      <a:prstDash val="solid"/>
                    </a:lnL>
                    <a:lnR w="12700">
                      <a:solidFill>
                        <a:srgbClr val="0076CA"/>
                      </a:solidFill>
                      <a:prstDash val="solid"/>
                    </a:lnR>
                    <a:lnT w="12700">
                      <a:solidFill>
                        <a:srgbClr val="0076CA"/>
                      </a:solidFill>
                      <a:prstDash val="solid"/>
                    </a:lnT>
                    <a:lnB w="12700">
                      <a:solidFill>
                        <a:srgbClr val="0076CA"/>
                      </a:solidFill>
                      <a:prstDash val="solid"/>
                    </a:lnB>
                    <a:solidFill>
                      <a:srgbClr val="BBC9E7"/>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55000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79918E-A5C1-F59F-7D35-69EFA4E78AEB}"/>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3D56E1D8-D8AE-F0FB-1801-844593BE1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A35B2E2D-2CAA-AA8B-3EAB-7C512E0659A4}"/>
              </a:ext>
            </a:extLst>
          </p:cNvPr>
          <p:cNvSpPr>
            <a:spLocks noGrp="1"/>
          </p:cNvSpPr>
          <p:nvPr>
            <p:ph type="title"/>
          </p:nvPr>
        </p:nvSpPr>
        <p:spPr>
          <a:xfrm>
            <a:off x="838200" y="365125"/>
            <a:ext cx="10515600" cy="1325563"/>
          </a:xfrm>
        </p:spPr>
        <p:txBody>
          <a:bodyPr>
            <a:normAutofit/>
          </a:bodyPr>
          <a:lstStyle/>
          <a:p>
            <a:r>
              <a:rPr lang="de-DE" sz="4400" dirty="0"/>
              <a:t>JavaScript Datentypen 1/3</a:t>
            </a:r>
            <a:endParaRPr lang="de-DE" sz="4200" dirty="0"/>
          </a:p>
        </p:txBody>
      </p:sp>
      <p:sp>
        <p:nvSpPr>
          <p:cNvPr id="43" name="sketch line">
            <a:extLst>
              <a:ext uri="{FF2B5EF4-FFF2-40B4-BE49-F238E27FC236}">
                <a16:creationId xmlns:a16="http://schemas.microsoft.com/office/drawing/2014/main" id="{77E92820-DC0A-9D9E-457B-64FE1800C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object 3">
            <a:extLst>
              <a:ext uri="{FF2B5EF4-FFF2-40B4-BE49-F238E27FC236}">
                <a16:creationId xmlns:a16="http://schemas.microsoft.com/office/drawing/2014/main" id="{E8B440DB-1650-F87B-A4EA-D637B5BF11B9}"/>
              </a:ext>
            </a:extLst>
          </p:cNvPr>
          <p:cNvSpPr txBox="1"/>
          <p:nvPr/>
        </p:nvSpPr>
        <p:spPr>
          <a:xfrm>
            <a:off x="521253" y="1918687"/>
            <a:ext cx="10026673" cy="323807"/>
          </a:xfrm>
          <a:prstGeom prst="rect">
            <a:avLst/>
          </a:prstGeom>
        </p:spPr>
        <p:txBody>
          <a:bodyPr vert="horz" wrap="square" lIns="0" tIns="15875" rIns="0" bIns="0" rtlCol="0">
            <a:spAutoFit/>
          </a:bodyPr>
          <a:lstStyle/>
          <a:p>
            <a:pPr marL="12700">
              <a:lnSpc>
                <a:spcPct val="100000"/>
              </a:lnSpc>
              <a:spcBef>
                <a:spcPts val="125"/>
              </a:spcBef>
            </a:pPr>
            <a:r>
              <a:rPr sz="2000" dirty="0">
                <a:latin typeface="Arial"/>
                <a:cs typeface="Arial"/>
              </a:rPr>
              <a:t>Im Coding </a:t>
            </a:r>
            <a:r>
              <a:rPr sz="2000" dirty="0" err="1">
                <a:latin typeface="Arial"/>
                <a:cs typeface="Arial"/>
              </a:rPr>
              <a:t>sind</a:t>
            </a:r>
            <a:r>
              <a:rPr sz="2000" dirty="0">
                <a:latin typeface="Arial"/>
                <a:cs typeface="Arial"/>
              </a:rPr>
              <a:t> </a:t>
            </a:r>
            <a:r>
              <a:rPr lang="de-DE" sz="2000" dirty="0">
                <a:latin typeface="Arial"/>
                <a:cs typeface="Arial"/>
              </a:rPr>
              <a:t>diese</a:t>
            </a:r>
            <a:r>
              <a:rPr sz="2000" dirty="0">
                <a:latin typeface="Arial"/>
                <a:cs typeface="Arial"/>
              </a:rPr>
              <a:t> Datentypen wie </a:t>
            </a:r>
            <a:r>
              <a:rPr sz="2000" spc="85" dirty="0">
                <a:latin typeface="Arial"/>
                <a:cs typeface="Arial"/>
              </a:rPr>
              <a:t>folgt </a:t>
            </a:r>
            <a:r>
              <a:rPr sz="2000" dirty="0">
                <a:latin typeface="Arial"/>
                <a:cs typeface="Arial"/>
              </a:rPr>
              <a:t>spezifiziert</a:t>
            </a:r>
            <a:r>
              <a:rPr sz="2000" spc="-10" dirty="0">
                <a:latin typeface="Arial"/>
                <a:cs typeface="Arial"/>
              </a:rPr>
              <a:t>:</a:t>
            </a:r>
            <a:endParaRPr sz="2000" dirty="0">
              <a:latin typeface="Arial"/>
              <a:cs typeface="Arial"/>
            </a:endParaRPr>
          </a:p>
        </p:txBody>
      </p:sp>
      <p:sp>
        <p:nvSpPr>
          <p:cNvPr id="25" name="object 7">
            <a:extLst>
              <a:ext uri="{FF2B5EF4-FFF2-40B4-BE49-F238E27FC236}">
                <a16:creationId xmlns:a16="http://schemas.microsoft.com/office/drawing/2014/main" id="{0E9CD662-CF97-EBE8-E999-EB87ADAC2C3A}"/>
              </a:ext>
            </a:extLst>
          </p:cNvPr>
          <p:cNvSpPr txBox="1"/>
          <p:nvPr/>
        </p:nvSpPr>
        <p:spPr>
          <a:xfrm>
            <a:off x="542984" y="2647946"/>
            <a:ext cx="11530965" cy="3557270"/>
          </a:xfrm>
          <a:prstGeom prst="rect">
            <a:avLst/>
          </a:prstGeom>
          <a:solidFill>
            <a:srgbClr val="FFFFEF"/>
          </a:solidFill>
          <a:ln w="9534">
            <a:solidFill>
              <a:srgbClr val="BEBEBE"/>
            </a:solidFill>
          </a:ln>
        </p:spPr>
        <p:txBody>
          <a:bodyPr vert="horz" wrap="square" lIns="0" tIns="40640" rIns="0" bIns="0" rtlCol="0">
            <a:spAutoFit/>
          </a:bodyPr>
          <a:lstStyle/>
          <a:p>
            <a:pPr marL="71755">
              <a:lnSpc>
                <a:spcPct val="100000"/>
              </a:lnSpc>
              <a:spcBef>
                <a:spcPts val="320"/>
              </a:spcBef>
            </a:pPr>
            <a:r>
              <a:rPr sz="1500" b="1" dirty="0">
                <a:solidFill>
                  <a:srgbClr val="007E00"/>
                </a:solidFill>
                <a:latin typeface="Consolas"/>
                <a:cs typeface="Consolas"/>
              </a:rPr>
              <a:t>// </a:t>
            </a:r>
            <a:r>
              <a:rPr sz="1500" b="1" spc="-50" dirty="0">
                <a:solidFill>
                  <a:srgbClr val="007E00"/>
                </a:solidFill>
                <a:latin typeface="Consolas"/>
                <a:cs typeface="Consolas"/>
              </a:rPr>
              <a:t>------------------------------------------------------------------------------------------------</a:t>
            </a:r>
            <a:endParaRPr sz="1500" dirty="0">
              <a:latin typeface="Consolas"/>
              <a:cs typeface="Consolas"/>
            </a:endParaRPr>
          </a:p>
          <a:p>
            <a:pPr marL="71755">
              <a:lnSpc>
                <a:spcPct val="100000"/>
              </a:lnSpc>
            </a:pPr>
            <a:r>
              <a:rPr sz="1500" b="1" dirty="0">
                <a:solidFill>
                  <a:srgbClr val="007E00"/>
                </a:solidFill>
                <a:latin typeface="Consolas"/>
                <a:cs typeface="Consolas"/>
              </a:rPr>
              <a:t>// </a:t>
            </a:r>
            <a:r>
              <a:rPr sz="1500" b="1" spc="-10" dirty="0" err="1">
                <a:solidFill>
                  <a:srgbClr val="007E00"/>
                </a:solidFill>
                <a:latin typeface="Consolas"/>
                <a:cs typeface="Consolas"/>
              </a:rPr>
              <a:t>Spe</a:t>
            </a:r>
            <a:r>
              <a:rPr lang="de-DE" sz="1500" b="1" spc="-10" dirty="0">
                <a:solidFill>
                  <a:srgbClr val="007E00"/>
                </a:solidFill>
                <a:latin typeface="Consolas"/>
                <a:cs typeface="Consolas"/>
              </a:rPr>
              <a:t>c</a:t>
            </a:r>
            <a:r>
              <a:rPr sz="1500" b="1" spc="-10" dirty="0" err="1">
                <a:solidFill>
                  <a:srgbClr val="007E00"/>
                </a:solidFill>
                <a:latin typeface="Consolas"/>
                <a:cs typeface="Consolas"/>
              </a:rPr>
              <a:t>ial</a:t>
            </a:r>
            <a:r>
              <a:rPr lang="de-DE" sz="1500" b="1" spc="-10" dirty="0">
                <a:solidFill>
                  <a:srgbClr val="007E00"/>
                </a:solidFill>
                <a:latin typeface="Consolas"/>
                <a:cs typeface="Consolas"/>
              </a:rPr>
              <a:t> - Werte</a:t>
            </a:r>
            <a:endParaRPr sz="1500" dirty="0">
              <a:latin typeface="Consolas"/>
              <a:cs typeface="Consolas"/>
            </a:endParaRPr>
          </a:p>
          <a:p>
            <a:pPr marL="71755">
              <a:lnSpc>
                <a:spcPct val="100000"/>
              </a:lnSpc>
              <a:spcBef>
                <a:spcPts val="5"/>
              </a:spcBef>
              <a:tabLst>
                <a:tab pos="1539875" algn="l"/>
              </a:tabLst>
            </a:pPr>
            <a:r>
              <a:rPr sz="1500" b="1" spc="-10" dirty="0">
                <a:solidFill>
                  <a:srgbClr val="7E0054"/>
                </a:solidFill>
                <a:latin typeface="Consolas"/>
                <a:cs typeface="Consolas"/>
              </a:rPr>
              <a:t>null</a:t>
            </a:r>
            <a:r>
              <a:rPr sz="1500" b="1" spc="-10" dirty="0">
                <a:latin typeface="Consolas"/>
                <a:cs typeface="Consolas"/>
              </a:rPr>
              <a:t>; </a:t>
            </a:r>
            <a:r>
              <a:rPr sz="1500" b="1" dirty="0">
                <a:solidFill>
                  <a:srgbClr val="007E00"/>
                </a:solidFill>
                <a:latin typeface="Consolas"/>
                <a:cs typeface="Consolas"/>
              </a:rPr>
              <a:t>// Zeigt einen expliziten </a:t>
            </a:r>
            <a:r>
              <a:rPr sz="1500" b="1" spc="-10" dirty="0">
                <a:solidFill>
                  <a:srgbClr val="007E00"/>
                </a:solidFill>
                <a:latin typeface="Consolas"/>
                <a:cs typeface="Consolas"/>
              </a:rPr>
              <a:t>Nicht-Wert </a:t>
            </a:r>
            <a:r>
              <a:rPr sz="1500" b="1" dirty="0">
                <a:solidFill>
                  <a:srgbClr val="007E00"/>
                </a:solidFill>
                <a:latin typeface="Consolas"/>
                <a:cs typeface="Consolas"/>
              </a:rPr>
              <a:t>an</a:t>
            </a:r>
            <a:endParaRPr sz="1500" dirty="0">
              <a:latin typeface="Consolas"/>
              <a:cs typeface="Consolas"/>
            </a:endParaRPr>
          </a:p>
          <a:p>
            <a:pPr marL="71755">
              <a:lnSpc>
                <a:spcPct val="100000"/>
              </a:lnSpc>
              <a:tabLst>
                <a:tab pos="1539875" algn="l"/>
              </a:tabLst>
            </a:pPr>
            <a:r>
              <a:rPr sz="1500" b="1" spc="-10" dirty="0">
                <a:solidFill>
                  <a:srgbClr val="7E0054"/>
                </a:solidFill>
                <a:latin typeface="Consolas"/>
                <a:cs typeface="Consolas"/>
              </a:rPr>
              <a:t>undefined</a:t>
            </a:r>
            <a:r>
              <a:rPr sz="1500" b="1" spc="-10" dirty="0">
                <a:latin typeface="Consolas"/>
                <a:cs typeface="Consolas"/>
              </a:rPr>
              <a:t>; </a:t>
            </a:r>
            <a:r>
              <a:rPr sz="1500" b="1" dirty="0">
                <a:solidFill>
                  <a:srgbClr val="007E00"/>
                </a:solidFill>
                <a:latin typeface="Consolas"/>
                <a:cs typeface="Consolas"/>
              </a:rPr>
              <a:t>// Zeigt einen unbestimmten Wert an (z.B. eine Variable ist deklariert, aber nicht </a:t>
            </a:r>
            <a:r>
              <a:rPr sz="1500" b="1" spc="-10" dirty="0">
                <a:solidFill>
                  <a:srgbClr val="007E00"/>
                </a:solidFill>
                <a:latin typeface="Consolas"/>
                <a:cs typeface="Consolas"/>
              </a:rPr>
              <a:t>initialisiert)</a:t>
            </a:r>
            <a:endParaRPr sz="1500" dirty="0">
              <a:latin typeface="Consolas"/>
              <a:cs typeface="Consolas"/>
            </a:endParaRPr>
          </a:p>
          <a:p>
            <a:pPr>
              <a:lnSpc>
                <a:spcPct val="100000"/>
              </a:lnSpc>
              <a:spcBef>
                <a:spcPts val="50"/>
              </a:spcBef>
            </a:pPr>
            <a:endParaRPr sz="1500" dirty="0">
              <a:latin typeface="Consolas"/>
              <a:cs typeface="Consolas"/>
            </a:endParaRPr>
          </a:p>
          <a:p>
            <a:pPr marL="71755">
              <a:lnSpc>
                <a:spcPct val="100000"/>
              </a:lnSpc>
            </a:pPr>
            <a:r>
              <a:rPr sz="1500" b="1" dirty="0">
                <a:solidFill>
                  <a:srgbClr val="007E00"/>
                </a:solidFill>
                <a:latin typeface="Consolas"/>
                <a:cs typeface="Consolas"/>
              </a:rPr>
              <a:t>// </a:t>
            </a:r>
            <a:r>
              <a:rPr sz="1500" b="1" spc="-50" dirty="0">
                <a:solidFill>
                  <a:srgbClr val="007E00"/>
                </a:solidFill>
                <a:latin typeface="Consolas"/>
                <a:cs typeface="Consolas"/>
              </a:rPr>
              <a:t>------------------------------------------------------------------------------------------------</a:t>
            </a:r>
            <a:endParaRPr sz="1500" dirty="0">
              <a:latin typeface="Consolas"/>
              <a:cs typeface="Consolas"/>
            </a:endParaRPr>
          </a:p>
          <a:p>
            <a:pPr marL="71755" marR="10402570">
              <a:lnSpc>
                <a:spcPct val="100000"/>
              </a:lnSpc>
            </a:pPr>
            <a:r>
              <a:rPr sz="1500" b="1" dirty="0">
                <a:solidFill>
                  <a:srgbClr val="007E00"/>
                </a:solidFill>
                <a:latin typeface="Consolas"/>
                <a:cs typeface="Consolas"/>
              </a:rPr>
              <a:t>// </a:t>
            </a:r>
            <a:r>
              <a:rPr sz="1500" b="1" spc="-10" dirty="0">
                <a:solidFill>
                  <a:srgbClr val="007E00"/>
                </a:solidFill>
                <a:latin typeface="Consolas"/>
                <a:cs typeface="Consolas"/>
              </a:rPr>
              <a:t>Boolean </a:t>
            </a:r>
            <a:r>
              <a:rPr sz="1500" b="1" spc="-10" dirty="0">
                <a:solidFill>
                  <a:srgbClr val="7E0054"/>
                </a:solidFill>
                <a:latin typeface="Consolas"/>
                <a:cs typeface="Consolas"/>
              </a:rPr>
              <a:t>true</a:t>
            </a:r>
            <a:r>
              <a:rPr sz="1500" b="1" spc="-10" dirty="0">
                <a:latin typeface="Consolas"/>
                <a:cs typeface="Consolas"/>
              </a:rPr>
              <a:t>; </a:t>
            </a:r>
            <a:r>
              <a:rPr sz="1500" b="1" spc="-10" dirty="0">
                <a:solidFill>
                  <a:srgbClr val="7E0054"/>
                </a:solidFill>
                <a:latin typeface="Consolas"/>
                <a:cs typeface="Consolas"/>
              </a:rPr>
              <a:t>false</a:t>
            </a:r>
            <a:r>
              <a:rPr sz="1500" b="1" spc="-10" dirty="0">
                <a:latin typeface="Consolas"/>
                <a:cs typeface="Consolas"/>
              </a:rPr>
              <a:t>;</a:t>
            </a:r>
            <a:endParaRPr sz="1500" dirty="0">
              <a:latin typeface="Consolas"/>
              <a:cs typeface="Consolas"/>
            </a:endParaRPr>
          </a:p>
          <a:p>
            <a:pPr>
              <a:lnSpc>
                <a:spcPct val="100000"/>
              </a:lnSpc>
              <a:spcBef>
                <a:spcPts val="55"/>
              </a:spcBef>
            </a:pPr>
            <a:endParaRPr sz="1500" dirty="0">
              <a:latin typeface="Consolas"/>
              <a:cs typeface="Consolas"/>
            </a:endParaRPr>
          </a:p>
          <a:p>
            <a:pPr marL="71755">
              <a:lnSpc>
                <a:spcPct val="100000"/>
              </a:lnSpc>
            </a:pPr>
            <a:r>
              <a:rPr sz="1500" b="1" dirty="0">
                <a:solidFill>
                  <a:srgbClr val="007E00"/>
                </a:solidFill>
                <a:latin typeface="Consolas"/>
                <a:cs typeface="Consolas"/>
              </a:rPr>
              <a:t>// </a:t>
            </a:r>
            <a:r>
              <a:rPr sz="1500" b="1" spc="-50" dirty="0">
                <a:solidFill>
                  <a:srgbClr val="007E00"/>
                </a:solidFill>
                <a:latin typeface="Consolas"/>
                <a:cs typeface="Consolas"/>
              </a:rPr>
              <a:t>------------------------------------------------------------------------------------------------</a:t>
            </a:r>
            <a:endParaRPr sz="1500" dirty="0">
              <a:latin typeface="Consolas"/>
              <a:cs typeface="Consolas"/>
            </a:endParaRPr>
          </a:p>
          <a:p>
            <a:pPr marL="71755" marR="5474335">
              <a:lnSpc>
                <a:spcPct val="100000"/>
              </a:lnSpc>
              <a:spcBef>
                <a:spcPts val="5"/>
              </a:spcBef>
              <a:tabLst>
                <a:tab pos="1539875" algn="l"/>
              </a:tabLst>
            </a:pPr>
            <a:r>
              <a:rPr sz="1500" b="1" dirty="0">
                <a:solidFill>
                  <a:srgbClr val="007E00"/>
                </a:solidFill>
                <a:latin typeface="Consolas"/>
                <a:cs typeface="Consolas"/>
              </a:rPr>
              <a:t>// Zeichenkette - enthält null oder mehr </a:t>
            </a:r>
            <a:r>
              <a:rPr sz="1500" b="1" spc="-10" dirty="0">
                <a:solidFill>
                  <a:srgbClr val="007E00"/>
                </a:solidFill>
                <a:latin typeface="Consolas"/>
                <a:cs typeface="Consolas"/>
              </a:rPr>
              <a:t>Unicode-Zeichen </a:t>
            </a:r>
            <a:r>
              <a:rPr sz="1500" b="1" spc="-10" dirty="0">
                <a:solidFill>
                  <a:srgbClr val="2A00FF"/>
                </a:solidFill>
                <a:latin typeface="Consolas"/>
                <a:cs typeface="Consolas"/>
              </a:rPr>
              <a:t>"Bazinga!"</a:t>
            </a:r>
            <a:r>
              <a:rPr sz="1500" b="1" spc="-10" dirty="0">
                <a:latin typeface="Consolas"/>
                <a:cs typeface="Consolas"/>
              </a:rPr>
              <a:t>; </a:t>
            </a:r>
            <a:r>
              <a:rPr sz="1500" b="1" dirty="0">
                <a:solidFill>
                  <a:srgbClr val="007E00"/>
                </a:solidFill>
                <a:latin typeface="Consolas"/>
                <a:cs typeface="Consolas"/>
              </a:rPr>
              <a:t>// Kann entweder durch einfache </a:t>
            </a:r>
            <a:r>
              <a:rPr sz="1500" b="1" spc="-10" dirty="0">
                <a:solidFill>
                  <a:srgbClr val="007E00"/>
                </a:solidFill>
                <a:latin typeface="Consolas"/>
                <a:cs typeface="Consolas"/>
              </a:rPr>
              <a:t>Anführungszeichen </a:t>
            </a:r>
            <a:r>
              <a:rPr sz="1500" b="1" spc="-25" dirty="0">
                <a:solidFill>
                  <a:srgbClr val="2A00FF"/>
                </a:solidFill>
                <a:latin typeface="Consolas"/>
                <a:cs typeface="Consolas"/>
              </a:rPr>
              <a:t>""</a:t>
            </a:r>
            <a:r>
              <a:rPr sz="1500" b="1" spc="-25" dirty="0">
                <a:latin typeface="Consolas"/>
                <a:cs typeface="Consolas"/>
              </a:rPr>
              <a:t>; </a:t>
            </a:r>
            <a:r>
              <a:rPr sz="1500" b="1" dirty="0">
                <a:solidFill>
                  <a:srgbClr val="007E00"/>
                </a:solidFill>
                <a:latin typeface="Consolas"/>
                <a:cs typeface="Consolas"/>
              </a:rPr>
              <a:t>// oder </a:t>
            </a:r>
            <a:r>
              <a:rPr sz="1500" b="1" dirty="0" err="1">
                <a:solidFill>
                  <a:srgbClr val="007E00"/>
                </a:solidFill>
                <a:latin typeface="Consolas"/>
                <a:cs typeface="Consolas"/>
              </a:rPr>
              <a:t>doppelte</a:t>
            </a:r>
            <a:r>
              <a:rPr sz="1500" b="1" dirty="0">
                <a:solidFill>
                  <a:srgbClr val="007E00"/>
                </a:solidFill>
                <a:latin typeface="Consolas"/>
                <a:cs typeface="Consolas"/>
              </a:rPr>
              <a:t> </a:t>
            </a:r>
            <a:r>
              <a:rPr sz="1500" b="1" spc="-10" dirty="0" err="1">
                <a:solidFill>
                  <a:srgbClr val="007E00"/>
                </a:solidFill>
                <a:latin typeface="Consolas"/>
                <a:cs typeface="Consolas"/>
              </a:rPr>
              <a:t>Anführungszeichen</a:t>
            </a:r>
            <a:r>
              <a:rPr lang="de-DE" sz="1500" b="1" spc="-10" dirty="0">
                <a:solidFill>
                  <a:srgbClr val="007E00"/>
                </a:solidFill>
                <a:latin typeface="Consolas"/>
                <a:cs typeface="Consolas"/>
              </a:rPr>
              <a:t> </a:t>
            </a:r>
            <a:r>
              <a:rPr sz="1500" b="1" dirty="0" err="1">
                <a:solidFill>
                  <a:srgbClr val="007E00"/>
                </a:solidFill>
                <a:latin typeface="Consolas"/>
                <a:cs typeface="Consolas"/>
              </a:rPr>
              <a:t>begrenzt</a:t>
            </a:r>
            <a:r>
              <a:rPr sz="1500" b="1" dirty="0">
                <a:solidFill>
                  <a:srgbClr val="007E00"/>
                </a:solidFill>
                <a:latin typeface="Consolas"/>
                <a:cs typeface="Consolas"/>
              </a:rPr>
              <a:t> werden</a:t>
            </a:r>
            <a:endParaRPr sz="1500" dirty="0">
              <a:latin typeface="Consolas"/>
              <a:cs typeface="Consolas"/>
            </a:endParaRPr>
          </a:p>
        </p:txBody>
      </p:sp>
    </p:spTree>
    <p:extLst>
      <p:ext uri="{BB962C8B-B14F-4D97-AF65-F5344CB8AC3E}">
        <p14:creationId xmlns:p14="http://schemas.microsoft.com/office/powerpoint/2010/main" val="3205511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F24298-73F1-3DB5-9AE3-10D135DE7F9A}"/>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B0202F28-02F0-6BA5-3491-15AE7BBA0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57AF153F-EAC6-A4D4-6849-F369747D0DAE}"/>
              </a:ext>
            </a:extLst>
          </p:cNvPr>
          <p:cNvSpPr>
            <a:spLocks noGrp="1"/>
          </p:cNvSpPr>
          <p:nvPr>
            <p:ph type="title"/>
          </p:nvPr>
        </p:nvSpPr>
        <p:spPr>
          <a:xfrm>
            <a:off x="838200" y="365125"/>
            <a:ext cx="10515600" cy="1325563"/>
          </a:xfrm>
        </p:spPr>
        <p:txBody>
          <a:bodyPr>
            <a:normAutofit/>
          </a:bodyPr>
          <a:lstStyle/>
          <a:p>
            <a:r>
              <a:rPr lang="de-DE" sz="4400" dirty="0"/>
              <a:t>JavaScript Datentypen 2/3</a:t>
            </a:r>
            <a:endParaRPr lang="de-DE" sz="4200" dirty="0"/>
          </a:p>
        </p:txBody>
      </p:sp>
      <p:sp>
        <p:nvSpPr>
          <p:cNvPr id="43" name="sketch line">
            <a:extLst>
              <a:ext uri="{FF2B5EF4-FFF2-40B4-BE49-F238E27FC236}">
                <a16:creationId xmlns:a16="http://schemas.microsoft.com/office/drawing/2014/main" id="{5CAEA41B-F1A9-010D-5DF4-31668CCDEC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3" name="Gruppieren 2">
            <a:extLst>
              <a:ext uri="{FF2B5EF4-FFF2-40B4-BE49-F238E27FC236}">
                <a16:creationId xmlns:a16="http://schemas.microsoft.com/office/drawing/2014/main" id="{8D5B6ADE-A89D-1397-572F-EE598206030F}"/>
              </a:ext>
            </a:extLst>
          </p:cNvPr>
          <p:cNvGrpSpPr/>
          <p:nvPr/>
        </p:nvGrpSpPr>
        <p:grpSpPr>
          <a:xfrm>
            <a:off x="485775" y="1846792"/>
            <a:ext cx="11706225" cy="4850130"/>
            <a:chOff x="266700" y="1339392"/>
            <a:chExt cx="11706225" cy="4850130"/>
          </a:xfrm>
        </p:grpSpPr>
        <p:grpSp>
          <p:nvGrpSpPr>
            <p:cNvPr id="4" name="object 2">
              <a:extLst>
                <a:ext uri="{FF2B5EF4-FFF2-40B4-BE49-F238E27FC236}">
                  <a16:creationId xmlns:a16="http://schemas.microsoft.com/office/drawing/2014/main" id="{F505F6F8-2DFE-737D-DA36-555651867D81}"/>
                </a:ext>
              </a:extLst>
            </p:cNvPr>
            <p:cNvGrpSpPr/>
            <p:nvPr/>
          </p:nvGrpSpPr>
          <p:grpSpPr>
            <a:xfrm>
              <a:off x="266700" y="1339392"/>
              <a:ext cx="11706225" cy="4850130"/>
              <a:chOff x="266700" y="1339392"/>
              <a:chExt cx="11706225" cy="4850130"/>
            </a:xfrm>
          </p:grpSpPr>
          <p:pic>
            <p:nvPicPr>
              <p:cNvPr id="12" name="object 3">
                <a:extLst>
                  <a:ext uri="{FF2B5EF4-FFF2-40B4-BE49-F238E27FC236}">
                    <a16:creationId xmlns:a16="http://schemas.microsoft.com/office/drawing/2014/main" id="{868B81D1-AADB-08B2-A0CC-5105F21C9045}"/>
                  </a:ext>
                </a:extLst>
              </p:cNvPr>
              <p:cNvPicPr/>
              <p:nvPr/>
            </p:nvPicPr>
            <p:blipFill>
              <a:blip r:embed="rId3" cstate="print"/>
              <a:stretch>
                <a:fillRect/>
              </a:stretch>
            </p:blipFill>
            <p:spPr>
              <a:xfrm>
                <a:off x="304800" y="2124074"/>
                <a:ext cx="11668125" cy="3695700"/>
              </a:xfrm>
              <a:prstGeom prst="rect">
                <a:avLst/>
              </a:prstGeom>
            </p:spPr>
          </p:pic>
          <p:pic>
            <p:nvPicPr>
              <p:cNvPr id="13" name="object 4">
                <a:extLst>
                  <a:ext uri="{FF2B5EF4-FFF2-40B4-BE49-F238E27FC236}">
                    <a16:creationId xmlns:a16="http://schemas.microsoft.com/office/drawing/2014/main" id="{DA47C236-2F84-3980-97DC-D00B0297BE1C}"/>
                  </a:ext>
                </a:extLst>
              </p:cNvPr>
              <p:cNvPicPr/>
              <p:nvPr/>
            </p:nvPicPr>
            <p:blipFill>
              <a:blip r:embed="rId4" cstate="print"/>
              <a:stretch>
                <a:fillRect/>
              </a:stretch>
            </p:blipFill>
            <p:spPr>
              <a:xfrm>
                <a:off x="266700" y="2114549"/>
                <a:ext cx="10839450" cy="3733800"/>
              </a:xfrm>
              <a:prstGeom prst="rect">
                <a:avLst/>
              </a:prstGeom>
            </p:spPr>
          </p:pic>
          <p:sp>
            <p:nvSpPr>
              <p:cNvPr id="14" name="object 5">
                <a:extLst>
                  <a:ext uri="{FF2B5EF4-FFF2-40B4-BE49-F238E27FC236}">
                    <a16:creationId xmlns:a16="http://schemas.microsoft.com/office/drawing/2014/main" id="{4AC8623D-3725-3A1E-C586-42283593102C}"/>
                  </a:ext>
                </a:extLst>
              </p:cNvPr>
              <p:cNvSpPr/>
              <p:nvPr/>
            </p:nvSpPr>
            <p:spPr>
              <a:xfrm>
                <a:off x="326847" y="2149182"/>
                <a:ext cx="11530965" cy="3557270"/>
              </a:xfrm>
              <a:custGeom>
                <a:avLst/>
                <a:gdLst/>
                <a:ahLst/>
                <a:cxnLst/>
                <a:rect l="l" t="t" r="r" b="b"/>
                <a:pathLst>
                  <a:path w="11530965" h="3557270">
                    <a:moveTo>
                      <a:pt x="11530584" y="0"/>
                    </a:moveTo>
                    <a:lnTo>
                      <a:pt x="0" y="0"/>
                    </a:lnTo>
                    <a:lnTo>
                      <a:pt x="0" y="3557016"/>
                    </a:lnTo>
                    <a:lnTo>
                      <a:pt x="11530584" y="3557016"/>
                    </a:lnTo>
                    <a:lnTo>
                      <a:pt x="11530584" y="0"/>
                    </a:lnTo>
                    <a:close/>
                  </a:path>
                </a:pathLst>
              </a:custGeom>
              <a:solidFill>
                <a:srgbClr val="FFFFEF"/>
              </a:solidFill>
            </p:spPr>
            <p:txBody>
              <a:bodyPr wrap="square" lIns="0" tIns="0" rIns="0" bIns="0" rtlCol="0"/>
              <a:lstStyle/>
              <a:p>
                <a:endParaRPr/>
              </a:p>
            </p:txBody>
          </p:sp>
          <p:sp>
            <p:nvSpPr>
              <p:cNvPr id="15" name="object 6">
                <a:extLst>
                  <a:ext uri="{FF2B5EF4-FFF2-40B4-BE49-F238E27FC236}">
                    <a16:creationId xmlns:a16="http://schemas.microsoft.com/office/drawing/2014/main" id="{A6871A70-AA94-5706-7B3E-73DD2C80A582}"/>
                  </a:ext>
                </a:extLst>
              </p:cNvPr>
              <p:cNvSpPr/>
              <p:nvPr/>
            </p:nvSpPr>
            <p:spPr>
              <a:xfrm>
                <a:off x="326847" y="2149182"/>
                <a:ext cx="11530965" cy="3557270"/>
              </a:xfrm>
              <a:custGeom>
                <a:avLst/>
                <a:gdLst/>
                <a:ahLst/>
                <a:cxnLst/>
                <a:rect l="l" t="t" r="r" b="b"/>
                <a:pathLst>
                  <a:path w="11530965" h="3557270">
                    <a:moveTo>
                      <a:pt x="0" y="3557016"/>
                    </a:moveTo>
                    <a:lnTo>
                      <a:pt x="11530584" y="3557016"/>
                    </a:lnTo>
                    <a:lnTo>
                      <a:pt x="11530584" y="0"/>
                    </a:lnTo>
                    <a:lnTo>
                      <a:pt x="0" y="0"/>
                    </a:lnTo>
                    <a:lnTo>
                      <a:pt x="0" y="3557016"/>
                    </a:lnTo>
                    <a:close/>
                  </a:path>
                </a:pathLst>
              </a:custGeom>
              <a:ln w="9534">
                <a:solidFill>
                  <a:srgbClr val="BEBEBE"/>
                </a:solidFill>
              </a:ln>
            </p:spPr>
            <p:txBody>
              <a:bodyPr wrap="square" lIns="0" tIns="0" rIns="0" bIns="0" rtlCol="0"/>
              <a:lstStyle/>
              <a:p>
                <a:endParaRPr/>
              </a:p>
            </p:txBody>
          </p:sp>
        </p:grpSp>
        <p:sp>
          <p:nvSpPr>
            <p:cNvPr id="5" name="object 8">
              <a:extLst>
                <a:ext uri="{FF2B5EF4-FFF2-40B4-BE49-F238E27FC236}">
                  <a16:creationId xmlns:a16="http://schemas.microsoft.com/office/drawing/2014/main" id="{1115FCE9-1629-8A9A-12F0-034846BEB266}"/>
                </a:ext>
              </a:extLst>
            </p:cNvPr>
            <p:cNvSpPr txBox="1"/>
            <p:nvPr/>
          </p:nvSpPr>
          <p:spPr>
            <a:xfrm>
              <a:off x="386397" y="2634678"/>
              <a:ext cx="1073150" cy="483234"/>
            </a:xfrm>
            <a:prstGeom prst="rect">
              <a:avLst/>
            </a:prstGeom>
          </p:spPr>
          <p:txBody>
            <a:bodyPr vert="horz" wrap="square" lIns="0" tIns="12700" rIns="0" bIns="0" rtlCol="0">
              <a:spAutoFit/>
            </a:bodyPr>
            <a:lstStyle/>
            <a:p>
              <a:pPr marL="12700">
                <a:lnSpc>
                  <a:spcPct val="100000"/>
                </a:lnSpc>
                <a:spcBef>
                  <a:spcPts val="100"/>
                </a:spcBef>
              </a:pPr>
              <a:r>
                <a:rPr sz="1500" b="1" spc="-10" dirty="0">
                  <a:latin typeface="Consolas"/>
                  <a:cs typeface="Consolas"/>
                </a:rPr>
                <a:t>3.1415926;</a:t>
              </a:r>
              <a:endParaRPr sz="1500">
                <a:latin typeface="Consolas"/>
                <a:cs typeface="Consolas"/>
              </a:endParaRPr>
            </a:p>
            <a:p>
              <a:pPr marL="12700">
                <a:lnSpc>
                  <a:spcPct val="100000"/>
                </a:lnSpc>
                <a:spcBef>
                  <a:spcPts val="5"/>
                </a:spcBef>
              </a:pPr>
              <a:r>
                <a:rPr sz="1500" b="1" spc="-25" dirty="0">
                  <a:latin typeface="Consolas"/>
                  <a:cs typeface="Consolas"/>
                </a:rPr>
                <a:t>1;</a:t>
              </a:r>
              <a:endParaRPr sz="1500">
                <a:latin typeface="Consolas"/>
                <a:cs typeface="Consolas"/>
              </a:endParaRPr>
            </a:p>
          </p:txBody>
        </p:sp>
        <p:sp>
          <p:nvSpPr>
            <p:cNvPr id="6" name="object 9">
              <a:extLst>
                <a:ext uri="{FF2B5EF4-FFF2-40B4-BE49-F238E27FC236}">
                  <a16:creationId xmlns:a16="http://schemas.microsoft.com/office/drawing/2014/main" id="{8BC30E98-A992-F6C8-6ECE-BDC1EA36018C}"/>
                </a:ext>
              </a:extLst>
            </p:cNvPr>
            <p:cNvSpPr txBox="1"/>
            <p:nvPr/>
          </p:nvSpPr>
          <p:spPr>
            <a:xfrm>
              <a:off x="1854454" y="2634678"/>
              <a:ext cx="7359650" cy="483234"/>
            </a:xfrm>
            <a:prstGeom prst="rect">
              <a:avLst/>
            </a:prstGeom>
          </p:spPr>
          <p:txBody>
            <a:bodyPr vert="horz" wrap="square" lIns="0" tIns="12700" rIns="0" bIns="0" rtlCol="0">
              <a:spAutoFit/>
            </a:bodyPr>
            <a:lstStyle/>
            <a:p>
              <a:pPr marL="12700">
                <a:lnSpc>
                  <a:spcPct val="100000"/>
                </a:lnSpc>
                <a:spcBef>
                  <a:spcPts val="100"/>
                </a:spcBef>
              </a:pPr>
              <a:r>
                <a:rPr sz="1500" b="1" dirty="0">
                  <a:solidFill>
                    <a:srgbClr val="007E00"/>
                  </a:solidFill>
                  <a:latin typeface="Consolas"/>
                  <a:cs typeface="Consolas"/>
                </a:rPr>
                <a:t>// Gespeichert als </a:t>
              </a:r>
              <a:r>
                <a:rPr sz="1500" b="1" spc="-10" dirty="0">
                  <a:solidFill>
                    <a:srgbClr val="007E00"/>
                  </a:solidFill>
                  <a:latin typeface="Consolas"/>
                  <a:cs typeface="Consolas"/>
                </a:rPr>
                <a:t>64-Bit-Gleitkommazahl</a:t>
              </a:r>
              <a:endParaRPr sz="1500" dirty="0">
                <a:latin typeface="Consolas"/>
                <a:cs typeface="Consolas"/>
              </a:endParaRPr>
            </a:p>
            <a:p>
              <a:pPr marL="12700">
                <a:lnSpc>
                  <a:spcPct val="100000"/>
                </a:lnSpc>
                <a:spcBef>
                  <a:spcPts val="5"/>
                </a:spcBef>
              </a:pPr>
              <a:r>
                <a:rPr sz="1500" b="1" dirty="0">
                  <a:solidFill>
                    <a:srgbClr val="007E00"/>
                  </a:solidFill>
                  <a:latin typeface="Consolas"/>
                  <a:cs typeface="Consolas"/>
                </a:rPr>
                <a:t>// Vorsicht, dies wird als Fließkommawert gespeichert, nicht </a:t>
              </a:r>
              <a:r>
                <a:rPr sz="1500" b="1" spc="-10" dirty="0">
                  <a:solidFill>
                    <a:srgbClr val="007E00"/>
                  </a:solidFill>
                  <a:latin typeface="Consolas"/>
                  <a:cs typeface="Consolas"/>
                </a:rPr>
                <a:t>als Ganzzahl!</a:t>
              </a:r>
              <a:endParaRPr sz="1500" dirty="0">
                <a:latin typeface="Consolas"/>
                <a:cs typeface="Consolas"/>
              </a:endParaRPr>
            </a:p>
          </p:txBody>
        </p:sp>
        <p:sp>
          <p:nvSpPr>
            <p:cNvPr id="7" name="object 10">
              <a:extLst>
                <a:ext uri="{FF2B5EF4-FFF2-40B4-BE49-F238E27FC236}">
                  <a16:creationId xmlns:a16="http://schemas.microsoft.com/office/drawing/2014/main" id="{1FBEC909-BD82-903B-0FD9-F75F9D682DF0}"/>
                </a:ext>
              </a:extLst>
            </p:cNvPr>
            <p:cNvSpPr txBox="1"/>
            <p:nvPr/>
          </p:nvSpPr>
          <p:spPr>
            <a:xfrm>
              <a:off x="386397" y="3321367"/>
              <a:ext cx="10293350" cy="1859483"/>
            </a:xfrm>
            <a:prstGeom prst="rect">
              <a:avLst/>
            </a:prstGeom>
          </p:spPr>
          <p:txBody>
            <a:bodyPr vert="horz" wrap="square" lIns="0" tIns="12700" rIns="0" bIns="0" rtlCol="0">
              <a:spAutoFit/>
            </a:bodyPr>
            <a:lstStyle/>
            <a:p>
              <a:pPr marL="12700">
                <a:lnSpc>
                  <a:spcPct val="100000"/>
                </a:lnSpc>
                <a:spcBef>
                  <a:spcPts val="100"/>
                </a:spcBef>
              </a:pPr>
              <a:r>
                <a:rPr sz="1500" b="1" dirty="0">
                  <a:solidFill>
                    <a:srgbClr val="007E00"/>
                  </a:solidFill>
                  <a:latin typeface="Consolas"/>
                  <a:cs typeface="Consolas"/>
                </a:rPr>
                <a:t>// Warnung! Alle üblichen Probleme, die mit dem Versuch verbunden sind, Dezimalwerte in </a:t>
              </a:r>
              <a:r>
                <a:rPr sz="1500" b="1" spc="-10" dirty="0">
                  <a:solidFill>
                    <a:srgbClr val="007E00"/>
                  </a:solidFill>
                  <a:latin typeface="Consolas"/>
                  <a:cs typeface="Consolas"/>
                </a:rPr>
                <a:t>Binärwerten </a:t>
              </a:r>
              <a:r>
                <a:rPr sz="1500" b="1" dirty="0">
                  <a:solidFill>
                    <a:srgbClr val="007E00"/>
                  </a:solidFill>
                  <a:latin typeface="Consolas"/>
                  <a:cs typeface="Consolas"/>
                </a:rPr>
                <a:t>darzustellen</a:t>
              </a:r>
              <a:endParaRPr sz="1500" dirty="0">
                <a:latin typeface="Consolas"/>
                <a:cs typeface="Consolas"/>
              </a:endParaRPr>
            </a:p>
            <a:p>
              <a:pPr marL="12700" marR="4926965">
                <a:lnSpc>
                  <a:spcPct val="100000"/>
                </a:lnSpc>
                <a:spcBef>
                  <a:spcPts val="5"/>
                </a:spcBef>
              </a:pPr>
              <a:r>
                <a:rPr sz="1500" b="1" dirty="0">
                  <a:solidFill>
                    <a:srgbClr val="007E00"/>
                  </a:solidFill>
                  <a:latin typeface="Consolas"/>
                  <a:cs typeface="Consolas"/>
                </a:rPr>
                <a:t>// Fließkommaformat gilt auch in </a:t>
              </a:r>
              <a:r>
                <a:rPr sz="1500" b="1" spc="-10" dirty="0">
                  <a:solidFill>
                    <a:srgbClr val="007E00"/>
                  </a:solidFill>
                  <a:latin typeface="Consolas"/>
                  <a:cs typeface="Consolas"/>
                </a:rPr>
                <a:t>JavaScript! </a:t>
              </a:r>
              <a:br>
                <a:rPr lang="de-DE" sz="1500" b="1" spc="-10" dirty="0">
                  <a:solidFill>
                    <a:srgbClr val="007E00"/>
                  </a:solidFill>
                  <a:latin typeface="Consolas"/>
                  <a:cs typeface="Consolas"/>
                </a:rPr>
              </a:br>
              <a:r>
                <a:rPr sz="1500" b="1" dirty="0">
                  <a:solidFill>
                    <a:srgbClr val="990000"/>
                  </a:solidFill>
                  <a:latin typeface="Consolas"/>
                  <a:cs typeface="Consolas"/>
                </a:rPr>
                <a:t>var </a:t>
              </a:r>
              <a:r>
                <a:rPr sz="1500" b="1" dirty="0">
                  <a:latin typeface="Consolas"/>
                  <a:cs typeface="Consolas"/>
                </a:rPr>
                <a:t>result = 0.1 + </a:t>
              </a:r>
              <a:r>
                <a:rPr sz="1500" b="1" spc="-20" dirty="0">
                  <a:latin typeface="Consolas"/>
                  <a:cs typeface="Consolas"/>
                </a:rPr>
                <a:t>0.2;</a:t>
              </a:r>
              <a:endParaRPr sz="1500" dirty="0">
                <a:latin typeface="Consolas"/>
                <a:cs typeface="Consolas"/>
              </a:endParaRPr>
            </a:p>
            <a:p>
              <a:pPr marL="12700">
                <a:lnSpc>
                  <a:spcPct val="100000"/>
                </a:lnSpc>
                <a:spcBef>
                  <a:spcPts val="5"/>
                </a:spcBef>
                <a:tabLst>
                  <a:tab pos="1480185" algn="l"/>
                </a:tabLst>
              </a:pPr>
              <a:r>
                <a:rPr sz="1500" b="1" spc="-10" dirty="0">
                  <a:latin typeface="Consolas"/>
                  <a:cs typeface="Consolas"/>
                </a:rPr>
                <a:t>result; </a:t>
              </a:r>
              <a:r>
                <a:rPr sz="1500" b="1" dirty="0">
                  <a:solidFill>
                    <a:srgbClr val="007E00"/>
                  </a:solidFill>
                  <a:latin typeface="Consolas"/>
                  <a:cs typeface="Consolas"/>
                </a:rPr>
                <a:t>// </a:t>
              </a:r>
              <a:r>
                <a:rPr sz="1500" b="1" dirty="0">
                  <a:solidFill>
                    <a:srgbClr val="007E00"/>
                  </a:solidFill>
                  <a:latin typeface="Wingdings"/>
                  <a:cs typeface="Wingdings"/>
                </a:rPr>
                <a:t> </a:t>
              </a:r>
              <a:r>
                <a:rPr sz="1500" b="1" dirty="0">
                  <a:solidFill>
                    <a:srgbClr val="007E00"/>
                  </a:solidFill>
                  <a:latin typeface="Consolas"/>
                  <a:cs typeface="Consolas"/>
                </a:rPr>
                <a:t>0.30000000000000004, nicht 0.3 (Dezimal 0.1 hat keine exakte binäre </a:t>
              </a:r>
              <a:r>
                <a:rPr sz="1500" b="1" spc="-10" dirty="0">
                  <a:solidFill>
                    <a:srgbClr val="007E00"/>
                  </a:solidFill>
                  <a:latin typeface="Consolas"/>
                  <a:cs typeface="Consolas"/>
                </a:rPr>
                <a:t>Entsprechung)</a:t>
              </a:r>
              <a:endParaRPr sz="1500" dirty="0">
                <a:latin typeface="Consolas"/>
                <a:cs typeface="Consolas"/>
              </a:endParaRPr>
            </a:p>
            <a:p>
              <a:pPr>
                <a:lnSpc>
                  <a:spcPct val="100000"/>
                </a:lnSpc>
                <a:spcBef>
                  <a:spcPts val="45"/>
                </a:spcBef>
              </a:pPr>
              <a:endParaRPr sz="1500" dirty="0">
                <a:latin typeface="Consolas"/>
                <a:cs typeface="Consolas"/>
              </a:endParaRPr>
            </a:p>
            <a:p>
              <a:pPr marL="12700">
                <a:lnSpc>
                  <a:spcPct val="100000"/>
                </a:lnSpc>
              </a:pPr>
              <a:r>
                <a:rPr sz="1500" b="1" dirty="0">
                  <a:solidFill>
                    <a:srgbClr val="007E00"/>
                  </a:solidFill>
                  <a:latin typeface="Consolas"/>
                  <a:cs typeface="Consolas"/>
                </a:rPr>
                <a:t>// Spezielle numerische Werte, die bei illegalen mathematischen </a:t>
              </a:r>
              <a:r>
                <a:rPr sz="1500" b="1" spc="-10" dirty="0">
                  <a:solidFill>
                    <a:srgbClr val="007E00"/>
                  </a:solidFill>
                  <a:latin typeface="Consolas"/>
                  <a:cs typeface="Consolas"/>
                </a:rPr>
                <a:t>Operationen </a:t>
              </a:r>
              <a:r>
                <a:rPr sz="1500" b="1" dirty="0" err="1">
                  <a:solidFill>
                    <a:srgbClr val="007E00"/>
                  </a:solidFill>
                  <a:latin typeface="Consolas"/>
                  <a:cs typeface="Consolas"/>
                </a:rPr>
                <a:t>zurückgegeben</a:t>
              </a:r>
              <a:r>
                <a:rPr sz="1500" b="1" dirty="0">
                  <a:solidFill>
                    <a:srgbClr val="007E00"/>
                  </a:solidFill>
                  <a:latin typeface="Consolas"/>
                  <a:cs typeface="Consolas"/>
                </a:rPr>
                <a:t> </a:t>
              </a:r>
              <a:r>
                <a:rPr sz="1500" b="1" dirty="0" err="1">
                  <a:solidFill>
                    <a:srgbClr val="007E00"/>
                  </a:solidFill>
                  <a:latin typeface="Consolas"/>
                  <a:cs typeface="Consolas"/>
                </a:rPr>
                <a:t>werden</a:t>
              </a:r>
              <a:br>
                <a:rPr lang="de-DE" sz="1500" b="1" dirty="0">
                  <a:solidFill>
                    <a:srgbClr val="007E00"/>
                  </a:solidFill>
                  <a:latin typeface="Consolas"/>
                  <a:cs typeface="Consolas"/>
                </a:rPr>
              </a:br>
              <a:r>
                <a:rPr sz="1500" b="1" dirty="0">
                  <a:solidFill>
                    <a:srgbClr val="007E00"/>
                  </a:solidFill>
                  <a:latin typeface="Consolas"/>
                  <a:cs typeface="Consolas"/>
                </a:rPr>
                <a:t>// (Diese Werte werden tatsächlich als Eigenschaften des globalen </a:t>
              </a:r>
              <a:r>
                <a:rPr sz="1500" b="1" spc="-10" dirty="0">
                  <a:solidFill>
                    <a:srgbClr val="007E00"/>
                  </a:solidFill>
                  <a:latin typeface="Consolas"/>
                  <a:cs typeface="Consolas"/>
                </a:rPr>
                <a:t>Objekts </a:t>
              </a:r>
              <a:r>
                <a:rPr sz="1500" b="1" dirty="0">
                  <a:solidFill>
                    <a:srgbClr val="007E00"/>
                  </a:solidFill>
                  <a:latin typeface="Consolas"/>
                  <a:cs typeface="Consolas"/>
                </a:rPr>
                <a:t>gespeichert</a:t>
              </a:r>
              <a:r>
                <a:rPr sz="1500" b="1" spc="-10" dirty="0">
                  <a:solidFill>
                    <a:srgbClr val="007E00"/>
                  </a:solidFill>
                  <a:latin typeface="Consolas"/>
                  <a:cs typeface="Consolas"/>
                </a:rPr>
                <a:t>)</a:t>
              </a:r>
              <a:endParaRPr sz="1500" dirty="0">
                <a:latin typeface="Consolas"/>
                <a:cs typeface="Consolas"/>
              </a:endParaRPr>
            </a:p>
          </p:txBody>
        </p:sp>
        <p:sp>
          <p:nvSpPr>
            <p:cNvPr id="8" name="object 11">
              <a:extLst>
                <a:ext uri="{FF2B5EF4-FFF2-40B4-BE49-F238E27FC236}">
                  <a16:creationId xmlns:a16="http://schemas.microsoft.com/office/drawing/2014/main" id="{6CA20645-54D2-65B9-27AA-BA536209B289}"/>
                </a:ext>
              </a:extLst>
            </p:cNvPr>
            <p:cNvSpPr txBox="1"/>
            <p:nvPr/>
          </p:nvSpPr>
          <p:spPr>
            <a:xfrm>
              <a:off x="404299" y="5140649"/>
              <a:ext cx="968375" cy="243656"/>
            </a:xfrm>
            <a:prstGeom prst="rect">
              <a:avLst/>
            </a:prstGeom>
          </p:spPr>
          <p:txBody>
            <a:bodyPr vert="horz" wrap="square" lIns="0" tIns="12700" rIns="0" bIns="0" rtlCol="0">
              <a:spAutoFit/>
            </a:bodyPr>
            <a:lstStyle/>
            <a:p>
              <a:pPr marL="12700">
                <a:lnSpc>
                  <a:spcPct val="100000"/>
                </a:lnSpc>
                <a:spcBef>
                  <a:spcPts val="100"/>
                </a:spcBef>
              </a:pPr>
              <a:r>
                <a:rPr lang="de-DE" sz="1500" b="1" spc="-20" dirty="0" err="1">
                  <a:latin typeface="Consolas"/>
                  <a:cs typeface="Consolas"/>
                </a:rPr>
                <a:t>NaN</a:t>
              </a:r>
              <a:r>
                <a:rPr lang="de-DE" sz="1500" b="1" spc="-20" dirty="0">
                  <a:latin typeface="Consolas"/>
                  <a:cs typeface="Consolas"/>
                </a:rPr>
                <a:t>;</a:t>
              </a:r>
              <a:endParaRPr sz="1500" dirty="0">
                <a:latin typeface="Consolas"/>
                <a:cs typeface="Consolas"/>
              </a:endParaRPr>
            </a:p>
          </p:txBody>
        </p:sp>
        <p:sp>
          <p:nvSpPr>
            <p:cNvPr id="9" name="object 12">
              <a:extLst>
                <a:ext uri="{FF2B5EF4-FFF2-40B4-BE49-F238E27FC236}">
                  <a16:creationId xmlns:a16="http://schemas.microsoft.com/office/drawing/2014/main" id="{55F9AB0A-C9F6-09E8-2A52-8FBB7074FAEA}"/>
                </a:ext>
              </a:extLst>
            </p:cNvPr>
            <p:cNvSpPr txBox="1"/>
            <p:nvPr/>
          </p:nvSpPr>
          <p:spPr>
            <a:xfrm>
              <a:off x="1676400" y="5134077"/>
              <a:ext cx="4819318" cy="483234"/>
            </a:xfrm>
            <a:prstGeom prst="rect">
              <a:avLst/>
            </a:prstGeom>
          </p:spPr>
          <p:txBody>
            <a:bodyPr vert="horz" wrap="square" lIns="0" tIns="12700" rIns="0" bIns="0" rtlCol="0">
              <a:spAutoFit/>
            </a:bodyPr>
            <a:lstStyle/>
            <a:p>
              <a:pPr marL="12700">
                <a:lnSpc>
                  <a:spcPct val="100000"/>
                </a:lnSpc>
                <a:spcBef>
                  <a:spcPts val="100"/>
                </a:spcBef>
                <a:tabLst>
                  <a:tab pos="2002789" algn="l"/>
                </a:tabLst>
              </a:pPr>
              <a:r>
                <a:rPr sz="1500" b="1" dirty="0">
                  <a:solidFill>
                    <a:srgbClr val="007E00"/>
                  </a:solidFill>
                  <a:latin typeface="Consolas"/>
                  <a:cs typeface="Consolas"/>
                </a:rPr>
                <a:t>// 'Keine </a:t>
              </a:r>
              <a:r>
                <a:rPr sz="1500" b="1" spc="-10" dirty="0">
                  <a:solidFill>
                    <a:srgbClr val="007E00"/>
                  </a:solidFill>
                  <a:latin typeface="Consolas"/>
                  <a:cs typeface="Consolas"/>
                </a:rPr>
                <a:t>Zahl' </a:t>
              </a:r>
              <a:r>
                <a:rPr sz="1500" b="1" dirty="0">
                  <a:solidFill>
                    <a:srgbClr val="007E00"/>
                  </a:solidFill>
                  <a:latin typeface="Consolas"/>
                  <a:cs typeface="Consolas"/>
                </a:rPr>
                <a:t>Z.B. 1/'Katze' </a:t>
              </a:r>
              <a:r>
                <a:rPr sz="1500" b="1" dirty="0">
                  <a:solidFill>
                    <a:srgbClr val="007E00"/>
                  </a:solidFill>
                  <a:latin typeface="Wingdings"/>
                  <a:cs typeface="Wingdings"/>
                </a:rPr>
                <a:t> </a:t>
              </a:r>
              <a:r>
                <a:rPr sz="1500" b="1" spc="-25" dirty="0">
                  <a:solidFill>
                    <a:srgbClr val="007E00"/>
                  </a:solidFill>
                  <a:latin typeface="Consolas"/>
                  <a:cs typeface="Consolas"/>
                </a:rPr>
                <a:t>NaN</a:t>
              </a:r>
              <a:endParaRPr sz="1500" dirty="0">
                <a:latin typeface="Consolas"/>
                <a:cs typeface="Consolas"/>
              </a:endParaRPr>
            </a:p>
            <a:p>
              <a:pPr marL="12700">
                <a:lnSpc>
                  <a:spcPct val="100000"/>
                </a:lnSpc>
                <a:spcBef>
                  <a:spcPts val="5"/>
                </a:spcBef>
              </a:pPr>
              <a:r>
                <a:rPr sz="1500" b="1" dirty="0">
                  <a:solidFill>
                    <a:srgbClr val="007E00"/>
                  </a:solidFill>
                  <a:latin typeface="Consolas"/>
                  <a:cs typeface="Consolas"/>
                </a:rPr>
                <a:t>// Das Ergebnis der Division </a:t>
              </a:r>
              <a:r>
                <a:rPr sz="1500" b="1" dirty="0" err="1">
                  <a:solidFill>
                    <a:srgbClr val="007E00"/>
                  </a:solidFill>
                  <a:latin typeface="Consolas"/>
                  <a:cs typeface="Consolas"/>
                </a:rPr>
                <a:t>durch</a:t>
              </a:r>
              <a:r>
                <a:rPr sz="1500" b="1" dirty="0">
                  <a:solidFill>
                    <a:srgbClr val="007E00"/>
                  </a:solidFill>
                  <a:latin typeface="Consolas"/>
                  <a:cs typeface="Consolas"/>
                </a:rPr>
                <a:t> </a:t>
              </a:r>
              <a:r>
                <a:rPr lang="de-DE" sz="1500" b="1" dirty="0">
                  <a:solidFill>
                    <a:srgbClr val="007E00"/>
                  </a:solidFill>
                  <a:latin typeface="Consolas"/>
                  <a:cs typeface="Consolas"/>
                </a:rPr>
                <a:t>N</a:t>
              </a:r>
              <a:r>
                <a:rPr sz="1500" b="1" spc="-20" dirty="0" err="1">
                  <a:solidFill>
                    <a:srgbClr val="007E00"/>
                  </a:solidFill>
                  <a:latin typeface="Consolas"/>
                  <a:cs typeface="Consolas"/>
                </a:rPr>
                <a:t>ull</a:t>
              </a:r>
              <a:endParaRPr sz="1500" dirty="0">
                <a:latin typeface="Consolas"/>
                <a:cs typeface="Consolas"/>
              </a:endParaRPr>
            </a:p>
          </p:txBody>
        </p:sp>
        <p:sp>
          <p:nvSpPr>
            <p:cNvPr id="10" name="object 13">
              <a:extLst>
                <a:ext uri="{FF2B5EF4-FFF2-40B4-BE49-F238E27FC236}">
                  <a16:creationId xmlns:a16="http://schemas.microsoft.com/office/drawing/2014/main" id="{15C1E1BE-E983-C9BB-D15F-602089815E11}"/>
                </a:ext>
              </a:extLst>
            </p:cNvPr>
            <p:cNvSpPr txBox="1"/>
            <p:nvPr/>
          </p:nvSpPr>
          <p:spPr>
            <a:xfrm>
              <a:off x="305117" y="1419923"/>
              <a:ext cx="10480040" cy="1240155"/>
            </a:xfrm>
            <a:prstGeom prst="rect">
              <a:avLst/>
            </a:prstGeom>
          </p:spPr>
          <p:txBody>
            <a:bodyPr vert="horz" wrap="square" lIns="0" tIns="15875" rIns="0" bIns="0" rtlCol="0">
              <a:spAutoFit/>
            </a:bodyPr>
            <a:lstStyle/>
            <a:p>
              <a:pPr marL="12700">
                <a:lnSpc>
                  <a:spcPct val="100000"/>
                </a:lnSpc>
                <a:spcBef>
                  <a:spcPts val="125"/>
                </a:spcBef>
              </a:pPr>
              <a:r>
                <a:rPr sz="2000" dirty="0">
                  <a:latin typeface="Arial"/>
                  <a:cs typeface="Arial"/>
                </a:rPr>
                <a:t>Im Coding sind die Datentypen wie </a:t>
              </a:r>
              <a:r>
                <a:rPr sz="2000" spc="85" dirty="0">
                  <a:latin typeface="Arial"/>
                  <a:cs typeface="Arial"/>
                </a:rPr>
                <a:t>folgt </a:t>
              </a:r>
              <a:r>
                <a:rPr sz="2000" dirty="0">
                  <a:latin typeface="Arial"/>
                  <a:cs typeface="Arial"/>
                </a:rPr>
                <a:t>spezifiziert</a:t>
              </a:r>
              <a:r>
                <a:rPr sz="2000" spc="-10" dirty="0">
                  <a:latin typeface="Arial"/>
                  <a:cs typeface="Arial"/>
                </a:rPr>
                <a:t>:</a:t>
              </a:r>
              <a:endParaRPr sz="2000" dirty="0">
                <a:latin typeface="Arial"/>
                <a:cs typeface="Arial"/>
              </a:endParaRPr>
            </a:p>
            <a:p>
              <a:pPr>
                <a:lnSpc>
                  <a:spcPct val="100000"/>
                </a:lnSpc>
                <a:spcBef>
                  <a:spcPts val="1235"/>
                </a:spcBef>
              </a:pPr>
              <a:endParaRPr sz="2000" dirty="0">
                <a:latin typeface="Arial"/>
                <a:cs typeface="Arial"/>
              </a:endParaRPr>
            </a:p>
            <a:p>
              <a:pPr marL="93980">
                <a:lnSpc>
                  <a:spcPct val="100000"/>
                </a:lnSpc>
              </a:pPr>
              <a:r>
                <a:rPr sz="1500" b="1" dirty="0">
                  <a:solidFill>
                    <a:srgbClr val="007E00"/>
                  </a:solidFill>
                  <a:latin typeface="Consolas"/>
                  <a:cs typeface="Consolas"/>
                </a:rPr>
                <a:t>// </a:t>
              </a:r>
              <a:r>
                <a:rPr sz="1500" b="1" spc="-50" dirty="0">
                  <a:solidFill>
                    <a:srgbClr val="007E00"/>
                  </a:solidFill>
                  <a:latin typeface="Consolas"/>
                  <a:cs typeface="Consolas"/>
                </a:rPr>
                <a:t>------------------------------------------------------------------------------------------------</a:t>
              </a:r>
              <a:endParaRPr sz="1500" dirty="0">
                <a:latin typeface="Consolas"/>
                <a:cs typeface="Consolas"/>
              </a:endParaRPr>
            </a:p>
            <a:p>
              <a:pPr marL="93980">
                <a:lnSpc>
                  <a:spcPct val="100000"/>
                </a:lnSpc>
                <a:spcBef>
                  <a:spcPts val="5"/>
                </a:spcBef>
              </a:pPr>
              <a:r>
                <a:rPr sz="1500" b="1" spc="-10" dirty="0">
                  <a:solidFill>
                    <a:srgbClr val="007E00"/>
                  </a:solidFill>
                  <a:latin typeface="Consolas"/>
                  <a:cs typeface="Consolas"/>
                </a:rPr>
                <a:t>// Num</a:t>
              </a:r>
              <a:r>
                <a:rPr lang="de-DE" sz="1500" b="1" spc="-10" dirty="0">
                  <a:solidFill>
                    <a:srgbClr val="007E00"/>
                  </a:solidFill>
                  <a:latin typeface="Consolas"/>
                  <a:cs typeface="Consolas"/>
                </a:rPr>
                <a:t>b</a:t>
              </a:r>
              <a:r>
                <a:rPr sz="1500" b="1" spc="-10" dirty="0">
                  <a:solidFill>
                    <a:srgbClr val="007E00"/>
                  </a:solidFill>
                  <a:latin typeface="Consolas"/>
                  <a:cs typeface="Consolas"/>
                </a:rPr>
                <a:t>er</a:t>
              </a:r>
              <a:endParaRPr sz="1500" dirty="0">
                <a:latin typeface="Consolas"/>
                <a:cs typeface="Consolas"/>
              </a:endParaRPr>
            </a:p>
          </p:txBody>
        </p:sp>
        <p:sp>
          <p:nvSpPr>
            <p:cNvPr id="11" name="object 11">
              <a:extLst>
                <a:ext uri="{FF2B5EF4-FFF2-40B4-BE49-F238E27FC236}">
                  <a16:creationId xmlns:a16="http://schemas.microsoft.com/office/drawing/2014/main" id="{993ED33C-C54D-17CD-F71B-C9A0843AE60C}"/>
                </a:ext>
              </a:extLst>
            </p:cNvPr>
            <p:cNvSpPr txBox="1"/>
            <p:nvPr/>
          </p:nvSpPr>
          <p:spPr>
            <a:xfrm>
              <a:off x="397509" y="5355256"/>
              <a:ext cx="968375" cy="243656"/>
            </a:xfrm>
            <a:prstGeom prst="rect">
              <a:avLst/>
            </a:prstGeom>
          </p:spPr>
          <p:txBody>
            <a:bodyPr vert="horz" wrap="square" lIns="0" tIns="12700" rIns="0" bIns="0" rtlCol="0">
              <a:spAutoFit/>
            </a:bodyPr>
            <a:lstStyle/>
            <a:p>
              <a:pPr marL="12700">
                <a:lnSpc>
                  <a:spcPct val="100000"/>
                </a:lnSpc>
                <a:spcBef>
                  <a:spcPts val="100"/>
                </a:spcBef>
              </a:pPr>
              <a:r>
                <a:rPr lang="de-DE" sz="1500" b="1" spc="-20" dirty="0">
                  <a:latin typeface="Consolas"/>
                  <a:cs typeface="Consolas"/>
                </a:rPr>
                <a:t>Infinity;</a:t>
              </a:r>
              <a:endParaRPr sz="1500" dirty="0">
                <a:latin typeface="Consolas"/>
                <a:cs typeface="Consolas"/>
              </a:endParaRPr>
            </a:p>
          </p:txBody>
        </p:sp>
      </p:grpSp>
    </p:spTree>
    <p:extLst>
      <p:ext uri="{BB962C8B-B14F-4D97-AF65-F5344CB8AC3E}">
        <p14:creationId xmlns:p14="http://schemas.microsoft.com/office/powerpoint/2010/main" val="3135584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98B4CC-050A-8353-3D6C-6F725C236125}"/>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BA172FB-7605-5396-EAA8-19798344E9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6C3A33BA-A292-DBEE-561C-1C924344E605}"/>
              </a:ext>
            </a:extLst>
          </p:cNvPr>
          <p:cNvSpPr>
            <a:spLocks noGrp="1"/>
          </p:cNvSpPr>
          <p:nvPr>
            <p:ph type="title"/>
          </p:nvPr>
        </p:nvSpPr>
        <p:spPr>
          <a:xfrm>
            <a:off x="838200" y="365125"/>
            <a:ext cx="10515600" cy="1325563"/>
          </a:xfrm>
        </p:spPr>
        <p:txBody>
          <a:bodyPr>
            <a:normAutofit/>
          </a:bodyPr>
          <a:lstStyle/>
          <a:p>
            <a:r>
              <a:rPr lang="de-DE" sz="4400" dirty="0"/>
              <a:t>JavaScript Datentypen 3/3</a:t>
            </a:r>
            <a:endParaRPr lang="de-DE" sz="4200" dirty="0"/>
          </a:p>
        </p:txBody>
      </p:sp>
      <p:sp>
        <p:nvSpPr>
          <p:cNvPr id="43" name="sketch line">
            <a:extLst>
              <a:ext uri="{FF2B5EF4-FFF2-40B4-BE49-F238E27FC236}">
                <a16:creationId xmlns:a16="http://schemas.microsoft.com/office/drawing/2014/main" id="{8E9E0165-FAEA-8262-2085-AFE0D3246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D58D3ED0-195F-7417-6D82-F667955BEAC9}"/>
              </a:ext>
            </a:extLst>
          </p:cNvPr>
          <p:cNvSpPr>
            <a:spLocks noGrp="1"/>
          </p:cNvSpPr>
          <p:nvPr>
            <p:ph idx="1"/>
          </p:nvPr>
        </p:nvSpPr>
        <p:spPr>
          <a:xfrm>
            <a:off x="838200" y="1920331"/>
            <a:ext cx="10515600" cy="4251960"/>
          </a:xfrm>
        </p:spPr>
        <p:txBody>
          <a:bodyPr>
            <a:normAutofit/>
          </a:bodyPr>
          <a:lstStyle/>
          <a:p>
            <a:pPr marL="12700" marR="5080">
              <a:lnSpc>
                <a:spcPct val="100000"/>
              </a:lnSpc>
              <a:spcBef>
                <a:spcPts val="125"/>
              </a:spcBef>
              <a:tabLst>
                <a:tab pos="3997325" algn="l"/>
              </a:tabLst>
            </a:pPr>
            <a:r>
              <a:rPr lang="en-US" sz="2000" dirty="0"/>
              <a:t>Neben dem </a:t>
            </a:r>
            <a:r>
              <a:rPr lang="en-US" sz="2000" dirty="0" err="1"/>
              <a:t>grundlegenden</a:t>
            </a:r>
            <a:r>
              <a:rPr lang="en-US" sz="2000" dirty="0"/>
              <a:t> </a:t>
            </a:r>
            <a:r>
              <a:rPr lang="en-US" sz="2000" dirty="0" err="1"/>
              <a:t>Datentyp</a:t>
            </a:r>
            <a:r>
              <a:rPr lang="en-US" sz="2000" dirty="0"/>
              <a:t> Object </a:t>
            </a:r>
            <a:r>
              <a:rPr lang="en-US" sz="2000" dirty="0" err="1"/>
              <a:t>bietet</a:t>
            </a:r>
            <a:r>
              <a:rPr lang="en-US" sz="2000" dirty="0"/>
              <a:t> JavaScript </a:t>
            </a:r>
            <a:r>
              <a:rPr lang="en-US" sz="2000" dirty="0" err="1"/>
              <a:t>mehrere</a:t>
            </a:r>
            <a:r>
              <a:rPr lang="en-US" sz="2000" dirty="0"/>
              <a:t> </a:t>
            </a:r>
            <a:r>
              <a:rPr lang="en-US" sz="2000" dirty="0" err="1"/>
              <a:t>integrierte</a:t>
            </a:r>
            <a:r>
              <a:rPr lang="en-US" sz="2000" dirty="0"/>
              <a:t> </a:t>
            </a:r>
            <a:r>
              <a:rPr lang="en-US" sz="2000" dirty="0" err="1"/>
              <a:t>Objekte</a:t>
            </a:r>
            <a:r>
              <a:rPr lang="en-US" sz="2000" dirty="0"/>
              <a:t>, die </a:t>
            </a:r>
            <a:r>
              <a:rPr lang="en-US" sz="2000" dirty="0" err="1"/>
              <a:t>sich</a:t>
            </a:r>
            <a:r>
              <a:rPr lang="en-US" sz="2000" dirty="0"/>
              <a:t> </a:t>
            </a:r>
            <a:r>
              <a:rPr lang="en-US" sz="2000" dirty="0" err="1"/>
              <a:t>wie</a:t>
            </a:r>
            <a:r>
              <a:rPr lang="en-US" sz="2000" dirty="0"/>
              <a:t> </a:t>
            </a:r>
            <a:r>
              <a:rPr lang="en-US" sz="2000" dirty="0" err="1"/>
              <a:t>zusammengesetzte</a:t>
            </a:r>
            <a:r>
              <a:rPr lang="en-US" sz="2000" dirty="0"/>
              <a:t> </a:t>
            </a:r>
            <a:r>
              <a:rPr lang="en-US" sz="2000" dirty="0" err="1"/>
              <a:t>Datentypen</a:t>
            </a:r>
            <a:r>
              <a:rPr lang="en-US" sz="2000" dirty="0"/>
              <a:t> </a:t>
            </a:r>
            <a:r>
              <a:rPr lang="en-US" sz="2000" dirty="0" err="1"/>
              <a:t>verhalten</a:t>
            </a:r>
            <a:r>
              <a:rPr lang="en-US" sz="2000" dirty="0"/>
              <a:t>, </a:t>
            </a:r>
            <a:r>
              <a:rPr lang="en-US" sz="2000" dirty="0" err="1"/>
              <a:t>z.B.</a:t>
            </a:r>
            <a:r>
              <a:rPr lang="en-US" sz="2000" dirty="0"/>
              <a:t> Array, Date, Function, Math und </a:t>
            </a:r>
            <a:r>
              <a:rPr lang="en-US" sz="2000" dirty="0" err="1"/>
              <a:t>RegEx</a:t>
            </a:r>
            <a:r>
              <a:rPr lang="en-US" sz="2000" dirty="0"/>
              <a:t> etc.</a:t>
            </a:r>
            <a:br>
              <a:rPr lang="de-DE" sz="3000" b="1" kern="0" spc="-10" dirty="0">
                <a:solidFill>
                  <a:sysClr val="windowText" lastClr="000000"/>
                </a:solidFill>
                <a:latin typeface="Arial"/>
                <a:cs typeface="Arial"/>
              </a:rPr>
            </a:br>
            <a:br>
              <a:rPr lang="de-DE" sz="3000" b="1" kern="0" spc="-10" dirty="0">
                <a:solidFill>
                  <a:sysClr val="windowText" lastClr="000000"/>
                </a:solidFill>
                <a:latin typeface="Arial"/>
                <a:cs typeface="Arial"/>
              </a:rPr>
            </a:br>
            <a:br>
              <a:rPr lang="de-DE" sz="3000" b="1" kern="0" spc="-10" dirty="0">
                <a:solidFill>
                  <a:sysClr val="windowText" lastClr="000000"/>
                </a:solidFill>
                <a:latin typeface="Arial"/>
                <a:cs typeface="Arial"/>
              </a:rPr>
            </a:br>
            <a:br>
              <a:rPr lang="de-DE" sz="3000" b="1" kern="0" spc="-10" dirty="0">
                <a:solidFill>
                  <a:sysClr val="windowText" lastClr="000000"/>
                </a:solidFill>
                <a:latin typeface="Arial"/>
                <a:cs typeface="Arial"/>
              </a:rPr>
            </a:br>
            <a:br>
              <a:rPr lang="de-DE" sz="3000" b="1" kern="0" spc="-10" dirty="0">
                <a:solidFill>
                  <a:sysClr val="windowText" lastClr="000000"/>
                </a:solidFill>
                <a:latin typeface="Arial"/>
                <a:cs typeface="Arial"/>
              </a:rPr>
            </a:br>
            <a:endParaRPr lang="de-DE" sz="3000" b="1" kern="0" spc="-10" dirty="0">
              <a:solidFill>
                <a:sysClr val="windowText" lastClr="000000"/>
              </a:solidFill>
              <a:latin typeface="Arial"/>
              <a:cs typeface="Arial"/>
            </a:endParaRPr>
          </a:p>
        </p:txBody>
      </p:sp>
    </p:spTree>
    <p:extLst>
      <p:ext uri="{BB962C8B-B14F-4D97-AF65-F5344CB8AC3E}">
        <p14:creationId xmlns:p14="http://schemas.microsoft.com/office/powerpoint/2010/main" val="4084392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564E6F-27FA-AEE7-F02A-E4DFBA8E8C3A}"/>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EED0053C-F8B6-95BD-731A-0A40600D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5C77719E-4649-EC51-4052-92E4F0CDFD6F}"/>
              </a:ext>
            </a:extLst>
          </p:cNvPr>
          <p:cNvSpPr>
            <a:spLocks noGrp="1"/>
          </p:cNvSpPr>
          <p:nvPr>
            <p:ph type="title"/>
          </p:nvPr>
        </p:nvSpPr>
        <p:spPr>
          <a:xfrm>
            <a:off x="838200" y="365125"/>
            <a:ext cx="10515600" cy="1325563"/>
          </a:xfrm>
        </p:spPr>
        <p:txBody>
          <a:bodyPr>
            <a:normAutofit/>
          </a:bodyPr>
          <a:lstStyle/>
          <a:p>
            <a:r>
              <a:rPr lang="de-DE" sz="4400" dirty="0"/>
              <a:t>JavaScript Datentypen 3/3</a:t>
            </a:r>
            <a:endParaRPr lang="de-DE" sz="4200" dirty="0"/>
          </a:p>
        </p:txBody>
      </p:sp>
      <p:sp>
        <p:nvSpPr>
          <p:cNvPr id="43" name="sketch line">
            <a:extLst>
              <a:ext uri="{FF2B5EF4-FFF2-40B4-BE49-F238E27FC236}">
                <a16:creationId xmlns:a16="http://schemas.microsoft.com/office/drawing/2014/main" id="{8C0724C1-8BA1-58D1-8558-85F9E60E8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E0EE0B60-AB7A-AD34-60D5-0E537B72C5FC}"/>
              </a:ext>
            </a:extLst>
          </p:cNvPr>
          <p:cNvSpPr>
            <a:spLocks noGrp="1"/>
          </p:cNvSpPr>
          <p:nvPr>
            <p:ph idx="1"/>
          </p:nvPr>
        </p:nvSpPr>
        <p:spPr>
          <a:xfrm>
            <a:off x="838200" y="1920331"/>
            <a:ext cx="10515600" cy="4251960"/>
          </a:xfrm>
        </p:spPr>
        <p:txBody>
          <a:bodyPr>
            <a:normAutofit/>
          </a:bodyPr>
          <a:lstStyle/>
          <a:p>
            <a:pPr marL="12700" marR="5080">
              <a:lnSpc>
                <a:spcPct val="100000"/>
              </a:lnSpc>
              <a:spcBef>
                <a:spcPts val="125"/>
              </a:spcBef>
              <a:tabLst>
                <a:tab pos="3997325" algn="l"/>
              </a:tabLst>
            </a:pPr>
            <a:br>
              <a:rPr lang="de-DE" sz="3000" b="1" kern="0" spc="-10" dirty="0">
                <a:solidFill>
                  <a:sysClr val="windowText" lastClr="000000"/>
                </a:solidFill>
                <a:latin typeface="Arial"/>
                <a:cs typeface="Arial"/>
              </a:rPr>
            </a:br>
            <a:endParaRPr lang="de-DE" sz="3000" b="1" kern="0" spc="-10" dirty="0">
              <a:solidFill>
                <a:sysClr val="windowText" lastClr="000000"/>
              </a:solidFill>
              <a:latin typeface="Arial"/>
              <a:cs typeface="Arial"/>
            </a:endParaRPr>
          </a:p>
        </p:txBody>
      </p:sp>
      <p:pic>
        <p:nvPicPr>
          <p:cNvPr id="4" name="Grafik 3">
            <a:extLst>
              <a:ext uri="{FF2B5EF4-FFF2-40B4-BE49-F238E27FC236}">
                <a16:creationId xmlns:a16="http://schemas.microsoft.com/office/drawing/2014/main" id="{D5A2343A-1A47-CC35-7DCE-217E2ED86C9D}"/>
              </a:ext>
            </a:extLst>
          </p:cNvPr>
          <p:cNvPicPr>
            <a:picLocks noChangeAspect="1"/>
          </p:cNvPicPr>
          <p:nvPr/>
        </p:nvPicPr>
        <p:blipFill>
          <a:blip r:embed="rId3"/>
          <a:stretch>
            <a:fillRect/>
          </a:stretch>
        </p:blipFill>
        <p:spPr>
          <a:xfrm>
            <a:off x="949036" y="1721387"/>
            <a:ext cx="9960507" cy="4649848"/>
          </a:xfrm>
          <a:prstGeom prst="rect">
            <a:avLst/>
          </a:prstGeom>
        </p:spPr>
      </p:pic>
    </p:spTree>
    <p:extLst>
      <p:ext uri="{BB962C8B-B14F-4D97-AF65-F5344CB8AC3E}">
        <p14:creationId xmlns:p14="http://schemas.microsoft.com/office/powerpoint/2010/main" val="1326774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FB2250-8FB9-821F-7D11-37C5B33F945C}"/>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EE32DC0F-AD2A-7EA3-09A1-0F7FD910A4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7F09215-1144-9801-83AE-AA0080E8A9B8}"/>
              </a:ext>
            </a:extLst>
          </p:cNvPr>
          <p:cNvSpPr>
            <a:spLocks noGrp="1"/>
          </p:cNvSpPr>
          <p:nvPr>
            <p:ph type="title"/>
          </p:nvPr>
        </p:nvSpPr>
        <p:spPr>
          <a:xfrm>
            <a:off x="838200" y="365125"/>
            <a:ext cx="10515600" cy="1325563"/>
          </a:xfrm>
        </p:spPr>
        <p:txBody>
          <a:bodyPr>
            <a:normAutofit/>
          </a:bodyPr>
          <a:lstStyle/>
          <a:p>
            <a:r>
              <a:rPr lang="de-DE" sz="4400" dirty="0"/>
              <a:t>JavaScript Variablen und Datentypen</a:t>
            </a:r>
            <a:endParaRPr lang="de-DE" sz="4200" dirty="0"/>
          </a:p>
        </p:txBody>
      </p:sp>
      <p:sp>
        <p:nvSpPr>
          <p:cNvPr id="43" name="sketch line">
            <a:extLst>
              <a:ext uri="{FF2B5EF4-FFF2-40B4-BE49-F238E27FC236}">
                <a16:creationId xmlns:a16="http://schemas.microsoft.com/office/drawing/2014/main" id="{1C954161-6430-FD7B-982B-E7B36BFEEB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uppieren 15">
            <a:extLst>
              <a:ext uri="{FF2B5EF4-FFF2-40B4-BE49-F238E27FC236}">
                <a16:creationId xmlns:a16="http://schemas.microsoft.com/office/drawing/2014/main" id="{9102EC5F-9F28-7D69-449A-B9F942312E2F}"/>
              </a:ext>
            </a:extLst>
          </p:cNvPr>
          <p:cNvGrpSpPr/>
          <p:nvPr/>
        </p:nvGrpSpPr>
        <p:grpSpPr>
          <a:xfrm>
            <a:off x="438150" y="1890977"/>
            <a:ext cx="12246100" cy="4895152"/>
            <a:chOff x="257175" y="1419923"/>
            <a:chExt cx="12246100" cy="4895152"/>
          </a:xfrm>
        </p:grpSpPr>
        <p:sp>
          <p:nvSpPr>
            <p:cNvPr id="17" name="object 3">
              <a:extLst>
                <a:ext uri="{FF2B5EF4-FFF2-40B4-BE49-F238E27FC236}">
                  <a16:creationId xmlns:a16="http://schemas.microsoft.com/office/drawing/2014/main" id="{D18ECBA9-D0DB-B2C8-2B60-DEBC52A9128B}"/>
                </a:ext>
              </a:extLst>
            </p:cNvPr>
            <p:cNvSpPr txBox="1"/>
            <p:nvPr/>
          </p:nvSpPr>
          <p:spPr>
            <a:xfrm>
              <a:off x="314324" y="1419923"/>
              <a:ext cx="12188951" cy="553100"/>
            </a:xfrm>
            <a:prstGeom prst="rect">
              <a:avLst/>
            </a:prstGeom>
          </p:spPr>
          <p:txBody>
            <a:bodyPr vert="horz" wrap="square" lIns="0" tIns="10795" rIns="0" bIns="0" rtlCol="0">
              <a:spAutoFit/>
            </a:bodyPr>
            <a:lstStyle/>
            <a:p>
              <a:pPr marL="12700" marR="5080">
                <a:lnSpc>
                  <a:spcPct val="100800"/>
                </a:lnSpc>
                <a:spcBef>
                  <a:spcPts val="85"/>
                </a:spcBef>
              </a:pPr>
              <a:r>
                <a:rPr sz="1800" dirty="0">
                  <a:latin typeface="Arial"/>
                  <a:cs typeface="Arial"/>
                </a:rPr>
                <a:t>In schwach typisierten Sprachen wie JavaScript gibt es kein Konzept der Deklaration, dass eine Variable Daten eines bestimmten Typs enthalten soll. </a:t>
              </a:r>
              <a:r>
                <a:rPr lang="de-DE" sz="1800" dirty="0">
                  <a:latin typeface="Arial"/>
                  <a:cs typeface="Arial"/>
                </a:rPr>
                <a:t>Der </a:t>
              </a:r>
              <a:r>
                <a:rPr sz="1800" dirty="0" err="1">
                  <a:latin typeface="Arial"/>
                  <a:cs typeface="Arial"/>
                </a:rPr>
                <a:t>Datentyp</a:t>
              </a:r>
              <a:r>
                <a:rPr sz="1800" dirty="0">
                  <a:latin typeface="Arial"/>
                  <a:cs typeface="Arial"/>
                </a:rPr>
                <a:t> </a:t>
              </a:r>
              <a:r>
                <a:rPr sz="1800" dirty="0" err="1">
                  <a:latin typeface="Arial"/>
                  <a:cs typeface="Arial"/>
                </a:rPr>
                <a:t>wird</a:t>
              </a:r>
              <a:r>
                <a:rPr sz="1800" dirty="0">
                  <a:latin typeface="Arial"/>
                  <a:cs typeface="Arial"/>
                </a:rPr>
                <a:t> </a:t>
              </a:r>
              <a:r>
                <a:rPr sz="1800" dirty="0" err="1">
                  <a:latin typeface="Arial"/>
                  <a:cs typeface="Arial"/>
                </a:rPr>
                <a:t>durch</a:t>
              </a:r>
              <a:r>
                <a:rPr sz="1800" dirty="0">
                  <a:latin typeface="Arial"/>
                  <a:cs typeface="Arial"/>
                </a:rPr>
                <a:t> den Wert bestimmt, den </a:t>
              </a:r>
              <a:r>
                <a:rPr lang="de-DE" sz="1800" dirty="0">
                  <a:latin typeface="Arial"/>
                  <a:cs typeface="Arial"/>
                </a:rPr>
                <a:t>die Variable </a:t>
              </a:r>
              <a:r>
                <a:rPr sz="1800" dirty="0" err="1">
                  <a:latin typeface="Arial"/>
                  <a:cs typeface="Arial"/>
                </a:rPr>
                <a:t>gerade</a:t>
              </a:r>
              <a:r>
                <a:rPr sz="1800" dirty="0">
                  <a:latin typeface="Arial"/>
                  <a:cs typeface="Arial"/>
                </a:rPr>
                <a:t> </a:t>
              </a:r>
              <a:r>
                <a:rPr sz="1800" spc="-10" dirty="0">
                  <a:latin typeface="Arial"/>
                  <a:cs typeface="Arial"/>
                </a:rPr>
                <a:t>enthält.</a:t>
              </a:r>
              <a:endParaRPr sz="1800" dirty="0">
                <a:latin typeface="Arial"/>
                <a:cs typeface="Arial"/>
              </a:endParaRPr>
            </a:p>
          </p:txBody>
        </p:sp>
        <p:grpSp>
          <p:nvGrpSpPr>
            <p:cNvPr id="18" name="object 4">
              <a:extLst>
                <a:ext uri="{FF2B5EF4-FFF2-40B4-BE49-F238E27FC236}">
                  <a16:creationId xmlns:a16="http://schemas.microsoft.com/office/drawing/2014/main" id="{A61CB23E-2250-8553-5128-C7566038AEAC}"/>
                </a:ext>
              </a:extLst>
            </p:cNvPr>
            <p:cNvGrpSpPr/>
            <p:nvPr/>
          </p:nvGrpSpPr>
          <p:grpSpPr>
            <a:xfrm>
              <a:off x="257175" y="2114550"/>
              <a:ext cx="11715750" cy="4200525"/>
              <a:chOff x="257175" y="2114550"/>
              <a:chExt cx="11715750" cy="4200525"/>
            </a:xfrm>
          </p:grpSpPr>
          <p:pic>
            <p:nvPicPr>
              <p:cNvPr id="30" name="object 5">
                <a:extLst>
                  <a:ext uri="{FF2B5EF4-FFF2-40B4-BE49-F238E27FC236}">
                    <a16:creationId xmlns:a16="http://schemas.microsoft.com/office/drawing/2014/main" id="{EA856F3B-AAFC-F5EA-91C7-445FCF836CB2}"/>
                  </a:ext>
                </a:extLst>
              </p:cNvPr>
              <p:cNvPicPr/>
              <p:nvPr/>
            </p:nvPicPr>
            <p:blipFill>
              <a:blip r:embed="rId3" cstate="print"/>
              <a:stretch>
                <a:fillRect/>
              </a:stretch>
            </p:blipFill>
            <p:spPr>
              <a:xfrm>
                <a:off x="295275" y="2124075"/>
                <a:ext cx="11677650" cy="4171950"/>
              </a:xfrm>
              <a:prstGeom prst="rect">
                <a:avLst/>
              </a:prstGeom>
            </p:spPr>
          </p:pic>
          <p:pic>
            <p:nvPicPr>
              <p:cNvPr id="31" name="object 6">
                <a:extLst>
                  <a:ext uri="{FF2B5EF4-FFF2-40B4-BE49-F238E27FC236}">
                    <a16:creationId xmlns:a16="http://schemas.microsoft.com/office/drawing/2014/main" id="{DE674CBD-34D2-51FC-C98A-FFB339C3F4AD}"/>
                  </a:ext>
                </a:extLst>
              </p:cNvPr>
              <p:cNvPicPr/>
              <p:nvPr/>
            </p:nvPicPr>
            <p:blipFill>
              <a:blip r:embed="rId4" cstate="print"/>
              <a:stretch>
                <a:fillRect/>
              </a:stretch>
            </p:blipFill>
            <p:spPr>
              <a:xfrm>
                <a:off x="257175" y="2114550"/>
                <a:ext cx="10820400" cy="4200525"/>
              </a:xfrm>
              <a:prstGeom prst="rect">
                <a:avLst/>
              </a:prstGeom>
            </p:spPr>
          </p:pic>
          <p:sp>
            <p:nvSpPr>
              <p:cNvPr id="32" name="object 7">
                <a:extLst>
                  <a:ext uri="{FF2B5EF4-FFF2-40B4-BE49-F238E27FC236}">
                    <a16:creationId xmlns:a16="http://schemas.microsoft.com/office/drawing/2014/main" id="{840443E7-78AE-7351-0151-57A80DA328B2}"/>
                  </a:ext>
                </a:extLst>
              </p:cNvPr>
              <p:cNvSpPr/>
              <p:nvPr/>
            </p:nvSpPr>
            <p:spPr>
              <a:xfrm>
                <a:off x="325373" y="2148433"/>
                <a:ext cx="11532235" cy="4034154"/>
              </a:xfrm>
              <a:custGeom>
                <a:avLst/>
                <a:gdLst/>
                <a:ahLst/>
                <a:cxnLst/>
                <a:rect l="l" t="t" r="r" b="b"/>
                <a:pathLst>
                  <a:path w="11532235" h="4034154">
                    <a:moveTo>
                      <a:pt x="11531727" y="0"/>
                    </a:moveTo>
                    <a:lnTo>
                      <a:pt x="0" y="0"/>
                    </a:lnTo>
                    <a:lnTo>
                      <a:pt x="0" y="4034028"/>
                    </a:lnTo>
                    <a:lnTo>
                      <a:pt x="11531727" y="4034028"/>
                    </a:lnTo>
                    <a:lnTo>
                      <a:pt x="11531727" y="0"/>
                    </a:lnTo>
                    <a:close/>
                  </a:path>
                </a:pathLst>
              </a:custGeom>
              <a:solidFill>
                <a:srgbClr val="FFFFEF"/>
              </a:solidFill>
            </p:spPr>
            <p:txBody>
              <a:bodyPr wrap="square" lIns="0" tIns="0" rIns="0" bIns="0" rtlCol="0"/>
              <a:lstStyle/>
              <a:p>
                <a:endParaRPr/>
              </a:p>
            </p:txBody>
          </p:sp>
          <p:sp>
            <p:nvSpPr>
              <p:cNvPr id="33" name="object 8">
                <a:extLst>
                  <a:ext uri="{FF2B5EF4-FFF2-40B4-BE49-F238E27FC236}">
                    <a16:creationId xmlns:a16="http://schemas.microsoft.com/office/drawing/2014/main" id="{E0661449-9AD4-17C2-E320-A6C93DF3EAF5}"/>
                  </a:ext>
                </a:extLst>
              </p:cNvPr>
              <p:cNvSpPr/>
              <p:nvPr/>
            </p:nvSpPr>
            <p:spPr>
              <a:xfrm>
                <a:off x="325373" y="2148433"/>
                <a:ext cx="11532235" cy="4034154"/>
              </a:xfrm>
              <a:custGeom>
                <a:avLst/>
                <a:gdLst/>
                <a:ahLst/>
                <a:cxnLst/>
                <a:rect l="l" t="t" r="r" b="b"/>
                <a:pathLst>
                  <a:path w="11532235" h="4034154">
                    <a:moveTo>
                      <a:pt x="0" y="4034028"/>
                    </a:moveTo>
                    <a:lnTo>
                      <a:pt x="11531727" y="4034028"/>
                    </a:lnTo>
                    <a:lnTo>
                      <a:pt x="11531727" y="0"/>
                    </a:lnTo>
                    <a:lnTo>
                      <a:pt x="0" y="0"/>
                    </a:lnTo>
                    <a:lnTo>
                      <a:pt x="0" y="4034028"/>
                    </a:lnTo>
                    <a:close/>
                  </a:path>
                </a:pathLst>
              </a:custGeom>
              <a:ln w="9534">
                <a:solidFill>
                  <a:srgbClr val="BEBEBE"/>
                </a:solidFill>
              </a:ln>
            </p:spPr>
            <p:txBody>
              <a:bodyPr wrap="square" lIns="0" tIns="0" rIns="0" bIns="0" rtlCol="0"/>
              <a:lstStyle/>
              <a:p>
                <a:endParaRPr/>
              </a:p>
            </p:txBody>
          </p:sp>
        </p:grpSp>
        <p:sp>
          <p:nvSpPr>
            <p:cNvPr id="19" name="object 9">
              <a:extLst>
                <a:ext uri="{FF2B5EF4-FFF2-40B4-BE49-F238E27FC236}">
                  <a16:creationId xmlns:a16="http://schemas.microsoft.com/office/drawing/2014/main" id="{D53336C1-1287-FEF5-CFFE-3A5FD4FAE664}"/>
                </a:ext>
              </a:extLst>
            </p:cNvPr>
            <p:cNvSpPr txBox="1"/>
            <p:nvPr/>
          </p:nvSpPr>
          <p:spPr>
            <a:xfrm>
              <a:off x="385127" y="2176081"/>
              <a:ext cx="8917305" cy="1000760"/>
            </a:xfrm>
            <a:prstGeom prst="rect">
              <a:avLst/>
            </a:prstGeom>
          </p:spPr>
          <p:txBody>
            <a:bodyPr vert="horz" wrap="square" lIns="0" tIns="15875" rIns="0" bIns="0" rtlCol="0">
              <a:spAutoFit/>
            </a:bodyPr>
            <a:lstStyle/>
            <a:p>
              <a:pPr marL="12700">
                <a:lnSpc>
                  <a:spcPct val="100000"/>
                </a:lnSpc>
                <a:spcBef>
                  <a:spcPts val="125"/>
                </a:spcBef>
              </a:pPr>
              <a:r>
                <a:rPr sz="1550" b="1" dirty="0">
                  <a:solidFill>
                    <a:srgbClr val="007E00"/>
                  </a:solidFill>
                  <a:latin typeface="Consolas"/>
                  <a:cs typeface="Consolas"/>
                </a:rPr>
                <a:t>// Eine schwach typisierte Sprache bedeutet, dass Datentypen </a:t>
              </a:r>
              <a:r>
                <a:rPr sz="1550" b="1" spc="-10" dirty="0">
                  <a:solidFill>
                    <a:srgbClr val="007E00"/>
                  </a:solidFill>
                  <a:latin typeface="Consolas"/>
                  <a:cs typeface="Consolas"/>
                </a:rPr>
                <a:t>bestimmt </a:t>
              </a:r>
              <a:r>
                <a:rPr sz="1550" b="1" dirty="0">
                  <a:solidFill>
                    <a:srgbClr val="007E00"/>
                  </a:solidFill>
                  <a:latin typeface="Consolas"/>
                  <a:cs typeface="Consolas"/>
                </a:rPr>
                <a:t>werden</a:t>
              </a:r>
              <a:endParaRPr sz="1550" dirty="0">
                <a:latin typeface="Consolas"/>
                <a:cs typeface="Consolas"/>
              </a:endParaRPr>
            </a:p>
            <a:p>
              <a:pPr marL="12700">
                <a:lnSpc>
                  <a:spcPct val="100000"/>
                </a:lnSpc>
                <a:spcBef>
                  <a:spcPts val="95"/>
                </a:spcBef>
              </a:pPr>
              <a:r>
                <a:rPr sz="1550" b="1" dirty="0">
                  <a:solidFill>
                    <a:srgbClr val="007E00"/>
                  </a:solidFill>
                  <a:latin typeface="Consolas"/>
                  <a:cs typeface="Consolas"/>
                </a:rPr>
                <a:t>// dynamisch zur Laufzeit, nicht statisch zur </a:t>
              </a:r>
              <a:r>
                <a:rPr sz="1550" b="1" spc="-20" dirty="0">
                  <a:solidFill>
                    <a:srgbClr val="007E00"/>
                  </a:solidFill>
                  <a:latin typeface="Consolas"/>
                  <a:cs typeface="Consolas"/>
                </a:rPr>
                <a:t>Entwurfszeit</a:t>
              </a:r>
              <a:endParaRPr sz="1550" dirty="0">
                <a:latin typeface="Consolas"/>
                <a:cs typeface="Consolas"/>
              </a:endParaRPr>
            </a:p>
            <a:p>
              <a:pPr>
                <a:lnSpc>
                  <a:spcPct val="100000"/>
                </a:lnSpc>
                <a:spcBef>
                  <a:spcPts val="155"/>
                </a:spcBef>
              </a:pPr>
              <a:endParaRPr sz="1550" dirty="0">
                <a:latin typeface="Consolas"/>
                <a:cs typeface="Consolas"/>
              </a:endParaRPr>
            </a:p>
            <a:p>
              <a:pPr marL="12700">
                <a:lnSpc>
                  <a:spcPct val="100000"/>
                </a:lnSpc>
                <a:tabLst>
                  <a:tab pos="3357879" algn="l"/>
                </a:tabLst>
              </a:pPr>
              <a:r>
                <a:rPr sz="1550" b="1" dirty="0">
                  <a:solidFill>
                    <a:srgbClr val="7E0054"/>
                  </a:solidFill>
                  <a:latin typeface="Consolas"/>
                  <a:cs typeface="Consolas"/>
                </a:rPr>
                <a:t>var </a:t>
              </a:r>
              <a:r>
                <a:rPr sz="1550" b="1" dirty="0">
                  <a:latin typeface="Consolas"/>
                  <a:cs typeface="Consolas"/>
                </a:rPr>
                <a:t>whoAmI = </a:t>
              </a:r>
              <a:r>
                <a:rPr sz="1550" b="1" dirty="0">
                  <a:solidFill>
                    <a:srgbClr val="2A00FF"/>
                  </a:solidFill>
                  <a:latin typeface="Consolas"/>
                  <a:cs typeface="Consolas"/>
                </a:rPr>
                <a:t>'Hallo </a:t>
              </a:r>
              <a:r>
                <a:rPr sz="1550" b="1" spc="-10" dirty="0">
                  <a:solidFill>
                    <a:srgbClr val="2A00FF"/>
                  </a:solidFill>
                  <a:latin typeface="Consolas"/>
                  <a:cs typeface="Consolas"/>
                </a:rPr>
                <a:t>Welt'</a:t>
              </a:r>
              <a:r>
                <a:rPr sz="1550" b="1" spc="-10" dirty="0">
                  <a:latin typeface="Consolas"/>
                  <a:cs typeface="Consolas"/>
                </a:rPr>
                <a:t>; </a:t>
              </a:r>
              <a:r>
                <a:rPr sz="1550" b="1" dirty="0">
                  <a:solidFill>
                    <a:srgbClr val="007E00"/>
                  </a:solidFill>
                  <a:latin typeface="Consolas"/>
                  <a:cs typeface="Consolas"/>
                </a:rPr>
                <a:t>// Die Variable 'whoAmI' ist sowohl deklariert als auch mit </a:t>
              </a:r>
              <a:r>
                <a:rPr sz="1550" b="1" spc="-50" dirty="0">
                  <a:solidFill>
                    <a:srgbClr val="007E00"/>
                  </a:solidFill>
                  <a:latin typeface="Consolas"/>
                  <a:cs typeface="Consolas"/>
                </a:rPr>
                <a:t>einem</a:t>
              </a:r>
              <a:endParaRPr sz="1550" dirty="0">
                <a:latin typeface="Consolas"/>
                <a:cs typeface="Consolas"/>
              </a:endParaRPr>
            </a:p>
          </p:txBody>
        </p:sp>
        <p:sp>
          <p:nvSpPr>
            <p:cNvPr id="20" name="object 10">
              <a:extLst>
                <a:ext uri="{FF2B5EF4-FFF2-40B4-BE49-F238E27FC236}">
                  <a16:creationId xmlns:a16="http://schemas.microsoft.com/office/drawing/2014/main" id="{8BBC6DED-64E0-81AA-E542-EFDBB7A68100}"/>
                </a:ext>
              </a:extLst>
            </p:cNvPr>
            <p:cNvSpPr txBox="1"/>
            <p:nvPr/>
          </p:nvSpPr>
          <p:spPr>
            <a:xfrm>
              <a:off x="9394762" y="2910522"/>
              <a:ext cx="1354455" cy="266065"/>
            </a:xfrm>
            <a:prstGeom prst="rect">
              <a:avLst/>
            </a:prstGeom>
          </p:spPr>
          <p:txBody>
            <a:bodyPr vert="horz" wrap="square" lIns="0" tIns="15875" rIns="0" bIns="0" rtlCol="0">
              <a:spAutoFit/>
            </a:bodyPr>
            <a:lstStyle/>
            <a:p>
              <a:pPr marL="12700">
                <a:lnSpc>
                  <a:spcPct val="100000"/>
                </a:lnSpc>
                <a:spcBef>
                  <a:spcPts val="125"/>
                </a:spcBef>
              </a:pPr>
              <a:r>
                <a:rPr sz="1550" b="1" spc="-10" dirty="0">
                  <a:solidFill>
                    <a:srgbClr val="007E00"/>
                  </a:solidFill>
                  <a:latin typeface="Consolas"/>
                  <a:cs typeface="Consolas"/>
                </a:rPr>
                <a:t>Stringwert</a:t>
              </a:r>
              <a:endParaRPr sz="1550">
                <a:latin typeface="Consolas"/>
                <a:cs typeface="Consolas"/>
              </a:endParaRPr>
            </a:p>
          </p:txBody>
        </p:sp>
        <p:sp>
          <p:nvSpPr>
            <p:cNvPr id="21" name="object 11">
              <a:extLst>
                <a:ext uri="{FF2B5EF4-FFF2-40B4-BE49-F238E27FC236}">
                  <a16:creationId xmlns:a16="http://schemas.microsoft.com/office/drawing/2014/main" id="{680FE6C1-4A6C-F179-93AA-CC8D5888ED0F}"/>
                </a:ext>
              </a:extLst>
            </p:cNvPr>
            <p:cNvSpPr txBox="1"/>
            <p:nvPr/>
          </p:nvSpPr>
          <p:spPr>
            <a:xfrm>
              <a:off x="385127" y="3396932"/>
              <a:ext cx="2363470" cy="513715"/>
            </a:xfrm>
            <a:prstGeom prst="rect">
              <a:avLst/>
            </a:prstGeom>
          </p:spPr>
          <p:txBody>
            <a:bodyPr vert="horz" wrap="square" lIns="0" tIns="15875" rIns="0" bIns="0" rtlCol="0">
              <a:spAutoFit/>
            </a:bodyPr>
            <a:lstStyle/>
            <a:p>
              <a:pPr marL="12700">
                <a:lnSpc>
                  <a:spcPct val="100000"/>
                </a:lnSpc>
                <a:spcBef>
                  <a:spcPts val="125"/>
                </a:spcBef>
              </a:pPr>
              <a:r>
                <a:rPr sz="1550" b="1" dirty="0">
                  <a:latin typeface="Consolas"/>
                  <a:cs typeface="Consolas"/>
                </a:rPr>
                <a:t>whoAmI = </a:t>
              </a:r>
              <a:r>
                <a:rPr sz="1550" b="1" spc="-10" dirty="0">
                  <a:latin typeface="Consolas"/>
                  <a:cs typeface="Consolas"/>
                </a:rPr>
                <a:t>1,61792;</a:t>
              </a:r>
              <a:endParaRPr sz="1550" dirty="0">
                <a:latin typeface="Consolas"/>
                <a:cs typeface="Consolas"/>
              </a:endParaRPr>
            </a:p>
            <a:p>
              <a:pPr marL="12700">
                <a:lnSpc>
                  <a:spcPct val="100000"/>
                </a:lnSpc>
                <a:spcBef>
                  <a:spcPts val="95"/>
                </a:spcBef>
              </a:pPr>
              <a:r>
                <a:rPr sz="1550" b="1" dirty="0">
                  <a:latin typeface="Consolas"/>
                  <a:cs typeface="Consolas"/>
                </a:rPr>
                <a:t>w</a:t>
              </a:r>
              <a:r>
                <a:rPr lang="de-DE" sz="1550" b="1" dirty="0">
                  <a:latin typeface="Consolas"/>
                  <a:cs typeface="Consolas"/>
                </a:rPr>
                <a:t>ho</a:t>
              </a:r>
              <a:r>
                <a:rPr sz="1550" b="1" dirty="0" err="1">
                  <a:latin typeface="Consolas"/>
                  <a:cs typeface="Consolas"/>
                </a:rPr>
                <a:t>AmI</a:t>
              </a:r>
              <a:r>
                <a:rPr sz="1550" b="1" dirty="0">
                  <a:latin typeface="Consolas"/>
                  <a:cs typeface="Consolas"/>
                </a:rPr>
                <a:t> = </a:t>
              </a:r>
              <a:r>
                <a:rPr sz="1550" b="1" spc="-10" dirty="0">
                  <a:latin typeface="Consolas"/>
                  <a:cs typeface="Consolas"/>
                </a:rPr>
                <a:t>[1,2,3,4,5];</a:t>
              </a:r>
              <a:endParaRPr sz="1550" dirty="0">
                <a:latin typeface="Consolas"/>
                <a:cs typeface="Consolas"/>
              </a:endParaRPr>
            </a:p>
          </p:txBody>
        </p:sp>
        <p:sp>
          <p:nvSpPr>
            <p:cNvPr id="22" name="object 12">
              <a:extLst>
                <a:ext uri="{FF2B5EF4-FFF2-40B4-BE49-F238E27FC236}">
                  <a16:creationId xmlns:a16="http://schemas.microsoft.com/office/drawing/2014/main" id="{AE2F1D72-4A48-A1D7-B6A8-D54B21FC9493}"/>
                </a:ext>
              </a:extLst>
            </p:cNvPr>
            <p:cNvSpPr txBox="1"/>
            <p:nvPr/>
          </p:nvSpPr>
          <p:spPr>
            <a:xfrm>
              <a:off x="3730877" y="3396932"/>
              <a:ext cx="3661965" cy="505908"/>
            </a:xfrm>
            <a:prstGeom prst="rect">
              <a:avLst/>
            </a:prstGeom>
          </p:spPr>
          <p:txBody>
            <a:bodyPr vert="horz" wrap="square" lIns="0" tIns="15875" rIns="0" bIns="0" rtlCol="0">
              <a:spAutoFit/>
            </a:bodyPr>
            <a:lstStyle/>
            <a:p>
              <a:pPr marL="12700">
                <a:lnSpc>
                  <a:spcPct val="100000"/>
                </a:lnSpc>
                <a:spcBef>
                  <a:spcPts val="125"/>
                </a:spcBef>
              </a:pPr>
              <a:r>
                <a:rPr sz="1550" b="1" dirty="0">
                  <a:solidFill>
                    <a:srgbClr val="007E00"/>
                  </a:solidFill>
                  <a:latin typeface="Consolas"/>
                  <a:cs typeface="Consolas"/>
                </a:rPr>
                <a:t>// Jetzt ist es </a:t>
              </a:r>
              <a:r>
                <a:rPr sz="1550" b="1" dirty="0" err="1">
                  <a:solidFill>
                    <a:srgbClr val="007E00"/>
                  </a:solidFill>
                  <a:latin typeface="Consolas"/>
                  <a:cs typeface="Consolas"/>
                </a:rPr>
                <a:t>eine</a:t>
              </a:r>
              <a:r>
                <a:rPr lang="de-DE" sz="1550" b="1" dirty="0">
                  <a:solidFill>
                    <a:srgbClr val="007E00"/>
                  </a:solidFill>
                  <a:latin typeface="Consolas"/>
                  <a:cs typeface="Consolas"/>
                </a:rPr>
                <a:t> </a:t>
              </a:r>
              <a:r>
                <a:rPr sz="1550" b="1" spc="-10" dirty="0">
                  <a:solidFill>
                    <a:srgbClr val="007E00"/>
                  </a:solidFill>
                  <a:latin typeface="Consolas"/>
                  <a:cs typeface="Consolas"/>
                </a:rPr>
                <a:t>Zahl</a:t>
              </a:r>
              <a:endParaRPr sz="1550" dirty="0">
                <a:latin typeface="Consolas"/>
                <a:cs typeface="Consolas"/>
              </a:endParaRPr>
            </a:p>
            <a:p>
              <a:pPr marL="12700">
                <a:lnSpc>
                  <a:spcPct val="100000"/>
                </a:lnSpc>
                <a:spcBef>
                  <a:spcPts val="95"/>
                </a:spcBef>
              </a:pPr>
              <a:r>
                <a:rPr sz="1550" b="1" dirty="0">
                  <a:solidFill>
                    <a:srgbClr val="007E00"/>
                  </a:solidFill>
                  <a:latin typeface="Consolas"/>
                  <a:cs typeface="Consolas"/>
                </a:rPr>
                <a:t>// Jetzt ist es ein </a:t>
              </a:r>
              <a:r>
                <a:rPr sz="1550" b="1" spc="-20" dirty="0">
                  <a:solidFill>
                    <a:srgbClr val="007E00"/>
                  </a:solidFill>
                  <a:latin typeface="Consolas"/>
                  <a:cs typeface="Consolas"/>
                </a:rPr>
                <a:t>Array</a:t>
              </a:r>
              <a:endParaRPr sz="1550" dirty="0">
                <a:latin typeface="Consolas"/>
                <a:cs typeface="Consolas"/>
              </a:endParaRPr>
            </a:p>
          </p:txBody>
        </p:sp>
        <p:sp>
          <p:nvSpPr>
            <p:cNvPr id="23" name="object 13">
              <a:extLst>
                <a:ext uri="{FF2B5EF4-FFF2-40B4-BE49-F238E27FC236}">
                  <a16:creationId xmlns:a16="http://schemas.microsoft.com/office/drawing/2014/main" id="{6F254361-74A7-2A16-996C-968096EE87A6}"/>
                </a:ext>
              </a:extLst>
            </p:cNvPr>
            <p:cNvSpPr txBox="1"/>
            <p:nvPr/>
          </p:nvSpPr>
          <p:spPr>
            <a:xfrm>
              <a:off x="385127" y="4131373"/>
              <a:ext cx="1584325" cy="266065"/>
            </a:xfrm>
            <a:prstGeom prst="rect">
              <a:avLst/>
            </a:prstGeom>
          </p:spPr>
          <p:txBody>
            <a:bodyPr vert="horz" wrap="square" lIns="0" tIns="15875" rIns="0" bIns="0" rtlCol="0">
              <a:spAutoFit/>
            </a:bodyPr>
            <a:lstStyle/>
            <a:p>
              <a:pPr marL="12700">
                <a:lnSpc>
                  <a:spcPct val="100000"/>
                </a:lnSpc>
                <a:spcBef>
                  <a:spcPts val="125"/>
                </a:spcBef>
              </a:pPr>
              <a:r>
                <a:rPr sz="1550" b="1" dirty="0">
                  <a:latin typeface="Consolas"/>
                  <a:cs typeface="Consolas"/>
                </a:rPr>
                <a:t>whoAmI = </a:t>
              </a:r>
              <a:r>
                <a:rPr sz="1550" b="1" spc="-20" dirty="0">
                  <a:solidFill>
                    <a:srgbClr val="7E0054"/>
                  </a:solidFill>
                  <a:latin typeface="Consolas"/>
                  <a:cs typeface="Consolas"/>
                </a:rPr>
                <a:t>true</a:t>
              </a:r>
              <a:r>
                <a:rPr sz="1550" b="1" spc="-20" dirty="0">
                  <a:latin typeface="Consolas"/>
                  <a:cs typeface="Consolas"/>
                </a:rPr>
                <a:t>;</a:t>
              </a:r>
              <a:endParaRPr sz="1550">
                <a:latin typeface="Consolas"/>
                <a:cs typeface="Consolas"/>
              </a:endParaRPr>
            </a:p>
          </p:txBody>
        </p:sp>
        <p:sp>
          <p:nvSpPr>
            <p:cNvPr id="24" name="object 14">
              <a:extLst>
                <a:ext uri="{FF2B5EF4-FFF2-40B4-BE49-F238E27FC236}">
                  <a16:creationId xmlns:a16="http://schemas.microsoft.com/office/drawing/2014/main" id="{BAB40CAB-7B83-7011-6B5C-6AA4CA7B7F7D}"/>
                </a:ext>
              </a:extLst>
            </p:cNvPr>
            <p:cNvSpPr txBox="1"/>
            <p:nvPr/>
          </p:nvSpPr>
          <p:spPr>
            <a:xfrm>
              <a:off x="3730877" y="4131373"/>
              <a:ext cx="4068365" cy="254557"/>
            </a:xfrm>
            <a:prstGeom prst="rect">
              <a:avLst/>
            </a:prstGeom>
          </p:spPr>
          <p:txBody>
            <a:bodyPr vert="horz" wrap="square" lIns="0" tIns="15875" rIns="0" bIns="0" rtlCol="0">
              <a:spAutoFit/>
            </a:bodyPr>
            <a:lstStyle/>
            <a:p>
              <a:pPr marL="12700">
                <a:lnSpc>
                  <a:spcPct val="100000"/>
                </a:lnSpc>
                <a:spcBef>
                  <a:spcPts val="125"/>
                </a:spcBef>
              </a:pPr>
              <a:r>
                <a:rPr sz="1550" b="1" dirty="0">
                  <a:solidFill>
                    <a:srgbClr val="007E00"/>
                  </a:solidFill>
                  <a:latin typeface="Consolas"/>
                  <a:cs typeface="Consolas"/>
                </a:rPr>
                <a:t>// Jetzt ist es ein </a:t>
              </a:r>
              <a:r>
                <a:rPr sz="1550" b="1" spc="-10" dirty="0">
                  <a:solidFill>
                    <a:srgbClr val="007E00"/>
                  </a:solidFill>
                  <a:latin typeface="Consolas"/>
                  <a:cs typeface="Consolas"/>
                </a:rPr>
                <a:t>Boolescher Wert</a:t>
              </a:r>
              <a:endParaRPr sz="1550" dirty="0">
                <a:latin typeface="Consolas"/>
                <a:cs typeface="Consolas"/>
              </a:endParaRPr>
            </a:p>
          </p:txBody>
        </p:sp>
        <p:sp>
          <p:nvSpPr>
            <p:cNvPr id="25" name="object 15">
              <a:extLst>
                <a:ext uri="{FF2B5EF4-FFF2-40B4-BE49-F238E27FC236}">
                  <a16:creationId xmlns:a16="http://schemas.microsoft.com/office/drawing/2014/main" id="{F1DA9257-37E4-F3BD-485C-865C33FC9511}"/>
                </a:ext>
              </a:extLst>
            </p:cNvPr>
            <p:cNvSpPr txBox="1"/>
            <p:nvPr/>
          </p:nvSpPr>
          <p:spPr>
            <a:xfrm>
              <a:off x="385127" y="4617656"/>
              <a:ext cx="1144905" cy="266065"/>
            </a:xfrm>
            <a:prstGeom prst="rect">
              <a:avLst/>
            </a:prstGeom>
          </p:spPr>
          <p:txBody>
            <a:bodyPr vert="horz" wrap="square" lIns="0" tIns="15875" rIns="0" bIns="0" rtlCol="0">
              <a:spAutoFit/>
            </a:bodyPr>
            <a:lstStyle/>
            <a:p>
              <a:pPr marL="12700">
                <a:lnSpc>
                  <a:spcPct val="100000"/>
                </a:lnSpc>
                <a:spcBef>
                  <a:spcPts val="125"/>
                </a:spcBef>
              </a:pPr>
              <a:r>
                <a:rPr sz="1550" b="1" dirty="0">
                  <a:latin typeface="Consolas"/>
                  <a:cs typeface="Consolas"/>
                </a:rPr>
                <a:t>whoAmI = </a:t>
              </a:r>
              <a:r>
                <a:rPr sz="1550" b="1" spc="-50" dirty="0">
                  <a:latin typeface="Consolas"/>
                  <a:cs typeface="Consolas"/>
                </a:rPr>
                <a:t>{</a:t>
              </a:r>
              <a:endParaRPr sz="1550">
                <a:latin typeface="Consolas"/>
                <a:cs typeface="Consolas"/>
              </a:endParaRPr>
            </a:p>
          </p:txBody>
        </p:sp>
        <p:sp>
          <p:nvSpPr>
            <p:cNvPr id="26" name="object 16">
              <a:extLst>
                <a:ext uri="{FF2B5EF4-FFF2-40B4-BE49-F238E27FC236}">
                  <a16:creationId xmlns:a16="http://schemas.microsoft.com/office/drawing/2014/main" id="{072377C7-A405-14F0-446D-FFA41F3B08D3}"/>
                </a:ext>
              </a:extLst>
            </p:cNvPr>
            <p:cNvSpPr txBox="1"/>
            <p:nvPr/>
          </p:nvSpPr>
          <p:spPr>
            <a:xfrm>
              <a:off x="3730877" y="4617656"/>
              <a:ext cx="3855929" cy="254557"/>
            </a:xfrm>
            <a:prstGeom prst="rect">
              <a:avLst/>
            </a:prstGeom>
          </p:spPr>
          <p:txBody>
            <a:bodyPr vert="horz" wrap="square" lIns="0" tIns="15875" rIns="0" bIns="0" rtlCol="0">
              <a:spAutoFit/>
            </a:bodyPr>
            <a:lstStyle/>
            <a:p>
              <a:pPr marL="12700">
                <a:lnSpc>
                  <a:spcPct val="100000"/>
                </a:lnSpc>
                <a:spcBef>
                  <a:spcPts val="125"/>
                </a:spcBef>
              </a:pPr>
              <a:r>
                <a:rPr sz="1550" b="1" dirty="0">
                  <a:solidFill>
                    <a:srgbClr val="007E00"/>
                  </a:solidFill>
                  <a:latin typeface="Consolas"/>
                  <a:cs typeface="Consolas"/>
                </a:rPr>
                <a:t>// Jetzt ist es ein </a:t>
              </a:r>
              <a:r>
                <a:rPr sz="1550" b="1" spc="-10" dirty="0">
                  <a:solidFill>
                    <a:srgbClr val="007E00"/>
                  </a:solidFill>
                  <a:latin typeface="Consolas"/>
                  <a:cs typeface="Consolas"/>
                </a:rPr>
                <a:t>Objekt</a:t>
              </a:r>
              <a:endParaRPr sz="1550" dirty="0">
                <a:latin typeface="Consolas"/>
                <a:cs typeface="Consolas"/>
              </a:endParaRPr>
            </a:p>
          </p:txBody>
        </p:sp>
        <p:sp>
          <p:nvSpPr>
            <p:cNvPr id="27" name="object 17">
              <a:extLst>
                <a:ext uri="{FF2B5EF4-FFF2-40B4-BE49-F238E27FC236}">
                  <a16:creationId xmlns:a16="http://schemas.microsoft.com/office/drawing/2014/main" id="{53EA53E8-A806-48C2-0E23-F0FA38AD02D4}"/>
                </a:ext>
              </a:extLst>
            </p:cNvPr>
            <p:cNvSpPr txBox="1"/>
            <p:nvPr/>
          </p:nvSpPr>
          <p:spPr>
            <a:xfrm>
              <a:off x="385127" y="4866004"/>
              <a:ext cx="3251835" cy="504190"/>
            </a:xfrm>
            <a:prstGeom prst="rect">
              <a:avLst/>
            </a:prstGeom>
          </p:spPr>
          <p:txBody>
            <a:bodyPr vert="horz" wrap="square" lIns="0" tIns="15875" rIns="0" bIns="0" rtlCol="0">
              <a:spAutoFit/>
            </a:bodyPr>
            <a:lstStyle/>
            <a:p>
              <a:pPr marL="241300">
                <a:lnSpc>
                  <a:spcPct val="100000"/>
                </a:lnSpc>
                <a:spcBef>
                  <a:spcPts val="125"/>
                </a:spcBef>
              </a:pPr>
              <a:r>
                <a:rPr sz="1550" b="1" dirty="0">
                  <a:latin typeface="Consolas"/>
                  <a:cs typeface="Consolas"/>
                </a:rPr>
                <a:t>someProperty: </a:t>
              </a:r>
              <a:r>
                <a:rPr sz="1550" b="1" dirty="0">
                  <a:solidFill>
                    <a:srgbClr val="2A00FF"/>
                  </a:solidFill>
                  <a:latin typeface="Consolas"/>
                  <a:cs typeface="Consolas"/>
                </a:rPr>
                <a:t>'Hallo </a:t>
              </a:r>
              <a:r>
                <a:rPr sz="1550" b="1" spc="-10" dirty="0">
                  <a:solidFill>
                    <a:srgbClr val="2A00FF"/>
                  </a:solidFill>
                  <a:latin typeface="Consolas"/>
                  <a:cs typeface="Consolas"/>
                </a:rPr>
                <a:t>Welt'</a:t>
              </a:r>
              <a:endParaRPr sz="1550">
                <a:latin typeface="Consolas"/>
                <a:cs typeface="Consolas"/>
              </a:endParaRPr>
            </a:p>
            <a:p>
              <a:pPr marL="12700">
                <a:lnSpc>
                  <a:spcPct val="100000"/>
                </a:lnSpc>
                <a:spcBef>
                  <a:spcPts val="15"/>
                </a:spcBef>
              </a:pPr>
              <a:r>
                <a:rPr sz="1550" b="1" spc="-50" dirty="0">
                  <a:latin typeface="Consolas"/>
                  <a:cs typeface="Consolas"/>
                </a:rPr>
                <a:t>}</a:t>
              </a:r>
              <a:endParaRPr sz="1550">
                <a:latin typeface="Consolas"/>
                <a:cs typeface="Consolas"/>
              </a:endParaRPr>
            </a:p>
          </p:txBody>
        </p:sp>
        <p:sp>
          <p:nvSpPr>
            <p:cNvPr id="28" name="object 18">
              <a:extLst>
                <a:ext uri="{FF2B5EF4-FFF2-40B4-BE49-F238E27FC236}">
                  <a16:creationId xmlns:a16="http://schemas.microsoft.com/office/drawing/2014/main" id="{F23EC2D8-B42A-1852-06F3-3377E88CC86C}"/>
                </a:ext>
              </a:extLst>
            </p:cNvPr>
            <p:cNvSpPr txBox="1"/>
            <p:nvPr/>
          </p:nvSpPr>
          <p:spPr>
            <a:xfrm>
              <a:off x="385127" y="5600382"/>
              <a:ext cx="2698750" cy="266065"/>
            </a:xfrm>
            <a:prstGeom prst="rect">
              <a:avLst/>
            </a:prstGeom>
          </p:spPr>
          <p:txBody>
            <a:bodyPr vert="horz" wrap="square" lIns="0" tIns="15875" rIns="0" bIns="0" rtlCol="0">
              <a:spAutoFit/>
            </a:bodyPr>
            <a:lstStyle/>
            <a:p>
              <a:pPr marL="12700">
                <a:lnSpc>
                  <a:spcPct val="100000"/>
                </a:lnSpc>
                <a:spcBef>
                  <a:spcPts val="125"/>
                </a:spcBef>
              </a:pPr>
              <a:r>
                <a:rPr sz="1550" b="1" dirty="0">
                  <a:latin typeface="Consolas"/>
                  <a:cs typeface="Consolas"/>
                </a:rPr>
                <a:t>whoAmI = </a:t>
              </a:r>
              <a:r>
                <a:rPr sz="1550" b="1" dirty="0">
                  <a:solidFill>
                    <a:srgbClr val="7E0054"/>
                  </a:solidFill>
                  <a:latin typeface="Consolas"/>
                  <a:cs typeface="Consolas"/>
                </a:rPr>
                <a:t>function</a:t>
              </a:r>
              <a:r>
                <a:rPr sz="1550" b="1" dirty="0">
                  <a:latin typeface="Consolas"/>
                  <a:cs typeface="Consolas"/>
                </a:rPr>
                <a:t>() { </a:t>
              </a:r>
              <a:r>
                <a:rPr sz="1550" b="1" spc="-25" dirty="0">
                  <a:latin typeface="Consolas"/>
                  <a:cs typeface="Consolas"/>
                </a:rPr>
                <a:t>};</a:t>
              </a:r>
              <a:endParaRPr sz="1550">
                <a:latin typeface="Consolas"/>
                <a:cs typeface="Consolas"/>
              </a:endParaRPr>
            </a:p>
          </p:txBody>
        </p:sp>
        <p:sp>
          <p:nvSpPr>
            <p:cNvPr id="29" name="object 19">
              <a:extLst>
                <a:ext uri="{FF2B5EF4-FFF2-40B4-BE49-F238E27FC236}">
                  <a16:creationId xmlns:a16="http://schemas.microsoft.com/office/drawing/2014/main" id="{44607B78-1AF0-82B9-5948-6736CEEE251E}"/>
                </a:ext>
              </a:extLst>
            </p:cNvPr>
            <p:cNvSpPr txBox="1"/>
            <p:nvPr/>
          </p:nvSpPr>
          <p:spPr>
            <a:xfrm>
              <a:off x="3730878" y="5600382"/>
              <a:ext cx="4511711" cy="493084"/>
            </a:xfrm>
            <a:prstGeom prst="rect">
              <a:avLst/>
            </a:prstGeom>
          </p:spPr>
          <p:txBody>
            <a:bodyPr vert="horz" wrap="square" lIns="0" tIns="15875" rIns="0" bIns="0" rtlCol="0">
              <a:spAutoFit/>
            </a:bodyPr>
            <a:lstStyle/>
            <a:p>
              <a:pPr marL="12700">
                <a:lnSpc>
                  <a:spcPct val="100000"/>
                </a:lnSpc>
                <a:spcBef>
                  <a:spcPts val="125"/>
                </a:spcBef>
              </a:pPr>
              <a:r>
                <a:rPr sz="1550" b="1" dirty="0">
                  <a:solidFill>
                    <a:srgbClr val="007E00"/>
                  </a:solidFill>
                  <a:latin typeface="Consolas"/>
                  <a:cs typeface="Consolas"/>
                </a:rPr>
                <a:t>// Jetzt ist es </a:t>
              </a:r>
              <a:r>
                <a:rPr sz="1550" b="1" dirty="0" err="1">
                  <a:solidFill>
                    <a:srgbClr val="007E00"/>
                  </a:solidFill>
                  <a:latin typeface="Consolas"/>
                  <a:cs typeface="Consolas"/>
                </a:rPr>
                <a:t>ein</a:t>
              </a:r>
              <a:r>
                <a:rPr lang="de-DE" sz="1550" b="1" dirty="0">
                  <a:solidFill>
                    <a:srgbClr val="007E00"/>
                  </a:solidFill>
                  <a:latin typeface="Consolas"/>
                  <a:cs typeface="Consolas"/>
                </a:rPr>
                <a:t>e</a:t>
              </a:r>
              <a:r>
                <a:rPr sz="1550" b="1" dirty="0">
                  <a:solidFill>
                    <a:srgbClr val="007E00"/>
                  </a:solidFill>
                  <a:latin typeface="Consolas"/>
                  <a:cs typeface="Consolas"/>
                </a:rPr>
                <a:t>... Sie </a:t>
              </a:r>
              <a:r>
                <a:rPr sz="1550" b="1" spc="-20" dirty="0">
                  <a:solidFill>
                    <a:srgbClr val="007E00"/>
                  </a:solidFill>
                  <a:latin typeface="Consolas"/>
                  <a:cs typeface="Consolas"/>
                </a:rPr>
                <a:t>verstehen</a:t>
              </a:r>
              <a:r>
                <a:rPr sz="1550" b="1" dirty="0">
                  <a:solidFill>
                    <a:srgbClr val="007E00"/>
                  </a:solidFill>
                  <a:latin typeface="Consolas"/>
                  <a:cs typeface="Consolas"/>
                </a:rPr>
                <a:t> schon</a:t>
              </a:r>
              <a:endParaRPr sz="1550" dirty="0">
                <a:latin typeface="Consolas"/>
                <a:cs typeface="Consolas"/>
              </a:endParaRPr>
            </a:p>
          </p:txBody>
        </p:sp>
      </p:grpSp>
    </p:spTree>
    <p:extLst>
      <p:ext uri="{BB962C8B-B14F-4D97-AF65-F5344CB8AC3E}">
        <p14:creationId xmlns:p14="http://schemas.microsoft.com/office/powerpoint/2010/main" val="2985497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B02B57-1E68-93FF-F2B0-81D4AEA394A4}"/>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AB0087E8-1C87-153A-5C31-F66F2422F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0F365A86-70D0-9F05-3816-2CDB2B6C7417}"/>
              </a:ext>
            </a:extLst>
          </p:cNvPr>
          <p:cNvSpPr>
            <a:spLocks noGrp="1"/>
          </p:cNvSpPr>
          <p:nvPr>
            <p:ph type="title"/>
          </p:nvPr>
        </p:nvSpPr>
        <p:spPr>
          <a:xfrm>
            <a:off x="838200" y="365125"/>
            <a:ext cx="10515600" cy="1325563"/>
          </a:xfrm>
        </p:spPr>
        <p:txBody>
          <a:bodyPr>
            <a:normAutofit/>
          </a:bodyPr>
          <a:lstStyle/>
          <a:p>
            <a:r>
              <a:rPr lang="de-DE" sz="4400" dirty="0"/>
              <a:t>JavaScript – Deklaration von Objekten</a:t>
            </a:r>
            <a:endParaRPr lang="de-DE" sz="4200" dirty="0"/>
          </a:p>
        </p:txBody>
      </p:sp>
      <p:sp>
        <p:nvSpPr>
          <p:cNvPr id="43" name="sketch line">
            <a:extLst>
              <a:ext uri="{FF2B5EF4-FFF2-40B4-BE49-F238E27FC236}">
                <a16:creationId xmlns:a16="http://schemas.microsoft.com/office/drawing/2014/main" id="{7DFADA01-B34E-78CD-103B-D3CA84F1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38" name="object 2">
            <a:extLst>
              <a:ext uri="{FF2B5EF4-FFF2-40B4-BE49-F238E27FC236}">
                <a16:creationId xmlns:a16="http://schemas.microsoft.com/office/drawing/2014/main" id="{C2BED339-D581-9DFE-2DCC-21AB0C55DF83}"/>
              </a:ext>
            </a:extLst>
          </p:cNvPr>
          <p:cNvGrpSpPr/>
          <p:nvPr/>
        </p:nvGrpSpPr>
        <p:grpSpPr>
          <a:xfrm>
            <a:off x="6458330" y="3273280"/>
            <a:ext cx="5191125" cy="2566822"/>
            <a:chOff x="6019799" y="3087203"/>
            <a:chExt cx="5191125" cy="2780196"/>
          </a:xfrm>
        </p:grpSpPr>
        <p:pic>
          <p:nvPicPr>
            <p:cNvPr id="39" name="object 3">
              <a:extLst>
                <a:ext uri="{FF2B5EF4-FFF2-40B4-BE49-F238E27FC236}">
                  <a16:creationId xmlns:a16="http://schemas.microsoft.com/office/drawing/2014/main" id="{2B6456BC-CFFD-96E4-0A96-2986CBC05F17}"/>
                </a:ext>
              </a:extLst>
            </p:cNvPr>
            <p:cNvPicPr/>
            <p:nvPr/>
          </p:nvPicPr>
          <p:blipFill>
            <a:blip r:embed="rId3" cstate="print"/>
            <a:stretch>
              <a:fillRect/>
            </a:stretch>
          </p:blipFill>
          <p:spPr>
            <a:xfrm>
              <a:off x="6019799" y="3257549"/>
              <a:ext cx="5191125" cy="2609850"/>
            </a:xfrm>
            <a:prstGeom prst="rect">
              <a:avLst/>
            </a:prstGeom>
          </p:spPr>
        </p:pic>
        <p:pic>
          <p:nvPicPr>
            <p:cNvPr id="40" name="object 4">
              <a:extLst>
                <a:ext uri="{FF2B5EF4-FFF2-40B4-BE49-F238E27FC236}">
                  <a16:creationId xmlns:a16="http://schemas.microsoft.com/office/drawing/2014/main" id="{515E21A4-0277-B785-CE7D-AD838A0DB1C0}"/>
                </a:ext>
              </a:extLst>
            </p:cNvPr>
            <p:cNvPicPr/>
            <p:nvPr/>
          </p:nvPicPr>
          <p:blipFill>
            <a:blip r:embed="rId4" cstate="print"/>
            <a:stretch>
              <a:fillRect/>
            </a:stretch>
          </p:blipFill>
          <p:spPr>
            <a:xfrm>
              <a:off x="6059805" y="3087203"/>
              <a:ext cx="4972050" cy="2780196"/>
            </a:xfrm>
            <a:prstGeom prst="rect">
              <a:avLst/>
            </a:prstGeom>
          </p:spPr>
        </p:pic>
        <p:sp>
          <p:nvSpPr>
            <p:cNvPr id="41" name="object 5">
              <a:extLst>
                <a:ext uri="{FF2B5EF4-FFF2-40B4-BE49-F238E27FC236}">
                  <a16:creationId xmlns:a16="http://schemas.microsoft.com/office/drawing/2014/main" id="{D964D93F-113E-76DF-A675-5DA521CDB0B7}"/>
                </a:ext>
              </a:extLst>
            </p:cNvPr>
            <p:cNvSpPr/>
            <p:nvPr/>
          </p:nvSpPr>
          <p:spPr>
            <a:xfrm>
              <a:off x="6037834" y="3123679"/>
              <a:ext cx="5047615" cy="2464435"/>
            </a:xfrm>
            <a:custGeom>
              <a:avLst/>
              <a:gdLst/>
              <a:ahLst/>
              <a:cxnLst/>
              <a:rect l="l" t="t" r="r" b="b"/>
              <a:pathLst>
                <a:path w="5047615" h="2464435">
                  <a:moveTo>
                    <a:pt x="5047361" y="0"/>
                  </a:moveTo>
                  <a:lnTo>
                    <a:pt x="0" y="0"/>
                  </a:lnTo>
                  <a:lnTo>
                    <a:pt x="0" y="2464435"/>
                  </a:lnTo>
                  <a:lnTo>
                    <a:pt x="5047361" y="2464435"/>
                  </a:lnTo>
                  <a:lnTo>
                    <a:pt x="5047361" y="0"/>
                  </a:lnTo>
                  <a:close/>
                </a:path>
              </a:pathLst>
            </a:custGeom>
            <a:solidFill>
              <a:srgbClr val="FFFFEF"/>
            </a:solidFill>
          </p:spPr>
          <p:txBody>
            <a:bodyPr wrap="square" lIns="0" tIns="0" rIns="0" bIns="0" rtlCol="0"/>
            <a:lstStyle/>
            <a:p>
              <a:endParaRPr/>
            </a:p>
          </p:txBody>
        </p:sp>
      </p:grpSp>
      <p:grpSp>
        <p:nvGrpSpPr>
          <p:cNvPr id="45" name="object 7">
            <a:extLst>
              <a:ext uri="{FF2B5EF4-FFF2-40B4-BE49-F238E27FC236}">
                <a16:creationId xmlns:a16="http://schemas.microsoft.com/office/drawing/2014/main" id="{7A373964-462C-8BA2-B6E1-D1756E914926}"/>
              </a:ext>
            </a:extLst>
          </p:cNvPr>
          <p:cNvGrpSpPr/>
          <p:nvPr/>
        </p:nvGrpSpPr>
        <p:grpSpPr>
          <a:xfrm>
            <a:off x="669036" y="3337583"/>
            <a:ext cx="5218366" cy="2753993"/>
            <a:chOff x="266700" y="3151507"/>
            <a:chExt cx="5218366" cy="2753993"/>
          </a:xfrm>
        </p:grpSpPr>
        <p:pic>
          <p:nvPicPr>
            <p:cNvPr id="46" name="object 8">
              <a:extLst>
                <a:ext uri="{FF2B5EF4-FFF2-40B4-BE49-F238E27FC236}">
                  <a16:creationId xmlns:a16="http://schemas.microsoft.com/office/drawing/2014/main" id="{DB83615F-6DD7-B2B4-0A7F-931730F40287}"/>
                </a:ext>
              </a:extLst>
            </p:cNvPr>
            <p:cNvPicPr/>
            <p:nvPr/>
          </p:nvPicPr>
          <p:blipFill>
            <a:blip r:embed="rId5" cstate="print"/>
            <a:stretch>
              <a:fillRect/>
            </a:stretch>
          </p:blipFill>
          <p:spPr>
            <a:xfrm>
              <a:off x="332041" y="3151507"/>
              <a:ext cx="5153025" cy="2552700"/>
            </a:xfrm>
            <a:prstGeom prst="rect">
              <a:avLst/>
            </a:prstGeom>
          </p:spPr>
        </p:pic>
        <p:pic>
          <p:nvPicPr>
            <p:cNvPr id="47" name="object 9">
              <a:extLst>
                <a:ext uri="{FF2B5EF4-FFF2-40B4-BE49-F238E27FC236}">
                  <a16:creationId xmlns:a16="http://schemas.microsoft.com/office/drawing/2014/main" id="{073BABD8-65AA-F04A-ED64-56E791DBCDE4}"/>
                </a:ext>
              </a:extLst>
            </p:cNvPr>
            <p:cNvPicPr/>
            <p:nvPr/>
          </p:nvPicPr>
          <p:blipFill>
            <a:blip r:embed="rId6" cstate="print"/>
            <a:stretch>
              <a:fillRect/>
            </a:stretch>
          </p:blipFill>
          <p:spPr>
            <a:xfrm>
              <a:off x="266700" y="3267075"/>
              <a:ext cx="4676775" cy="2638425"/>
            </a:xfrm>
            <a:prstGeom prst="rect">
              <a:avLst/>
            </a:prstGeom>
          </p:spPr>
        </p:pic>
      </p:grpSp>
      <p:sp>
        <p:nvSpPr>
          <p:cNvPr id="48" name="object 10">
            <a:extLst>
              <a:ext uri="{FF2B5EF4-FFF2-40B4-BE49-F238E27FC236}">
                <a16:creationId xmlns:a16="http://schemas.microsoft.com/office/drawing/2014/main" id="{2A7CA292-A89F-F0C1-FB41-A22DCF6DED22}"/>
              </a:ext>
            </a:extLst>
          </p:cNvPr>
          <p:cNvSpPr txBox="1"/>
          <p:nvPr/>
        </p:nvSpPr>
        <p:spPr>
          <a:xfrm>
            <a:off x="990473" y="5232547"/>
            <a:ext cx="2974975" cy="209550"/>
          </a:xfrm>
          <a:prstGeom prst="rect">
            <a:avLst/>
          </a:prstGeom>
          <a:solidFill>
            <a:srgbClr val="E8F1FD"/>
          </a:solidFill>
        </p:spPr>
        <p:txBody>
          <a:bodyPr vert="horz" wrap="square" lIns="0" tIns="0" rIns="0" bIns="0" rtlCol="0">
            <a:spAutoFit/>
          </a:bodyPr>
          <a:lstStyle/>
          <a:p>
            <a:pPr>
              <a:lnSpc>
                <a:spcPts val="1610"/>
              </a:lnSpc>
            </a:pPr>
            <a:r>
              <a:rPr sz="1400" b="1" dirty="0">
                <a:solidFill>
                  <a:srgbClr val="7E0054"/>
                </a:solidFill>
                <a:latin typeface="Consolas"/>
                <a:cs typeface="Consolas"/>
              </a:rPr>
              <a:t>return this</a:t>
            </a:r>
            <a:r>
              <a:rPr sz="1400" b="1" dirty="0">
                <a:latin typeface="Consolas"/>
                <a:cs typeface="Consolas"/>
              </a:rPr>
              <a:t>.hobbies.join(</a:t>
            </a:r>
            <a:r>
              <a:rPr sz="1400" b="1" dirty="0">
                <a:solidFill>
                  <a:srgbClr val="2A00FF"/>
                </a:solidFill>
                <a:latin typeface="Consolas"/>
                <a:cs typeface="Consolas"/>
              </a:rPr>
              <a:t>" </a:t>
            </a:r>
            <a:r>
              <a:rPr sz="1400" b="1" spc="-25" dirty="0">
                <a:solidFill>
                  <a:srgbClr val="2A00FF"/>
                </a:solidFill>
                <a:latin typeface="Consolas"/>
                <a:cs typeface="Consolas"/>
              </a:rPr>
              <a:t>"</a:t>
            </a:r>
            <a:r>
              <a:rPr sz="1400" b="1" spc="-25" dirty="0">
                <a:latin typeface="Consolas"/>
                <a:cs typeface="Consolas"/>
              </a:rPr>
              <a:t>);</a:t>
            </a:r>
            <a:endParaRPr sz="1400">
              <a:latin typeface="Consolas"/>
              <a:cs typeface="Consolas"/>
            </a:endParaRPr>
          </a:p>
        </p:txBody>
      </p:sp>
      <p:sp>
        <p:nvSpPr>
          <p:cNvPr id="49" name="object 11">
            <a:extLst>
              <a:ext uri="{FF2B5EF4-FFF2-40B4-BE49-F238E27FC236}">
                <a16:creationId xmlns:a16="http://schemas.microsoft.com/office/drawing/2014/main" id="{F81521C5-77FF-9708-7F9A-637C52147835}"/>
              </a:ext>
            </a:extLst>
          </p:cNvPr>
          <p:cNvSpPr txBox="1"/>
          <p:nvPr/>
        </p:nvSpPr>
        <p:spPr>
          <a:xfrm>
            <a:off x="726185" y="3309756"/>
            <a:ext cx="5059045" cy="2464435"/>
          </a:xfrm>
          <a:prstGeom prst="rect">
            <a:avLst/>
          </a:prstGeom>
          <a:solidFill>
            <a:srgbClr val="FFFFEF"/>
          </a:solidFill>
          <a:ln w="9534">
            <a:solidFill>
              <a:srgbClr val="BEBEBE"/>
            </a:solidFill>
          </a:ln>
        </p:spPr>
        <p:txBody>
          <a:bodyPr vert="horz" wrap="square" lIns="0" tIns="45085" rIns="0" bIns="0" rtlCol="0">
            <a:spAutoFit/>
          </a:bodyPr>
          <a:lstStyle/>
          <a:p>
            <a:pPr marL="71755">
              <a:lnSpc>
                <a:spcPts val="1664"/>
              </a:lnSpc>
              <a:spcBef>
                <a:spcPts val="355"/>
              </a:spcBef>
            </a:pPr>
            <a:r>
              <a:rPr sz="1400" dirty="0">
                <a:solidFill>
                  <a:srgbClr val="007E00"/>
                </a:solidFill>
                <a:latin typeface="Consolas"/>
                <a:cs typeface="Consolas"/>
              </a:rPr>
              <a:t>// Ein leeres </a:t>
            </a:r>
            <a:r>
              <a:rPr sz="1400" spc="-10" dirty="0">
                <a:solidFill>
                  <a:srgbClr val="007E00"/>
                </a:solidFill>
                <a:latin typeface="Consolas"/>
                <a:cs typeface="Consolas"/>
              </a:rPr>
              <a:t>Objekt </a:t>
            </a:r>
            <a:r>
              <a:rPr sz="1400" dirty="0">
                <a:solidFill>
                  <a:srgbClr val="007E00"/>
                </a:solidFill>
                <a:latin typeface="Consolas"/>
                <a:cs typeface="Consolas"/>
              </a:rPr>
              <a:t>erstellen</a:t>
            </a:r>
            <a:endParaRPr sz="1400" dirty="0">
              <a:latin typeface="Consolas"/>
              <a:cs typeface="Consolas"/>
            </a:endParaRPr>
          </a:p>
          <a:p>
            <a:pPr marL="71755">
              <a:lnSpc>
                <a:spcPts val="1664"/>
              </a:lnSpc>
            </a:pPr>
            <a:r>
              <a:rPr sz="1400" b="1" dirty="0">
                <a:solidFill>
                  <a:srgbClr val="7E0054"/>
                </a:solidFill>
                <a:latin typeface="Consolas"/>
                <a:cs typeface="Consolas"/>
              </a:rPr>
              <a:t>var </a:t>
            </a:r>
            <a:r>
              <a:rPr sz="1400" b="1" dirty="0">
                <a:latin typeface="Consolas"/>
                <a:cs typeface="Consolas"/>
              </a:rPr>
              <a:t>person1 = </a:t>
            </a:r>
            <a:r>
              <a:rPr sz="1400" b="1" spc="-25" dirty="0">
                <a:latin typeface="Consolas"/>
                <a:cs typeface="Consolas"/>
              </a:rPr>
              <a:t>{};</a:t>
            </a:r>
            <a:endParaRPr sz="1400" dirty="0">
              <a:latin typeface="Consolas"/>
              <a:cs typeface="Consolas"/>
            </a:endParaRPr>
          </a:p>
          <a:p>
            <a:pPr>
              <a:lnSpc>
                <a:spcPct val="100000"/>
              </a:lnSpc>
              <a:spcBef>
                <a:spcPts val="55"/>
              </a:spcBef>
            </a:pPr>
            <a:endParaRPr sz="1400" dirty="0">
              <a:latin typeface="Consolas"/>
              <a:cs typeface="Consolas"/>
            </a:endParaRPr>
          </a:p>
          <a:p>
            <a:pPr marL="71755" marR="755015">
              <a:lnSpc>
                <a:spcPct val="100499"/>
              </a:lnSpc>
              <a:tabLst>
                <a:tab pos="1838960" algn="l"/>
              </a:tabLst>
            </a:pPr>
            <a:r>
              <a:rPr sz="1400" b="1" dirty="0">
                <a:latin typeface="Consolas"/>
                <a:cs typeface="Consolas"/>
              </a:rPr>
              <a:t>person1.firstName = </a:t>
            </a:r>
            <a:r>
              <a:rPr sz="1400" b="1" spc="-10" dirty="0">
                <a:solidFill>
                  <a:srgbClr val="2A00FF"/>
                </a:solidFill>
                <a:latin typeface="Consolas"/>
                <a:cs typeface="Consolas"/>
              </a:rPr>
              <a:t>"Harry"</a:t>
            </a:r>
            <a:r>
              <a:rPr sz="1400" b="1" spc="-10" dirty="0">
                <a:latin typeface="Consolas"/>
                <a:cs typeface="Consolas"/>
              </a:rPr>
              <a:t>; person1.lastName </a:t>
            </a:r>
            <a:r>
              <a:rPr sz="1400" b="1" dirty="0">
                <a:latin typeface="Consolas"/>
                <a:cs typeface="Consolas"/>
              </a:rPr>
              <a:t>= </a:t>
            </a:r>
            <a:r>
              <a:rPr sz="1400" b="1" spc="-10" dirty="0">
                <a:solidFill>
                  <a:srgbClr val="2A00FF"/>
                </a:solidFill>
                <a:latin typeface="Consolas"/>
                <a:cs typeface="Consolas"/>
              </a:rPr>
              <a:t>"Hawk"</a:t>
            </a:r>
            <a:r>
              <a:rPr sz="1400" b="1" spc="-10" dirty="0">
                <a:latin typeface="Consolas"/>
                <a:cs typeface="Consolas"/>
              </a:rPr>
              <a:t>; </a:t>
            </a:r>
            <a:br>
              <a:rPr lang="de-DE" sz="1400" b="1" spc="-10" dirty="0">
                <a:latin typeface="Consolas"/>
                <a:cs typeface="Consolas"/>
              </a:rPr>
            </a:br>
            <a:r>
              <a:rPr sz="1400" b="1" spc="-10" dirty="0">
                <a:latin typeface="Consolas"/>
                <a:cs typeface="Consolas"/>
              </a:rPr>
              <a:t>person1.hobbies </a:t>
            </a:r>
            <a:r>
              <a:rPr sz="1400" b="1" dirty="0">
                <a:latin typeface="Consolas"/>
                <a:cs typeface="Consolas"/>
              </a:rPr>
              <a:t>= </a:t>
            </a:r>
            <a:r>
              <a:rPr sz="1400" b="1" spc="-10" dirty="0">
                <a:latin typeface="Consolas"/>
                <a:cs typeface="Consolas"/>
              </a:rPr>
              <a:t>[</a:t>
            </a:r>
            <a:r>
              <a:rPr sz="1400" b="1" spc="-10" dirty="0">
                <a:solidFill>
                  <a:srgbClr val="2A00FF"/>
                </a:solidFill>
                <a:latin typeface="Consolas"/>
                <a:cs typeface="Consolas"/>
              </a:rPr>
              <a:t>"Schwimmen"</a:t>
            </a:r>
            <a:r>
              <a:rPr sz="1400" b="1" spc="-10" dirty="0">
                <a:latin typeface="Consolas"/>
                <a:cs typeface="Consolas"/>
              </a:rPr>
              <a:t>, </a:t>
            </a:r>
            <a:r>
              <a:rPr lang="de-DE" sz="1400" b="1" spc="-10" dirty="0">
                <a:solidFill>
                  <a:srgbClr val="2A00FF"/>
                </a:solidFill>
                <a:latin typeface="Consolas"/>
                <a:cs typeface="Consolas"/>
              </a:rPr>
              <a:t>"</a:t>
            </a:r>
            <a:r>
              <a:rPr sz="1400" b="1" spc="-10" dirty="0" err="1">
                <a:solidFill>
                  <a:srgbClr val="2A00FF"/>
                </a:solidFill>
                <a:latin typeface="Consolas"/>
                <a:cs typeface="Consolas"/>
              </a:rPr>
              <a:t>Radfahren</a:t>
            </a:r>
            <a:r>
              <a:rPr sz="1400" b="1" spc="-10" dirty="0">
                <a:solidFill>
                  <a:srgbClr val="2A00FF"/>
                </a:solidFill>
                <a:latin typeface="Consolas"/>
                <a:cs typeface="Consolas"/>
              </a:rPr>
              <a:t>"</a:t>
            </a:r>
            <a:r>
              <a:rPr sz="1400" b="1" spc="-10" dirty="0">
                <a:latin typeface="Consolas"/>
                <a:cs typeface="Consolas"/>
              </a:rPr>
              <a:t>];</a:t>
            </a:r>
            <a:endParaRPr sz="1400" dirty="0">
              <a:latin typeface="Consolas"/>
              <a:cs typeface="Consolas"/>
            </a:endParaRPr>
          </a:p>
          <a:p>
            <a:pPr marL="71755">
              <a:lnSpc>
                <a:spcPct val="100000"/>
              </a:lnSpc>
              <a:spcBef>
                <a:spcPts val="1625"/>
              </a:spcBef>
            </a:pPr>
            <a:r>
              <a:rPr sz="1400" b="1" dirty="0">
                <a:latin typeface="Consolas"/>
                <a:cs typeface="Consolas"/>
              </a:rPr>
              <a:t>person1.listHobb</a:t>
            </a:r>
            <a:r>
              <a:rPr lang="de-DE" sz="1400" b="1" dirty="0" err="1">
                <a:latin typeface="Consolas"/>
                <a:cs typeface="Consolas"/>
              </a:rPr>
              <a:t>ie</a:t>
            </a:r>
            <a:r>
              <a:rPr sz="1400" b="1" dirty="0">
                <a:latin typeface="Consolas"/>
                <a:cs typeface="Consolas"/>
              </a:rPr>
              <a:t>s = </a:t>
            </a:r>
            <a:r>
              <a:rPr sz="1400" b="1" dirty="0">
                <a:solidFill>
                  <a:srgbClr val="7E0054"/>
                </a:solidFill>
                <a:latin typeface="Consolas"/>
                <a:cs typeface="Consolas"/>
              </a:rPr>
              <a:t>function</a:t>
            </a:r>
            <a:r>
              <a:rPr sz="1400" b="1" dirty="0">
                <a:latin typeface="Consolas"/>
                <a:cs typeface="Consolas"/>
              </a:rPr>
              <a:t>() </a:t>
            </a:r>
            <a:r>
              <a:rPr sz="1400" b="1" spc="-50" dirty="0">
                <a:latin typeface="Consolas"/>
                <a:cs typeface="Consolas"/>
              </a:rPr>
              <a:t>{</a:t>
            </a:r>
            <a:endParaRPr sz="1400" dirty="0">
              <a:latin typeface="Consolas"/>
              <a:cs typeface="Consolas"/>
            </a:endParaRPr>
          </a:p>
          <a:p>
            <a:pPr>
              <a:lnSpc>
                <a:spcPct val="100000"/>
              </a:lnSpc>
              <a:spcBef>
                <a:spcPts val="60"/>
              </a:spcBef>
            </a:pPr>
            <a:endParaRPr sz="1400" dirty="0">
              <a:latin typeface="Consolas"/>
              <a:cs typeface="Consolas"/>
            </a:endParaRPr>
          </a:p>
          <a:p>
            <a:pPr marL="71755">
              <a:lnSpc>
                <a:spcPct val="100000"/>
              </a:lnSpc>
            </a:pPr>
            <a:r>
              <a:rPr sz="1400" b="1" spc="-50" dirty="0">
                <a:latin typeface="Consolas"/>
                <a:cs typeface="Consolas"/>
              </a:rPr>
              <a:t>}</a:t>
            </a:r>
            <a:endParaRPr sz="1400" dirty="0">
              <a:latin typeface="Consolas"/>
              <a:cs typeface="Consolas"/>
            </a:endParaRPr>
          </a:p>
        </p:txBody>
      </p:sp>
      <p:sp>
        <p:nvSpPr>
          <p:cNvPr id="50" name="object 12">
            <a:extLst>
              <a:ext uri="{FF2B5EF4-FFF2-40B4-BE49-F238E27FC236}">
                <a16:creationId xmlns:a16="http://schemas.microsoft.com/office/drawing/2014/main" id="{3A839951-BE01-BF09-32C4-0D17E678B8E7}"/>
              </a:ext>
            </a:extLst>
          </p:cNvPr>
          <p:cNvSpPr txBox="1"/>
          <p:nvPr/>
        </p:nvSpPr>
        <p:spPr>
          <a:xfrm>
            <a:off x="6710807" y="5232547"/>
            <a:ext cx="2974975" cy="209550"/>
          </a:xfrm>
          <a:prstGeom prst="rect">
            <a:avLst/>
          </a:prstGeom>
          <a:solidFill>
            <a:srgbClr val="E8F1FD"/>
          </a:solidFill>
        </p:spPr>
        <p:txBody>
          <a:bodyPr vert="horz" wrap="square" lIns="0" tIns="0" rIns="0" bIns="0" rtlCol="0">
            <a:spAutoFit/>
          </a:bodyPr>
          <a:lstStyle/>
          <a:p>
            <a:pPr marL="4445">
              <a:lnSpc>
                <a:spcPts val="1610"/>
              </a:lnSpc>
            </a:pPr>
            <a:r>
              <a:rPr sz="1400" b="1" dirty="0">
                <a:solidFill>
                  <a:srgbClr val="7E0054"/>
                </a:solidFill>
                <a:latin typeface="Consolas"/>
                <a:cs typeface="Consolas"/>
              </a:rPr>
              <a:t>return this</a:t>
            </a:r>
            <a:r>
              <a:rPr sz="1400" b="1" dirty="0">
                <a:latin typeface="Consolas"/>
                <a:cs typeface="Consolas"/>
              </a:rPr>
              <a:t>.hobbies.join(</a:t>
            </a:r>
            <a:r>
              <a:rPr sz="1400" b="1" dirty="0">
                <a:solidFill>
                  <a:srgbClr val="2A00FF"/>
                </a:solidFill>
                <a:latin typeface="Consolas"/>
                <a:cs typeface="Consolas"/>
              </a:rPr>
              <a:t>" </a:t>
            </a:r>
            <a:r>
              <a:rPr sz="1400" b="1" spc="-25" dirty="0">
                <a:solidFill>
                  <a:srgbClr val="2A00FF"/>
                </a:solidFill>
                <a:latin typeface="Consolas"/>
                <a:cs typeface="Consolas"/>
              </a:rPr>
              <a:t>"</a:t>
            </a:r>
            <a:r>
              <a:rPr sz="1400" b="1" spc="-25" dirty="0">
                <a:latin typeface="Consolas"/>
                <a:cs typeface="Consolas"/>
              </a:rPr>
              <a:t>);</a:t>
            </a:r>
            <a:endParaRPr sz="1400">
              <a:latin typeface="Consolas"/>
              <a:cs typeface="Consolas"/>
            </a:endParaRPr>
          </a:p>
        </p:txBody>
      </p:sp>
      <p:sp>
        <p:nvSpPr>
          <p:cNvPr id="51" name="object 13">
            <a:extLst>
              <a:ext uri="{FF2B5EF4-FFF2-40B4-BE49-F238E27FC236}">
                <a16:creationId xmlns:a16="http://schemas.microsoft.com/office/drawing/2014/main" id="{E80D3C22-902E-E36B-EC8B-9599DA4B6BBA}"/>
              </a:ext>
            </a:extLst>
          </p:cNvPr>
          <p:cNvSpPr txBox="1"/>
          <p:nvPr/>
        </p:nvSpPr>
        <p:spPr>
          <a:xfrm>
            <a:off x="707453" y="1692962"/>
            <a:ext cx="9938385" cy="1186863"/>
          </a:xfrm>
          <a:prstGeom prst="rect">
            <a:avLst/>
          </a:prstGeom>
        </p:spPr>
        <p:txBody>
          <a:bodyPr vert="horz" wrap="square" lIns="0" tIns="78105" rIns="0" bIns="0" rtlCol="0">
            <a:spAutoFit/>
          </a:bodyPr>
          <a:lstStyle/>
          <a:p>
            <a:pPr marL="12700">
              <a:lnSpc>
                <a:spcPct val="100000"/>
              </a:lnSpc>
              <a:spcBef>
                <a:spcPts val="615"/>
              </a:spcBef>
            </a:pPr>
            <a:r>
              <a:rPr dirty="0">
                <a:latin typeface="Arial"/>
                <a:cs typeface="Arial"/>
              </a:rPr>
              <a:t>In JavaScript ist alles entweder ein Objekt (auch Funktionen) oder die Eigenschaft eines </a:t>
            </a:r>
            <a:r>
              <a:rPr spc="-10" dirty="0" err="1">
                <a:latin typeface="Arial"/>
                <a:cs typeface="Arial"/>
              </a:rPr>
              <a:t>Objekts</a:t>
            </a:r>
            <a:r>
              <a:rPr spc="-10" dirty="0">
                <a:latin typeface="Arial"/>
                <a:cs typeface="Arial"/>
              </a:rPr>
              <a:t>.</a:t>
            </a:r>
            <a:r>
              <a:rPr lang="de-DE" spc="-10" dirty="0">
                <a:latin typeface="Arial"/>
                <a:cs typeface="Arial"/>
              </a:rPr>
              <a:t> </a:t>
            </a:r>
            <a:r>
              <a:rPr dirty="0">
                <a:latin typeface="Arial"/>
                <a:cs typeface="Arial"/>
              </a:rPr>
              <a:t>Ein "Objekt" ist einfach eine ungeordnete Sammlung von null oder </a:t>
            </a:r>
            <a:r>
              <a:rPr dirty="0" err="1">
                <a:latin typeface="Arial"/>
                <a:cs typeface="Arial"/>
              </a:rPr>
              <a:t>mehr</a:t>
            </a:r>
            <a:r>
              <a:rPr dirty="0">
                <a:latin typeface="Arial"/>
                <a:cs typeface="Arial"/>
              </a:rPr>
              <a:t> </a:t>
            </a:r>
            <a:r>
              <a:rPr lang="de-DE" dirty="0">
                <a:latin typeface="Consolas"/>
                <a:cs typeface="Consolas"/>
              </a:rPr>
              <a:t>Key</a:t>
            </a:r>
            <a:r>
              <a:rPr dirty="0">
                <a:latin typeface="Consolas"/>
                <a:cs typeface="Consolas"/>
              </a:rPr>
              <a:t>:</a:t>
            </a:r>
            <a:r>
              <a:rPr lang="de-DE" spc="-10" dirty="0">
                <a:latin typeface="Arial"/>
                <a:cs typeface="Arial"/>
              </a:rPr>
              <a:t>Value </a:t>
            </a:r>
            <a:r>
              <a:rPr spc="-10" dirty="0">
                <a:latin typeface="Arial"/>
                <a:cs typeface="Arial"/>
              </a:rPr>
              <a:t>-</a:t>
            </a:r>
            <a:r>
              <a:rPr lang="de-DE" spc="-10" dirty="0">
                <a:latin typeface="Arial"/>
                <a:cs typeface="Arial"/>
              </a:rPr>
              <a:t> </a:t>
            </a:r>
            <a:r>
              <a:rPr spc="-10" dirty="0" err="1">
                <a:latin typeface="Arial"/>
                <a:cs typeface="Arial"/>
              </a:rPr>
              <a:t>Paaren</a:t>
            </a:r>
            <a:r>
              <a:rPr spc="-10" dirty="0">
                <a:latin typeface="Arial"/>
                <a:cs typeface="Arial"/>
              </a:rPr>
              <a:t>.</a:t>
            </a:r>
            <a:r>
              <a:rPr lang="de-DE" spc="-10" dirty="0">
                <a:latin typeface="Arial"/>
                <a:cs typeface="Arial"/>
              </a:rPr>
              <a:t> </a:t>
            </a:r>
            <a:r>
              <a:rPr dirty="0">
                <a:latin typeface="Arial"/>
                <a:cs typeface="Arial"/>
              </a:rPr>
              <a:t>Der einfachste Weg, ein Objekt zu erstellen</a:t>
            </a:r>
            <a:r>
              <a:rPr spc="-25" dirty="0">
                <a:latin typeface="Arial"/>
                <a:cs typeface="Arial"/>
              </a:rPr>
              <a:t>, ist</a:t>
            </a:r>
            <a:endParaRPr dirty="0">
              <a:latin typeface="Arial"/>
              <a:cs typeface="Arial"/>
            </a:endParaRPr>
          </a:p>
          <a:p>
            <a:pPr marL="13970">
              <a:lnSpc>
                <a:spcPct val="100000"/>
              </a:lnSpc>
              <a:spcBef>
                <a:spcPts val="5"/>
              </a:spcBef>
            </a:pPr>
            <a:r>
              <a:rPr dirty="0">
                <a:latin typeface="Arial"/>
                <a:cs typeface="Arial"/>
              </a:rPr>
              <a:t>zunächst ein leeres Objekt zu definieren, </a:t>
            </a:r>
            <a:r>
              <a:rPr spc="-20" dirty="0" err="1">
                <a:latin typeface="Arial"/>
                <a:cs typeface="Arial"/>
              </a:rPr>
              <a:t>dann</a:t>
            </a:r>
            <a:r>
              <a:rPr lang="de-DE" spc="-20" dirty="0">
                <a:latin typeface="Arial"/>
                <a:cs typeface="Arial"/>
              </a:rPr>
              <a:t> ihm:</a:t>
            </a:r>
            <a:endParaRPr dirty="0">
              <a:latin typeface="Arial"/>
              <a:cs typeface="Arial"/>
            </a:endParaRPr>
          </a:p>
        </p:txBody>
      </p:sp>
      <p:sp>
        <p:nvSpPr>
          <p:cNvPr id="52" name="object 14">
            <a:extLst>
              <a:ext uri="{FF2B5EF4-FFF2-40B4-BE49-F238E27FC236}">
                <a16:creationId xmlns:a16="http://schemas.microsoft.com/office/drawing/2014/main" id="{21DFF919-D94E-F80F-07A4-1F8166FE17AD}"/>
              </a:ext>
            </a:extLst>
          </p:cNvPr>
          <p:cNvSpPr txBox="1"/>
          <p:nvPr/>
        </p:nvSpPr>
        <p:spPr>
          <a:xfrm>
            <a:off x="708723" y="2961724"/>
            <a:ext cx="5330824" cy="323807"/>
          </a:xfrm>
          <a:prstGeom prst="rect">
            <a:avLst/>
          </a:prstGeom>
        </p:spPr>
        <p:txBody>
          <a:bodyPr vert="horz" wrap="square" lIns="0" tIns="15875" rIns="0" bIns="0" rtlCol="0">
            <a:spAutoFit/>
          </a:bodyPr>
          <a:lstStyle/>
          <a:p>
            <a:pPr marL="12700">
              <a:lnSpc>
                <a:spcPct val="100000"/>
              </a:lnSpc>
              <a:spcBef>
                <a:spcPts val="125"/>
              </a:spcBef>
            </a:pPr>
            <a:r>
              <a:rPr lang="de-DE" sz="2000" b="1" dirty="0">
                <a:latin typeface="Arial"/>
                <a:cs typeface="Arial"/>
              </a:rPr>
              <a:t>b</a:t>
            </a:r>
            <a:r>
              <a:rPr sz="2000" b="1" dirty="0" err="1">
                <a:latin typeface="Arial"/>
                <a:cs typeface="Arial"/>
              </a:rPr>
              <a:t>eliebige</a:t>
            </a:r>
            <a:r>
              <a:rPr sz="2000" b="1" dirty="0">
                <a:latin typeface="Arial"/>
                <a:cs typeface="Arial"/>
              </a:rPr>
              <a:t> </a:t>
            </a:r>
            <a:r>
              <a:rPr sz="2000" b="1" spc="-10" dirty="0">
                <a:latin typeface="Arial"/>
                <a:cs typeface="Arial"/>
              </a:rPr>
              <a:t>Eigenschaftswerte </a:t>
            </a:r>
            <a:r>
              <a:rPr sz="2000" b="1" dirty="0">
                <a:latin typeface="Arial"/>
                <a:cs typeface="Arial"/>
              </a:rPr>
              <a:t>zuweisen</a:t>
            </a:r>
            <a:r>
              <a:rPr sz="2000" b="1" spc="-10" dirty="0">
                <a:latin typeface="Arial"/>
                <a:cs typeface="Arial"/>
              </a:rPr>
              <a:t>:</a:t>
            </a:r>
            <a:endParaRPr sz="2000" b="1" dirty="0">
              <a:latin typeface="Arial"/>
              <a:cs typeface="Arial"/>
            </a:endParaRPr>
          </a:p>
        </p:txBody>
      </p:sp>
      <p:sp>
        <p:nvSpPr>
          <p:cNvPr id="53" name="object 15">
            <a:extLst>
              <a:ext uri="{FF2B5EF4-FFF2-40B4-BE49-F238E27FC236}">
                <a16:creationId xmlns:a16="http://schemas.microsoft.com/office/drawing/2014/main" id="{8666C343-8ABD-EB6A-8A52-CE1EF9C256E9}"/>
              </a:ext>
            </a:extLst>
          </p:cNvPr>
          <p:cNvSpPr txBox="1"/>
          <p:nvPr/>
        </p:nvSpPr>
        <p:spPr>
          <a:xfrm>
            <a:off x="6440170" y="3002936"/>
            <a:ext cx="5061585" cy="335280"/>
          </a:xfrm>
          <a:prstGeom prst="rect">
            <a:avLst/>
          </a:prstGeom>
        </p:spPr>
        <p:txBody>
          <a:bodyPr vert="horz" wrap="square" lIns="0" tIns="16510" rIns="0" bIns="0" rtlCol="0">
            <a:spAutoFit/>
          </a:bodyPr>
          <a:lstStyle/>
          <a:p>
            <a:pPr marL="12700">
              <a:lnSpc>
                <a:spcPct val="100000"/>
              </a:lnSpc>
              <a:spcBef>
                <a:spcPts val="130"/>
              </a:spcBef>
            </a:pPr>
            <a:r>
              <a:rPr lang="de-DE" sz="2000" b="1" dirty="0">
                <a:latin typeface="Arial"/>
                <a:cs typeface="Arial"/>
              </a:rPr>
              <a:t>a</a:t>
            </a:r>
            <a:r>
              <a:rPr sz="2000" b="1" dirty="0" err="1">
                <a:latin typeface="Arial"/>
                <a:cs typeface="Arial"/>
              </a:rPr>
              <a:t>lternativ</a:t>
            </a:r>
            <a:r>
              <a:rPr lang="de-DE" sz="2000" b="1" dirty="0">
                <a:latin typeface="Arial"/>
                <a:cs typeface="Arial"/>
              </a:rPr>
              <a:t>: </a:t>
            </a:r>
            <a:r>
              <a:rPr sz="2000" b="1" dirty="0">
                <a:latin typeface="Arial"/>
                <a:cs typeface="Arial"/>
              </a:rPr>
              <a:t>die </a:t>
            </a:r>
            <a:r>
              <a:rPr sz="2000" b="1" spc="-10" dirty="0">
                <a:latin typeface="Arial"/>
                <a:cs typeface="Arial"/>
              </a:rPr>
              <a:t>Array-Syntax </a:t>
            </a:r>
            <a:r>
              <a:rPr sz="2000" b="1" dirty="0">
                <a:latin typeface="Arial"/>
                <a:cs typeface="Arial"/>
              </a:rPr>
              <a:t>verwenden</a:t>
            </a:r>
            <a:r>
              <a:rPr sz="2000" b="1" spc="-10" dirty="0">
                <a:latin typeface="Arial"/>
                <a:cs typeface="Arial"/>
              </a:rPr>
              <a:t>:</a:t>
            </a:r>
            <a:endParaRPr sz="2000" b="1" dirty="0">
              <a:latin typeface="Arial"/>
              <a:cs typeface="Arial"/>
            </a:endParaRPr>
          </a:p>
        </p:txBody>
      </p:sp>
      <p:sp>
        <p:nvSpPr>
          <p:cNvPr id="54" name="object 16">
            <a:extLst>
              <a:ext uri="{FF2B5EF4-FFF2-40B4-BE49-F238E27FC236}">
                <a16:creationId xmlns:a16="http://schemas.microsoft.com/office/drawing/2014/main" id="{989DA4B2-F016-13D0-6FEB-11097959EEE3}"/>
              </a:ext>
            </a:extLst>
          </p:cNvPr>
          <p:cNvSpPr txBox="1"/>
          <p:nvPr/>
        </p:nvSpPr>
        <p:spPr>
          <a:xfrm>
            <a:off x="726185" y="5798607"/>
            <a:ext cx="11259820" cy="847027"/>
          </a:xfrm>
          <a:prstGeom prst="rect">
            <a:avLst/>
          </a:prstGeom>
        </p:spPr>
        <p:txBody>
          <a:bodyPr vert="horz" wrap="square" lIns="0" tIns="15875" rIns="0" bIns="0" rtlCol="0">
            <a:spAutoFit/>
          </a:bodyPr>
          <a:lstStyle/>
          <a:p>
            <a:pPr marL="12700" marR="5080">
              <a:lnSpc>
                <a:spcPct val="100000"/>
              </a:lnSpc>
              <a:spcBef>
                <a:spcPts val="125"/>
              </a:spcBef>
            </a:pPr>
            <a:r>
              <a:rPr dirty="0">
                <a:latin typeface="Arial"/>
                <a:cs typeface="Arial"/>
              </a:rPr>
              <a:t>Die Array-Syntax muss entweder verwendet werden, wenn Sie eine Objekteigenschaft erstellen möchten, die ein in </a:t>
            </a:r>
            <a:r>
              <a:rPr spc="-5" dirty="0">
                <a:latin typeface="Arial"/>
                <a:cs typeface="Arial"/>
              </a:rPr>
              <a:t>einem </a:t>
            </a:r>
            <a:r>
              <a:rPr dirty="0">
                <a:latin typeface="Arial"/>
                <a:cs typeface="Arial"/>
              </a:rPr>
              <a:t>Variablennamen nicht zulässiges </a:t>
            </a:r>
            <a:r>
              <a:rPr spc="-10" dirty="0">
                <a:latin typeface="Arial"/>
                <a:cs typeface="Arial"/>
              </a:rPr>
              <a:t>Zeichen </a:t>
            </a:r>
            <a:r>
              <a:rPr dirty="0">
                <a:latin typeface="Arial"/>
                <a:cs typeface="Arial"/>
              </a:rPr>
              <a:t>enthält, oder wenn der Eigenschaftsname ein reserviertes </a:t>
            </a:r>
            <a:r>
              <a:rPr spc="-10" dirty="0">
                <a:latin typeface="Arial"/>
                <a:cs typeface="Arial"/>
              </a:rPr>
              <a:t>Wort </a:t>
            </a:r>
            <a:r>
              <a:rPr dirty="0">
                <a:latin typeface="Arial"/>
                <a:cs typeface="Arial"/>
              </a:rPr>
              <a:t>ist</a:t>
            </a:r>
            <a:r>
              <a:rPr spc="-10" dirty="0">
                <a:latin typeface="Arial"/>
                <a:cs typeface="Arial"/>
              </a:rPr>
              <a:t>.</a:t>
            </a:r>
            <a:endParaRPr dirty="0">
              <a:latin typeface="Arial"/>
              <a:cs typeface="Arial"/>
            </a:endParaRPr>
          </a:p>
        </p:txBody>
      </p:sp>
      <p:sp>
        <p:nvSpPr>
          <p:cNvPr id="55" name="object 17">
            <a:extLst>
              <a:ext uri="{FF2B5EF4-FFF2-40B4-BE49-F238E27FC236}">
                <a16:creationId xmlns:a16="http://schemas.microsoft.com/office/drawing/2014/main" id="{9BA8350D-ED14-BFC9-A5FE-AB71C3FAD347}"/>
              </a:ext>
            </a:extLst>
          </p:cNvPr>
          <p:cNvSpPr/>
          <p:nvPr/>
        </p:nvSpPr>
        <p:spPr>
          <a:xfrm>
            <a:off x="7249032" y="4382562"/>
            <a:ext cx="1181735" cy="206375"/>
          </a:xfrm>
          <a:custGeom>
            <a:avLst/>
            <a:gdLst/>
            <a:ahLst/>
            <a:cxnLst/>
            <a:rect l="l" t="t" r="r" b="b"/>
            <a:pathLst>
              <a:path w="1181734" h="206375">
                <a:moveTo>
                  <a:pt x="1181569" y="0"/>
                </a:moveTo>
                <a:lnTo>
                  <a:pt x="0" y="0"/>
                </a:lnTo>
                <a:lnTo>
                  <a:pt x="0" y="206222"/>
                </a:lnTo>
                <a:lnTo>
                  <a:pt x="1181569" y="206222"/>
                </a:lnTo>
                <a:lnTo>
                  <a:pt x="1181569" y="0"/>
                </a:lnTo>
                <a:close/>
              </a:path>
            </a:pathLst>
          </a:custGeom>
          <a:solidFill>
            <a:srgbClr val="FFDF92"/>
          </a:solidFill>
        </p:spPr>
        <p:txBody>
          <a:bodyPr wrap="square" lIns="0" tIns="0" rIns="0" bIns="0" rtlCol="0"/>
          <a:lstStyle/>
          <a:p>
            <a:endParaRPr/>
          </a:p>
        </p:txBody>
      </p:sp>
      <p:sp>
        <p:nvSpPr>
          <p:cNvPr id="56" name="object 18">
            <a:extLst>
              <a:ext uri="{FF2B5EF4-FFF2-40B4-BE49-F238E27FC236}">
                <a16:creationId xmlns:a16="http://schemas.microsoft.com/office/drawing/2014/main" id="{F5F482BF-0CA3-04DD-8CCD-79B9C945CD35}"/>
              </a:ext>
            </a:extLst>
          </p:cNvPr>
          <p:cNvSpPr txBox="1"/>
          <p:nvPr/>
        </p:nvSpPr>
        <p:spPr>
          <a:xfrm>
            <a:off x="6448424" y="3334515"/>
            <a:ext cx="5047615" cy="2220480"/>
          </a:xfrm>
          <a:prstGeom prst="rect">
            <a:avLst/>
          </a:prstGeom>
          <a:ln w="9534">
            <a:solidFill>
              <a:srgbClr val="BEBEBE"/>
            </a:solidFill>
          </a:ln>
        </p:spPr>
        <p:txBody>
          <a:bodyPr vert="horz" wrap="square" lIns="0" tIns="45085" rIns="0" bIns="0" rtlCol="0">
            <a:spAutoFit/>
          </a:bodyPr>
          <a:lstStyle/>
          <a:p>
            <a:pPr marL="76200">
              <a:lnSpc>
                <a:spcPts val="1664"/>
              </a:lnSpc>
              <a:spcBef>
                <a:spcPts val="355"/>
              </a:spcBef>
            </a:pPr>
            <a:r>
              <a:rPr sz="1400" dirty="0">
                <a:solidFill>
                  <a:srgbClr val="007E00"/>
                </a:solidFill>
                <a:latin typeface="Consolas"/>
                <a:cs typeface="Consolas"/>
              </a:rPr>
              <a:t>// Ein leeres </a:t>
            </a:r>
            <a:r>
              <a:rPr sz="1400" spc="-10" dirty="0">
                <a:solidFill>
                  <a:srgbClr val="007E00"/>
                </a:solidFill>
                <a:latin typeface="Consolas"/>
                <a:cs typeface="Consolas"/>
              </a:rPr>
              <a:t>Objekt </a:t>
            </a:r>
            <a:r>
              <a:rPr sz="1400" dirty="0">
                <a:solidFill>
                  <a:srgbClr val="007E00"/>
                </a:solidFill>
                <a:latin typeface="Consolas"/>
                <a:cs typeface="Consolas"/>
              </a:rPr>
              <a:t>erstellen</a:t>
            </a:r>
            <a:endParaRPr sz="1400" dirty="0">
              <a:latin typeface="Consolas"/>
              <a:cs typeface="Consolas"/>
            </a:endParaRPr>
          </a:p>
          <a:p>
            <a:pPr marL="76200">
              <a:lnSpc>
                <a:spcPts val="1664"/>
              </a:lnSpc>
            </a:pPr>
            <a:r>
              <a:rPr sz="1400" b="1" dirty="0">
                <a:solidFill>
                  <a:srgbClr val="7E0054"/>
                </a:solidFill>
                <a:latin typeface="Consolas"/>
                <a:cs typeface="Consolas"/>
              </a:rPr>
              <a:t>var </a:t>
            </a:r>
            <a:r>
              <a:rPr sz="1400" b="1" dirty="0">
                <a:latin typeface="Consolas"/>
                <a:cs typeface="Consolas"/>
              </a:rPr>
              <a:t>person2 = </a:t>
            </a:r>
            <a:r>
              <a:rPr sz="1400" b="1" spc="-25" dirty="0">
                <a:latin typeface="Consolas"/>
                <a:cs typeface="Consolas"/>
              </a:rPr>
              <a:t>{};</a:t>
            </a:r>
            <a:endParaRPr sz="1400" dirty="0">
              <a:latin typeface="Consolas"/>
              <a:cs typeface="Consolas"/>
            </a:endParaRPr>
          </a:p>
          <a:p>
            <a:pPr>
              <a:lnSpc>
                <a:spcPct val="100000"/>
              </a:lnSpc>
              <a:spcBef>
                <a:spcPts val="60"/>
              </a:spcBef>
            </a:pPr>
            <a:endParaRPr sz="1400" dirty="0">
              <a:latin typeface="Consolas"/>
              <a:cs typeface="Consolas"/>
            </a:endParaRPr>
          </a:p>
          <a:p>
            <a:pPr marL="78105" marR="1917700" indent="-1905">
              <a:lnSpc>
                <a:spcPct val="100000"/>
              </a:lnSpc>
              <a:spcBef>
                <a:spcPts val="5"/>
              </a:spcBef>
            </a:pPr>
            <a:r>
              <a:rPr sz="1400" b="1" dirty="0">
                <a:latin typeface="Consolas"/>
                <a:cs typeface="Consolas"/>
              </a:rPr>
              <a:t>person2[</a:t>
            </a:r>
            <a:r>
              <a:rPr sz="1400" b="1" dirty="0">
                <a:solidFill>
                  <a:srgbClr val="2A00FF"/>
                </a:solidFill>
                <a:latin typeface="Consolas"/>
                <a:cs typeface="Consolas"/>
              </a:rPr>
              <a:t>"</a:t>
            </a:r>
            <a:r>
              <a:rPr lang="de-DE" sz="1400" b="1" dirty="0" err="1">
                <a:solidFill>
                  <a:srgbClr val="2A00FF"/>
                </a:solidFill>
                <a:latin typeface="Consolas"/>
                <a:cs typeface="Consolas"/>
              </a:rPr>
              <a:t>firstName</a:t>
            </a:r>
            <a:r>
              <a:rPr sz="1400" b="1" dirty="0">
                <a:solidFill>
                  <a:srgbClr val="2A00FF"/>
                </a:solidFill>
                <a:latin typeface="Consolas"/>
                <a:cs typeface="Consolas"/>
              </a:rPr>
              <a:t>"</a:t>
            </a:r>
            <a:r>
              <a:rPr sz="1400" b="1" dirty="0">
                <a:latin typeface="Consolas"/>
                <a:cs typeface="Consolas"/>
              </a:rPr>
              <a:t>] = </a:t>
            </a:r>
            <a:r>
              <a:rPr sz="1400" b="1" spc="-10" dirty="0">
                <a:solidFill>
                  <a:srgbClr val="2A00FF"/>
                </a:solidFill>
                <a:latin typeface="Consolas"/>
                <a:cs typeface="Consolas"/>
              </a:rPr>
              <a:t>"Harry"</a:t>
            </a:r>
            <a:r>
              <a:rPr sz="1400" b="1" spc="-10" dirty="0">
                <a:latin typeface="Consolas"/>
                <a:cs typeface="Consolas"/>
              </a:rPr>
              <a:t>; person2[</a:t>
            </a:r>
            <a:r>
              <a:rPr sz="1400" b="1" spc="-10" dirty="0">
                <a:solidFill>
                  <a:srgbClr val="2A00FF"/>
                </a:solidFill>
                <a:latin typeface="Consolas"/>
                <a:cs typeface="Consolas"/>
              </a:rPr>
              <a:t>"</a:t>
            </a:r>
            <a:r>
              <a:rPr lang="de-DE" sz="1400" b="1" spc="-10" dirty="0">
                <a:solidFill>
                  <a:srgbClr val="2A00FF"/>
                </a:solidFill>
                <a:latin typeface="Consolas"/>
                <a:cs typeface="Consolas"/>
              </a:rPr>
              <a:t>Last-name</a:t>
            </a:r>
            <a:r>
              <a:rPr sz="1400" b="1" dirty="0">
                <a:solidFill>
                  <a:srgbClr val="2A00FF"/>
                </a:solidFill>
                <a:latin typeface="Consolas"/>
                <a:cs typeface="Consolas"/>
              </a:rPr>
              <a:t>"</a:t>
            </a:r>
            <a:r>
              <a:rPr sz="1400" b="1" dirty="0">
                <a:latin typeface="Consolas"/>
                <a:cs typeface="Consolas"/>
              </a:rPr>
              <a:t>] = </a:t>
            </a:r>
            <a:r>
              <a:rPr sz="1400" b="1" spc="-10" dirty="0">
                <a:solidFill>
                  <a:srgbClr val="2A00FF"/>
                </a:solidFill>
                <a:latin typeface="Consolas"/>
                <a:cs typeface="Consolas"/>
              </a:rPr>
              <a:t>"Hawk"</a:t>
            </a:r>
            <a:r>
              <a:rPr sz="1400" b="1" spc="-10" dirty="0">
                <a:latin typeface="Consolas"/>
                <a:cs typeface="Consolas"/>
              </a:rPr>
              <a:t>;</a:t>
            </a:r>
            <a:endParaRPr sz="1400" dirty="0">
              <a:latin typeface="Consolas"/>
              <a:cs typeface="Consolas"/>
            </a:endParaRPr>
          </a:p>
          <a:p>
            <a:pPr marL="76200">
              <a:lnSpc>
                <a:spcPct val="100000"/>
              </a:lnSpc>
              <a:spcBef>
                <a:spcPts val="15"/>
              </a:spcBef>
              <a:tabLst>
                <a:tab pos="2136140" algn="l"/>
              </a:tabLst>
            </a:pPr>
            <a:r>
              <a:rPr sz="1400" b="1" spc="-10" dirty="0">
                <a:latin typeface="Consolas"/>
                <a:cs typeface="Consolas"/>
              </a:rPr>
              <a:t>person2[</a:t>
            </a:r>
            <a:r>
              <a:rPr sz="1400" b="1" spc="-10" dirty="0">
                <a:solidFill>
                  <a:srgbClr val="2A00FF"/>
                </a:solidFill>
                <a:latin typeface="Consolas"/>
                <a:cs typeface="Consolas"/>
              </a:rPr>
              <a:t>"</a:t>
            </a:r>
            <a:r>
              <a:rPr lang="de-DE" sz="1400" b="1" spc="-10" dirty="0">
                <a:solidFill>
                  <a:srgbClr val="2A00FF"/>
                </a:solidFill>
                <a:latin typeface="Consolas"/>
                <a:cs typeface="Consolas"/>
              </a:rPr>
              <a:t>h</a:t>
            </a:r>
            <a:r>
              <a:rPr sz="1400" b="1" spc="-10" dirty="0" err="1">
                <a:solidFill>
                  <a:srgbClr val="2A00FF"/>
                </a:solidFill>
                <a:latin typeface="Consolas"/>
                <a:cs typeface="Consolas"/>
              </a:rPr>
              <a:t>obb</a:t>
            </a:r>
            <a:r>
              <a:rPr lang="de-DE" sz="1400" b="1" spc="-10" dirty="0" err="1">
                <a:solidFill>
                  <a:srgbClr val="2A00FF"/>
                </a:solidFill>
                <a:latin typeface="Consolas"/>
                <a:cs typeface="Consolas"/>
              </a:rPr>
              <a:t>ie</a:t>
            </a:r>
            <a:r>
              <a:rPr sz="1400" b="1" spc="-10" dirty="0">
                <a:solidFill>
                  <a:srgbClr val="2A00FF"/>
                </a:solidFill>
                <a:latin typeface="Consolas"/>
                <a:cs typeface="Consolas"/>
              </a:rPr>
              <a:t>s"</a:t>
            </a:r>
            <a:r>
              <a:rPr sz="1400" b="1" spc="-10" dirty="0">
                <a:latin typeface="Consolas"/>
                <a:cs typeface="Consolas"/>
              </a:rPr>
              <a:t>] </a:t>
            </a:r>
            <a:r>
              <a:rPr sz="1400" b="1" dirty="0">
                <a:latin typeface="Consolas"/>
                <a:cs typeface="Consolas"/>
              </a:rPr>
              <a:t>= </a:t>
            </a:r>
            <a:r>
              <a:rPr sz="1400" b="1" spc="-10" dirty="0">
                <a:latin typeface="Consolas"/>
                <a:cs typeface="Consolas"/>
              </a:rPr>
              <a:t>[</a:t>
            </a:r>
            <a:r>
              <a:rPr sz="1400" b="1" spc="-10" dirty="0">
                <a:solidFill>
                  <a:srgbClr val="2A00FF"/>
                </a:solidFill>
                <a:latin typeface="Consolas"/>
                <a:cs typeface="Consolas"/>
              </a:rPr>
              <a:t>"Schwimmen"</a:t>
            </a:r>
            <a:r>
              <a:rPr sz="1400" b="1" spc="-10" dirty="0">
                <a:latin typeface="Consolas"/>
                <a:cs typeface="Consolas"/>
              </a:rPr>
              <a:t>, </a:t>
            </a:r>
            <a:r>
              <a:rPr sz="1400" b="1" spc="-10" dirty="0">
                <a:solidFill>
                  <a:srgbClr val="2A00FF"/>
                </a:solidFill>
                <a:latin typeface="Consolas"/>
                <a:cs typeface="Consolas"/>
              </a:rPr>
              <a:t>"Radfahren"</a:t>
            </a:r>
            <a:r>
              <a:rPr sz="1400" b="1" spc="-10" dirty="0">
                <a:latin typeface="Consolas"/>
                <a:cs typeface="Consolas"/>
              </a:rPr>
              <a:t>];</a:t>
            </a:r>
            <a:endParaRPr sz="1400" dirty="0">
              <a:latin typeface="Consolas"/>
              <a:cs typeface="Consolas"/>
            </a:endParaRPr>
          </a:p>
          <a:p>
            <a:pPr marL="76200">
              <a:lnSpc>
                <a:spcPct val="100000"/>
              </a:lnSpc>
              <a:spcBef>
                <a:spcPts val="1625"/>
              </a:spcBef>
            </a:pPr>
            <a:r>
              <a:rPr sz="1400" b="1" dirty="0">
                <a:latin typeface="Consolas"/>
                <a:cs typeface="Consolas"/>
              </a:rPr>
              <a:t>person2[</a:t>
            </a:r>
            <a:r>
              <a:rPr sz="1400" b="1" dirty="0">
                <a:solidFill>
                  <a:srgbClr val="2A00FF"/>
                </a:solidFill>
                <a:latin typeface="Consolas"/>
                <a:cs typeface="Consolas"/>
              </a:rPr>
              <a:t>"</a:t>
            </a:r>
            <a:r>
              <a:rPr sz="1400" b="1" dirty="0" err="1">
                <a:solidFill>
                  <a:srgbClr val="2A00FF"/>
                </a:solidFill>
                <a:latin typeface="Consolas"/>
                <a:cs typeface="Consolas"/>
              </a:rPr>
              <a:t>listHobb</a:t>
            </a:r>
            <a:r>
              <a:rPr lang="de-DE" sz="1400" b="1" dirty="0" err="1">
                <a:solidFill>
                  <a:srgbClr val="2A00FF"/>
                </a:solidFill>
                <a:latin typeface="Consolas"/>
                <a:cs typeface="Consolas"/>
              </a:rPr>
              <a:t>ie</a:t>
            </a:r>
            <a:r>
              <a:rPr sz="1400" b="1" dirty="0">
                <a:solidFill>
                  <a:srgbClr val="2A00FF"/>
                </a:solidFill>
                <a:latin typeface="Consolas"/>
                <a:cs typeface="Consolas"/>
              </a:rPr>
              <a:t>s"</a:t>
            </a:r>
            <a:r>
              <a:rPr sz="1400" b="1" dirty="0">
                <a:latin typeface="Consolas"/>
                <a:cs typeface="Consolas"/>
              </a:rPr>
              <a:t>] = </a:t>
            </a:r>
            <a:r>
              <a:rPr sz="1400" b="1" dirty="0">
                <a:solidFill>
                  <a:srgbClr val="7E0054"/>
                </a:solidFill>
                <a:latin typeface="Consolas"/>
                <a:cs typeface="Consolas"/>
              </a:rPr>
              <a:t>function</a:t>
            </a:r>
            <a:r>
              <a:rPr sz="1400" b="1" dirty="0">
                <a:latin typeface="Consolas"/>
                <a:cs typeface="Consolas"/>
              </a:rPr>
              <a:t>() </a:t>
            </a:r>
            <a:r>
              <a:rPr sz="1400" b="1" spc="-50" dirty="0">
                <a:latin typeface="Consolas"/>
                <a:cs typeface="Consolas"/>
              </a:rPr>
              <a:t>{</a:t>
            </a:r>
            <a:endParaRPr sz="1400" dirty="0">
              <a:latin typeface="Consolas"/>
              <a:cs typeface="Consolas"/>
            </a:endParaRPr>
          </a:p>
          <a:p>
            <a:pPr>
              <a:lnSpc>
                <a:spcPct val="100000"/>
              </a:lnSpc>
              <a:spcBef>
                <a:spcPts val="60"/>
              </a:spcBef>
            </a:pPr>
            <a:endParaRPr sz="1400" dirty="0">
              <a:latin typeface="Consolas"/>
              <a:cs typeface="Consolas"/>
            </a:endParaRPr>
          </a:p>
          <a:p>
            <a:pPr marL="76200">
              <a:lnSpc>
                <a:spcPct val="100000"/>
              </a:lnSpc>
            </a:pPr>
            <a:r>
              <a:rPr sz="1400" b="1" spc="-50" dirty="0">
                <a:latin typeface="Consolas"/>
                <a:cs typeface="Consolas"/>
              </a:rPr>
              <a:t>}</a:t>
            </a:r>
            <a:endParaRPr sz="1400" dirty="0">
              <a:latin typeface="Consolas"/>
              <a:cs typeface="Consolas"/>
            </a:endParaRPr>
          </a:p>
        </p:txBody>
      </p:sp>
    </p:spTree>
    <p:extLst>
      <p:ext uri="{BB962C8B-B14F-4D97-AF65-F5344CB8AC3E}">
        <p14:creationId xmlns:p14="http://schemas.microsoft.com/office/powerpoint/2010/main" val="3262985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B5E43C-7EF3-5C7B-3C05-CEB68A2D7EF0}"/>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C32B8F91-9372-4618-1A0C-2F8D3B7A6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4CDE7714-63B9-7338-4238-2CADAA9E893E}"/>
              </a:ext>
            </a:extLst>
          </p:cNvPr>
          <p:cNvSpPr>
            <a:spLocks noGrp="1"/>
          </p:cNvSpPr>
          <p:nvPr>
            <p:ph type="title"/>
          </p:nvPr>
        </p:nvSpPr>
        <p:spPr>
          <a:xfrm>
            <a:off x="838200" y="365125"/>
            <a:ext cx="10515600" cy="1325563"/>
          </a:xfrm>
        </p:spPr>
        <p:txBody>
          <a:bodyPr>
            <a:normAutofit/>
          </a:bodyPr>
          <a:lstStyle/>
          <a:p>
            <a:r>
              <a:rPr lang="de-DE" sz="4400" dirty="0"/>
              <a:t>JavaScript – Objekte – 2 Zugriffsarten</a:t>
            </a:r>
            <a:endParaRPr lang="de-DE" sz="4200" dirty="0"/>
          </a:p>
        </p:txBody>
      </p:sp>
      <p:sp>
        <p:nvSpPr>
          <p:cNvPr id="43" name="sketch line">
            <a:extLst>
              <a:ext uri="{FF2B5EF4-FFF2-40B4-BE49-F238E27FC236}">
                <a16:creationId xmlns:a16="http://schemas.microsoft.com/office/drawing/2014/main" id="{288ED8EC-8D0E-308B-6FE4-E82DC13B1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9" name="object 2">
            <a:extLst>
              <a:ext uri="{FF2B5EF4-FFF2-40B4-BE49-F238E27FC236}">
                <a16:creationId xmlns:a16="http://schemas.microsoft.com/office/drawing/2014/main" id="{DCC1221E-981E-D9BD-B8C4-70C2511537EC}"/>
              </a:ext>
            </a:extLst>
          </p:cNvPr>
          <p:cNvGrpSpPr/>
          <p:nvPr/>
        </p:nvGrpSpPr>
        <p:grpSpPr>
          <a:xfrm>
            <a:off x="476250" y="1677373"/>
            <a:ext cx="11715750" cy="5520690"/>
            <a:chOff x="257175" y="1339392"/>
            <a:chExt cx="11715750" cy="5520690"/>
          </a:xfrm>
        </p:grpSpPr>
        <p:pic>
          <p:nvPicPr>
            <p:cNvPr id="10" name="object 3">
              <a:extLst>
                <a:ext uri="{FF2B5EF4-FFF2-40B4-BE49-F238E27FC236}">
                  <a16:creationId xmlns:a16="http://schemas.microsoft.com/office/drawing/2014/main" id="{C6CDA750-3BDC-5D4D-87AC-F330A7E4871B}"/>
                </a:ext>
              </a:extLst>
            </p:cNvPr>
            <p:cNvPicPr/>
            <p:nvPr/>
          </p:nvPicPr>
          <p:blipFill>
            <a:blip r:embed="rId3" cstate="print"/>
            <a:stretch>
              <a:fillRect/>
            </a:stretch>
          </p:blipFill>
          <p:spPr>
            <a:xfrm>
              <a:off x="295275" y="2124074"/>
              <a:ext cx="11677650" cy="4419600"/>
            </a:xfrm>
            <a:prstGeom prst="rect">
              <a:avLst/>
            </a:prstGeom>
          </p:spPr>
        </p:pic>
        <p:pic>
          <p:nvPicPr>
            <p:cNvPr id="11" name="object 4">
              <a:extLst>
                <a:ext uri="{FF2B5EF4-FFF2-40B4-BE49-F238E27FC236}">
                  <a16:creationId xmlns:a16="http://schemas.microsoft.com/office/drawing/2014/main" id="{22D1231C-F625-3544-9B06-D1F60778F8EA}"/>
                </a:ext>
              </a:extLst>
            </p:cNvPr>
            <p:cNvPicPr/>
            <p:nvPr/>
          </p:nvPicPr>
          <p:blipFill>
            <a:blip r:embed="rId4" cstate="print"/>
            <a:stretch>
              <a:fillRect/>
            </a:stretch>
          </p:blipFill>
          <p:spPr>
            <a:xfrm>
              <a:off x="257175" y="2114549"/>
              <a:ext cx="10487025" cy="4448175"/>
            </a:xfrm>
            <a:prstGeom prst="rect">
              <a:avLst/>
            </a:prstGeom>
          </p:spPr>
        </p:pic>
        <p:sp>
          <p:nvSpPr>
            <p:cNvPr id="12" name="object 5">
              <a:extLst>
                <a:ext uri="{FF2B5EF4-FFF2-40B4-BE49-F238E27FC236}">
                  <a16:creationId xmlns:a16="http://schemas.microsoft.com/office/drawing/2014/main" id="{1A37D4A1-1554-9FFB-8927-F2CD72EE7919}"/>
                </a:ext>
              </a:extLst>
            </p:cNvPr>
            <p:cNvSpPr/>
            <p:nvPr/>
          </p:nvSpPr>
          <p:spPr>
            <a:xfrm>
              <a:off x="325373" y="2149195"/>
              <a:ext cx="11532235" cy="4280535"/>
            </a:xfrm>
            <a:custGeom>
              <a:avLst/>
              <a:gdLst/>
              <a:ahLst/>
              <a:cxnLst/>
              <a:rect l="l" t="t" r="r" b="b"/>
              <a:pathLst>
                <a:path w="11532235" h="4280535">
                  <a:moveTo>
                    <a:pt x="11531727" y="0"/>
                  </a:moveTo>
                  <a:lnTo>
                    <a:pt x="0" y="0"/>
                  </a:lnTo>
                  <a:lnTo>
                    <a:pt x="0" y="4280281"/>
                  </a:lnTo>
                  <a:lnTo>
                    <a:pt x="11531727" y="4280281"/>
                  </a:lnTo>
                  <a:lnTo>
                    <a:pt x="11531727" y="0"/>
                  </a:lnTo>
                  <a:close/>
                </a:path>
              </a:pathLst>
            </a:custGeom>
            <a:solidFill>
              <a:srgbClr val="FFFFEF"/>
            </a:solidFill>
          </p:spPr>
          <p:txBody>
            <a:bodyPr wrap="square" lIns="0" tIns="0" rIns="0" bIns="0" rtlCol="0"/>
            <a:lstStyle/>
            <a:p>
              <a:endParaRPr/>
            </a:p>
          </p:txBody>
        </p:sp>
        <p:sp>
          <p:nvSpPr>
            <p:cNvPr id="13" name="object 6">
              <a:extLst>
                <a:ext uri="{FF2B5EF4-FFF2-40B4-BE49-F238E27FC236}">
                  <a16:creationId xmlns:a16="http://schemas.microsoft.com/office/drawing/2014/main" id="{77AE0103-C474-0CB1-1376-39950B501DCD}"/>
                </a:ext>
              </a:extLst>
            </p:cNvPr>
            <p:cNvSpPr/>
            <p:nvPr/>
          </p:nvSpPr>
          <p:spPr>
            <a:xfrm>
              <a:off x="325373" y="2149195"/>
              <a:ext cx="11532235" cy="4280535"/>
            </a:xfrm>
            <a:custGeom>
              <a:avLst/>
              <a:gdLst/>
              <a:ahLst/>
              <a:cxnLst/>
              <a:rect l="l" t="t" r="r" b="b"/>
              <a:pathLst>
                <a:path w="11532235" h="4280535">
                  <a:moveTo>
                    <a:pt x="0" y="4280281"/>
                  </a:moveTo>
                  <a:lnTo>
                    <a:pt x="11531727" y="4280281"/>
                  </a:lnTo>
                  <a:lnTo>
                    <a:pt x="11531727" y="0"/>
                  </a:lnTo>
                  <a:lnTo>
                    <a:pt x="0" y="0"/>
                  </a:lnTo>
                  <a:lnTo>
                    <a:pt x="0" y="4280281"/>
                  </a:lnTo>
                  <a:close/>
                </a:path>
              </a:pathLst>
            </a:custGeom>
            <a:ln w="9534">
              <a:solidFill>
                <a:srgbClr val="BEBEBE"/>
              </a:solidFill>
            </a:ln>
          </p:spPr>
          <p:txBody>
            <a:bodyPr wrap="square" lIns="0" tIns="0" rIns="0" bIns="0" rtlCol="0"/>
            <a:lstStyle/>
            <a:p>
              <a:endParaRPr/>
            </a:p>
          </p:txBody>
        </p:sp>
      </p:grpSp>
      <p:sp>
        <p:nvSpPr>
          <p:cNvPr id="14" name="object 8">
            <a:extLst>
              <a:ext uri="{FF2B5EF4-FFF2-40B4-BE49-F238E27FC236}">
                <a16:creationId xmlns:a16="http://schemas.microsoft.com/office/drawing/2014/main" id="{DE5D7F50-F81F-5A4C-58F6-7F39311F969D}"/>
              </a:ext>
            </a:extLst>
          </p:cNvPr>
          <p:cNvSpPr txBox="1"/>
          <p:nvPr/>
        </p:nvSpPr>
        <p:spPr>
          <a:xfrm>
            <a:off x="533400" y="1757904"/>
            <a:ext cx="10908665" cy="1015663"/>
          </a:xfrm>
          <a:prstGeom prst="rect">
            <a:avLst/>
          </a:prstGeom>
        </p:spPr>
        <p:txBody>
          <a:bodyPr vert="horz" wrap="square" lIns="0" tIns="33020" rIns="0" bIns="0" rtlCol="0">
            <a:spAutoFit/>
          </a:bodyPr>
          <a:lstStyle/>
          <a:p>
            <a:pPr marL="12700" marR="5080">
              <a:lnSpc>
                <a:spcPts val="2330"/>
              </a:lnSpc>
              <a:spcBef>
                <a:spcPts val="260"/>
              </a:spcBef>
              <a:tabLst>
                <a:tab pos="7086600" algn="l"/>
              </a:tabLst>
            </a:pPr>
            <a:r>
              <a:rPr lang="de-DE" sz="2000" dirty="0">
                <a:latin typeface="Arial"/>
                <a:cs typeface="Arial"/>
              </a:rPr>
              <a:t>Zugriff auf Eigenschaften eines JS-Objekts: Objektnamen und dann entweder </a:t>
            </a:r>
            <a:r>
              <a:rPr lang="de-DE" sz="2000" dirty="0" err="1">
                <a:latin typeface="Arial"/>
                <a:cs typeface="Arial"/>
              </a:rPr>
              <a:t>Verfein.operator</a:t>
            </a:r>
            <a:r>
              <a:rPr lang="de-DE" sz="2000" dirty="0">
                <a:latin typeface="Arial"/>
                <a:cs typeface="Arial"/>
              </a:rPr>
              <a:t> "." oder Syntax für Array-Elemente verwenden. Alle Objekteigenschaften sind </a:t>
            </a:r>
            <a:r>
              <a:rPr lang="de-DE" sz="2000" b="1" dirty="0">
                <a:latin typeface="Arial"/>
                <a:cs typeface="Arial"/>
              </a:rPr>
              <a:t>öffentlich</a:t>
            </a:r>
            <a:r>
              <a:rPr lang="de-DE" sz="2000" dirty="0">
                <a:latin typeface="Arial"/>
                <a:cs typeface="Arial"/>
              </a:rPr>
              <a:t>!</a:t>
            </a:r>
          </a:p>
          <a:p>
            <a:pPr marL="83185">
              <a:lnSpc>
                <a:spcPct val="100000"/>
              </a:lnSpc>
              <a:spcBef>
                <a:spcPts val="1165"/>
              </a:spcBef>
            </a:pPr>
            <a:r>
              <a:rPr lang="de-DE" sz="1550" b="1" dirty="0">
                <a:solidFill>
                  <a:srgbClr val="007E00"/>
                </a:solidFill>
                <a:latin typeface="Consolas"/>
                <a:cs typeface="Consolas"/>
              </a:rPr>
              <a:t>//</a:t>
            </a:r>
            <a:r>
              <a:rPr lang="de-DE" sz="1550" b="1" spc="180" dirty="0">
                <a:solidFill>
                  <a:srgbClr val="007E00"/>
                </a:solidFill>
                <a:latin typeface="Consolas"/>
                <a:cs typeface="Consolas"/>
              </a:rPr>
              <a:t> Der Verfeinerungs</a:t>
            </a:r>
            <a:r>
              <a:rPr lang="de-DE" sz="1550" b="1" dirty="0">
                <a:solidFill>
                  <a:srgbClr val="007E00"/>
                </a:solidFill>
                <a:latin typeface="Consolas"/>
                <a:cs typeface="Consolas"/>
              </a:rPr>
              <a:t>operator:</a:t>
            </a:r>
            <a:r>
              <a:rPr lang="de-DE" sz="1550" b="1" spc="95" dirty="0">
                <a:solidFill>
                  <a:srgbClr val="007E00"/>
                </a:solidFill>
                <a:latin typeface="Consolas"/>
                <a:cs typeface="Consolas"/>
              </a:rPr>
              <a:t> </a:t>
            </a:r>
            <a:r>
              <a:rPr lang="de-DE" sz="1550" b="1" dirty="0">
                <a:solidFill>
                  <a:srgbClr val="007E00"/>
                </a:solidFill>
                <a:latin typeface="Consolas"/>
                <a:cs typeface="Consolas"/>
              </a:rPr>
              <a:t>Setze Punkt "."</a:t>
            </a:r>
            <a:r>
              <a:rPr lang="de-DE" sz="1550" b="1" spc="95" dirty="0">
                <a:solidFill>
                  <a:srgbClr val="007E00"/>
                </a:solidFill>
                <a:latin typeface="Consolas"/>
                <a:cs typeface="Consolas"/>
              </a:rPr>
              <a:t> </a:t>
            </a:r>
            <a:r>
              <a:rPr lang="de-DE" sz="1550" b="1" dirty="0">
                <a:solidFill>
                  <a:srgbClr val="007E00"/>
                </a:solidFill>
                <a:latin typeface="Consolas"/>
                <a:cs typeface="Consolas"/>
              </a:rPr>
              <a:t>zwischen Objektnamen</a:t>
            </a:r>
            <a:r>
              <a:rPr lang="de-DE" sz="1550" b="1" spc="95" dirty="0">
                <a:solidFill>
                  <a:srgbClr val="007E00"/>
                </a:solidFill>
                <a:latin typeface="Consolas"/>
                <a:cs typeface="Consolas"/>
              </a:rPr>
              <a:t> </a:t>
            </a:r>
            <a:r>
              <a:rPr lang="de-DE" sz="1550" b="1" dirty="0">
                <a:solidFill>
                  <a:srgbClr val="007E00"/>
                </a:solidFill>
                <a:latin typeface="Consolas"/>
                <a:cs typeface="Consolas"/>
              </a:rPr>
              <a:t>und </a:t>
            </a:r>
            <a:r>
              <a:rPr lang="de-DE" sz="1550" b="1" spc="95" dirty="0">
                <a:solidFill>
                  <a:srgbClr val="007E00"/>
                </a:solidFill>
                <a:latin typeface="Consolas"/>
                <a:cs typeface="Consolas"/>
              </a:rPr>
              <a:t>P</a:t>
            </a:r>
            <a:r>
              <a:rPr lang="de-DE" sz="1550" b="1" dirty="0">
                <a:solidFill>
                  <a:srgbClr val="007E00"/>
                </a:solidFill>
                <a:latin typeface="Consolas"/>
                <a:cs typeface="Consolas"/>
              </a:rPr>
              <a:t>roperty</a:t>
            </a:r>
            <a:r>
              <a:rPr lang="de-DE" sz="1550" b="1" spc="100" dirty="0">
                <a:solidFill>
                  <a:srgbClr val="007E00"/>
                </a:solidFill>
                <a:latin typeface="Consolas"/>
                <a:cs typeface="Consolas"/>
              </a:rPr>
              <a:t> N</a:t>
            </a:r>
            <a:r>
              <a:rPr lang="de-DE" sz="1550" b="1" spc="-20" dirty="0">
                <a:solidFill>
                  <a:srgbClr val="007E00"/>
                </a:solidFill>
                <a:latin typeface="Consolas"/>
                <a:cs typeface="Consolas"/>
              </a:rPr>
              <a:t>amen</a:t>
            </a:r>
            <a:endParaRPr lang="de-DE" sz="1550" dirty="0">
              <a:latin typeface="Consolas"/>
              <a:cs typeface="Consolas"/>
            </a:endParaRPr>
          </a:p>
        </p:txBody>
      </p:sp>
      <p:sp>
        <p:nvSpPr>
          <p:cNvPr id="15" name="object 9">
            <a:extLst>
              <a:ext uri="{FF2B5EF4-FFF2-40B4-BE49-F238E27FC236}">
                <a16:creationId xmlns:a16="http://schemas.microsoft.com/office/drawing/2014/main" id="{E277E9A2-0F9C-512C-8549-E156650BF020}"/>
              </a:ext>
            </a:extLst>
          </p:cNvPr>
          <p:cNvSpPr txBox="1"/>
          <p:nvPr/>
        </p:nvSpPr>
        <p:spPr>
          <a:xfrm>
            <a:off x="604202" y="2762728"/>
            <a:ext cx="2168525" cy="504825"/>
          </a:xfrm>
          <a:prstGeom prst="rect">
            <a:avLst/>
          </a:prstGeom>
        </p:spPr>
        <p:txBody>
          <a:bodyPr vert="horz" wrap="square" lIns="0" tIns="13335" rIns="0" bIns="0" rtlCol="0">
            <a:spAutoFit/>
          </a:bodyPr>
          <a:lstStyle/>
          <a:p>
            <a:pPr marL="12700" marR="5080">
              <a:lnSpc>
                <a:spcPct val="101000"/>
              </a:lnSpc>
              <a:spcBef>
                <a:spcPts val="105"/>
              </a:spcBef>
            </a:pPr>
            <a:r>
              <a:rPr sz="1550" b="1" spc="-10" dirty="0">
                <a:latin typeface="Consolas"/>
                <a:cs typeface="Consolas"/>
              </a:rPr>
              <a:t>person1.firstName; person1.hobbies[1];</a:t>
            </a:r>
            <a:endParaRPr sz="1550">
              <a:latin typeface="Consolas"/>
              <a:cs typeface="Consolas"/>
            </a:endParaRPr>
          </a:p>
        </p:txBody>
      </p:sp>
      <p:sp>
        <p:nvSpPr>
          <p:cNvPr id="16" name="object 10">
            <a:extLst>
              <a:ext uri="{FF2B5EF4-FFF2-40B4-BE49-F238E27FC236}">
                <a16:creationId xmlns:a16="http://schemas.microsoft.com/office/drawing/2014/main" id="{9CF46D9A-3AE0-3539-F3D3-2C27AA257DF3}"/>
              </a:ext>
            </a:extLst>
          </p:cNvPr>
          <p:cNvSpPr txBox="1"/>
          <p:nvPr/>
        </p:nvSpPr>
        <p:spPr>
          <a:xfrm>
            <a:off x="3492500" y="2762728"/>
            <a:ext cx="1702435" cy="504825"/>
          </a:xfrm>
          <a:prstGeom prst="rect">
            <a:avLst/>
          </a:prstGeom>
        </p:spPr>
        <p:txBody>
          <a:bodyPr vert="horz" wrap="square" lIns="0" tIns="15875" rIns="0" bIns="0" rtlCol="0">
            <a:spAutoFit/>
          </a:bodyPr>
          <a:lstStyle/>
          <a:p>
            <a:pPr marL="12700">
              <a:lnSpc>
                <a:spcPct val="100000"/>
              </a:lnSpc>
              <a:spcBef>
                <a:spcPts val="125"/>
              </a:spcBef>
            </a:pPr>
            <a:r>
              <a:rPr sz="1550" b="1" dirty="0">
                <a:solidFill>
                  <a:srgbClr val="007E00"/>
                </a:solidFill>
                <a:latin typeface="Consolas"/>
                <a:cs typeface="Consolas"/>
              </a:rPr>
              <a:t>//</a:t>
            </a:r>
            <a:r>
              <a:rPr sz="1550" b="1" spc="40" dirty="0">
                <a:solidFill>
                  <a:srgbClr val="007E00"/>
                </a:solidFill>
                <a:latin typeface="Consolas"/>
                <a:cs typeface="Consolas"/>
              </a:rPr>
              <a:t> </a:t>
            </a:r>
            <a:r>
              <a:rPr sz="1550" b="1" dirty="0">
                <a:solidFill>
                  <a:srgbClr val="007E00"/>
                </a:solidFill>
                <a:latin typeface="Wingdings"/>
                <a:cs typeface="Wingdings"/>
              </a:rPr>
              <a:t></a:t>
            </a:r>
            <a:r>
              <a:rPr sz="1550" spc="95" dirty="0">
                <a:solidFill>
                  <a:srgbClr val="007E00"/>
                </a:solidFill>
                <a:latin typeface="Times New Roman"/>
                <a:cs typeface="Times New Roman"/>
              </a:rPr>
              <a:t>  </a:t>
            </a:r>
            <a:r>
              <a:rPr sz="1550" b="1" spc="-10" dirty="0">
                <a:solidFill>
                  <a:srgbClr val="007E00"/>
                </a:solidFill>
                <a:latin typeface="Consolas"/>
                <a:cs typeface="Consolas"/>
              </a:rPr>
              <a:t>"Harry"</a:t>
            </a:r>
            <a:endParaRPr sz="1550">
              <a:latin typeface="Consolas"/>
              <a:cs typeface="Consolas"/>
            </a:endParaRPr>
          </a:p>
          <a:p>
            <a:pPr marL="12700">
              <a:lnSpc>
                <a:spcPct val="100000"/>
              </a:lnSpc>
              <a:spcBef>
                <a:spcPts val="20"/>
              </a:spcBef>
            </a:pPr>
            <a:r>
              <a:rPr sz="1550" b="1" dirty="0">
                <a:solidFill>
                  <a:srgbClr val="007E00"/>
                </a:solidFill>
                <a:latin typeface="Consolas"/>
                <a:cs typeface="Consolas"/>
              </a:rPr>
              <a:t>//</a:t>
            </a:r>
            <a:r>
              <a:rPr sz="1550" b="1" spc="40" dirty="0">
                <a:solidFill>
                  <a:srgbClr val="007E00"/>
                </a:solidFill>
                <a:latin typeface="Consolas"/>
                <a:cs typeface="Consolas"/>
              </a:rPr>
              <a:t> </a:t>
            </a:r>
            <a:r>
              <a:rPr sz="1550" b="1" dirty="0">
                <a:solidFill>
                  <a:srgbClr val="007E00"/>
                </a:solidFill>
                <a:latin typeface="Wingdings"/>
                <a:cs typeface="Wingdings"/>
              </a:rPr>
              <a:t></a:t>
            </a:r>
            <a:r>
              <a:rPr sz="1550" spc="95" dirty="0">
                <a:solidFill>
                  <a:srgbClr val="007E00"/>
                </a:solidFill>
                <a:latin typeface="Times New Roman"/>
                <a:cs typeface="Times New Roman"/>
              </a:rPr>
              <a:t>  </a:t>
            </a:r>
            <a:r>
              <a:rPr sz="1550" b="1" spc="-10" dirty="0">
                <a:solidFill>
                  <a:srgbClr val="007E00"/>
                </a:solidFill>
                <a:latin typeface="Consolas"/>
                <a:cs typeface="Consolas"/>
              </a:rPr>
              <a:t>"cycling"</a:t>
            </a:r>
            <a:endParaRPr sz="1550">
              <a:latin typeface="Consolas"/>
              <a:cs typeface="Consolas"/>
            </a:endParaRPr>
          </a:p>
        </p:txBody>
      </p:sp>
      <p:graphicFrame>
        <p:nvGraphicFramePr>
          <p:cNvPr id="17" name="object 11">
            <a:extLst>
              <a:ext uri="{FF2B5EF4-FFF2-40B4-BE49-F238E27FC236}">
                <a16:creationId xmlns:a16="http://schemas.microsoft.com/office/drawing/2014/main" id="{10C3B478-6E9A-D72C-1B59-860297F310FA}"/>
              </a:ext>
            </a:extLst>
          </p:cNvPr>
          <p:cNvGraphicFramePr>
            <a:graphicFrameLocks noGrp="1"/>
          </p:cNvGraphicFramePr>
          <p:nvPr>
            <p:extLst>
              <p:ext uri="{D42A27DB-BD31-4B8C-83A1-F6EECF244321}">
                <p14:modId xmlns:p14="http://schemas.microsoft.com/office/powerpoint/2010/main" val="736201048"/>
              </p:ext>
            </p:extLst>
          </p:nvPr>
        </p:nvGraphicFramePr>
        <p:xfrm>
          <a:off x="585152" y="3561531"/>
          <a:ext cx="10066653" cy="1172209"/>
        </p:xfrm>
        <a:graphic>
          <a:graphicData uri="http://schemas.openxmlformats.org/drawingml/2006/table">
            <a:tbl>
              <a:tblPr firstRow="1" bandRow="1">
                <a:tableStyleId>{2D5ABB26-0587-4C30-8999-92F81FD0307C}</a:tableStyleId>
              </a:tblPr>
              <a:tblGrid>
                <a:gridCol w="314960">
                  <a:extLst>
                    <a:ext uri="{9D8B030D-6E8A-4147-A177-3AD203B41FA5}">
                      <a16:colId xmlns:a16="http://schemas.microsoft.com/office/drawing/2014/main" val="20000"/>
                    </a:ext>
                  </a:extLst>
                </a:gridCol>
                <a:gridCol w="2397760">
                  <a:extLst>
                    <a:ext uri="{9D8B030D-6E8A-4147-A177-3AD203B41FA5}">
                      <a16:colId xmlns:a16="http://schemas.microsoft.com/office/drawing/2014/main" val="20001"/>
                    </a:ext>
                  </a:extLst>
                </a:gridCol>
                <a:gridCol w="795654">
                  <a:extLst>
                    <a:ext uri="{9D8B030D-6E8A-4147-A177-3AD203B41FA5}">
                      <a16:colId xmlns:a16="http://schemas.microsoft.com/office/drawing/2014/main" val="20002"/>
                    </a:ext>
                  </a:extLst>
                </a:gridCol>
                <a:gridCol w="4804409">
                  <a:extLst>
                    <a:ext uri="{9D8B030D-6E8A-4147-A177-3AD203B41FA5}">
                      <a16:colId xmlns:a16="http://schemas.microsoft.com/office/drawing/2014/main" val="20003"/>
                    </a:ext>
                  </a:extLst>
                </a:gridCol>
                <a:gridCol w="1753870">
                  <a:extLst>
                    <a:ext uri="{9D8B030D-6E8A-4147-A177-3AD203B41FA5}">
                      <a16:colId xmlns:a16="http://schemas.microsoft.com/office/drawing/2014/main" val="20004"/>
                    </a:ext>
                  </a:extLst>
                </a:gridCol>
              </a:tblGrid>
              <a:tr h="686435">
                <a:tc>
                  <a:txBody>
                    <a:bodyPr/>
                    <a:lstStyle/>
                    <a:p>
                      <a:pPr marL="31750">
                        <a:lnSpc>
                          <a:spcPts val="1480"/>
                        </a:lnSpc>
                      </a:pPr>
                      <a:r>
                        <a:rPr sz="1550" b="1" spc="-25" dirty="0">
                          <a:solidFill>
                            <a:srgbClr val="007E00"/>
                          </a:solidFill>
                          <a:latin typeface="Consolas"/>
                          <a:cs typeface="Consolas"/>
                        </a:rPr>
                        <a:t>//</a:t>
                      </a:r>
                      <a:endParaRPr sz="1550">
                        <a:latin typeface="Consolas"/>
                        <a:cs typeface="Consolas"/>
                      </a:endParaRPr>
                    </a:p>
                    <a:p>
                      <a:pPr marL="31750">
                        <a:lnSpc>
                          <a:spcPct val="100000"/>
                        </a:lnSpc>
                        <a:spcBef>
                          <a:spcPts val="15"/>
                        </a:spcBef>
                      </a:pPr>
                      <a:r>
                        <a:rPr sz="1550" b="1" spc="-25" dirty="0">
                          <a:solidFill>
                            <a:srgbClr val="007E00"/>
                          </a:solidFill>
                          <a:latin typeface="Consolas"/>
                          <a:cs typeface="Consolas"/>
                        </a:rPr>
                        <a:t>//</a:t>
                      </a:r>
                      <a:endParaRPr sz="1550">
                        <a:latin typeface="Consolas"/>
                        <a:cs typeface="Consolas"/>
                      </a:endParaRPr>
                    </a:p>
                    <a:p>
                      <a:pPr marL="31750">
                        <a:lnSpc>
                          <a:spcPts val="1855"/>
                        </a:lnSpc>
                        <a:spcBef>
                          <a:spcPts val="95"/>
                        </a:spcBef>
                      </a:pPr>
                      <a:r>
                        <a:rPr sz="1550" b="1" spc="-25" dirty="0">
                          <a:solidFill>
                            <a:srgbClr val="007E00"/>
                          </a:solidFill>
                          <a:latin typeface="Consolas"/>
                          <a:cs typeface="Consolas"/>
                        </a:rPr>
                        <a:t>//</a:t>
                      </a:r>
                      <a:endParaRPr sz="1550">
                        <a:latin typeface="Consolas"/>
                        <a:cs typeface="Consolas"/>
                      </a:endParaRPr>
                    </a:p>
                  </a:txBody>
                  <a:tcPr marL="0" marR="0" marT="0" marB="0"/>
                </a:tc>
                <a:tc gridSpan="3">
                  <a:txBody>
                    <a:bodyPr/>
                    <a:lstStyle/>
                    <a:p>
                      <a:pPr marL="59055">
                        <a:lnSpc>
                          <a:spcPts val="1480"/>
                        </a:lnSpc>
                      </a:pPr>
                      <a:r>
                        <a:rPr lang="de-DE" sz="1550" b="1" dirty="0" err="1">
                          <a:solidFill>
                            <a:srgbClr val="007E00"/>
                          </a:solidFill>
                          <a:latin typeface="Consolas"/>
                          <a:cs typeface="Consolas"/>
                        </a:rPr>
                        <a:t>Verfeinerungs</a:t>
                      </a:r>
                      <a:r>
                        <a:rPr sz="1550" b="1" dirty="0">
                          <a:solidFill>
                            <a:srgbClr val="007E00"/>
                          </a:solidFill>
                          <a:latin typeface="Consolas"/>
                          <a:cs typeface="Consolas"/>
                        </a:rPr>
                        <a:t>operator</a:t>
                      </a:r>
                      <a:r>
                        <a:rPr sz="1550" b="1" spc="185" dirty="0">
                          <a:solidFill>
                            <a:srgbClr val="007E00"/>
                          </a:solidFill>
                          <a:latin typeface="Consolas"/>
                          <a:cs typeface="Consolas"/>
                        </a:rPr>
                        <a:t> </a:t>
                      </a:r>
                      <a:r>
                        <a:rPr lang="de-DE" sz="1550" b="1" spc="185" dirty="0">
                          <a:solidFill>
                            <a:srgbClr val="007E00"/>
                          </a:solidFill>
                          <a:latin typeface="Consolas"/>
                          <a:cs typeface="Consolas"/>
                        </a:rPr>
                        <a:t>nützlich wenn der P</a:t>
                      </a:r>
                      <a:r>
                        <a:rPr sz="1550" b="1" dirty="0" err="1">
                          <a:solidFill>
                            <a:srgbClr val="007E00"/>
                          </a:solidFill>
                          <a:latin typeface="Consolas"/>
                          <a:cs typeface="Consolas"/>
                        </a:rPr>
                        <a:t>roperty</a:t>
                      </a:r>
                      <a:r>
                        <a:rPr lang="de-DE" sz="1550" b="1" spc="50" dirty="0">
                          <a:solidFill>
                            <a:srgbClr val="007E00"/>
                          </a:solidFill>
                          <a:latin typeface="Consolas"/>
                          <a:cs typeface="Consolas"/>
                        </a:rPr>
                        <a:t>N</a:t>
                      </a:r>
                      <a:r>
                        <a:rPr sz="1550" b="1" dirty="0" err="1">
                          <a:solidFill>
                            <a:srgbClr val="007E00"/>
                          </a:solidFill>
                          <a:latin typeface="Consolas"/>
                          <a:cs typeface="Consolas"/>
                        </a:rPr>
                        <a:t>ame</a:t>
                      </a:r>
                      <a:r>
                        <a:rPr sz="1550" b="1" spc="50" dirty="0">
                          <a:solidFill>
                            <a:srgbClr val="007E00"/>
                          </a:solidFill>
                          <a:latin typeface="Consolas"/>
                          <a:cs typeface="Consolas"/>
                        </a:rPr>
                        <a:t> </a:t>
                      </a:r>
                      <a:r>
                        <a:rPr lang="de-DE" sz="1550" b="1" spc="50" dirty="0">
                          <a:solidFill>
                            <a:srgbClr val="007E00"/>
                          </a:solidFill>
                          <a:latin typeface="Consolas"/>
                          <a:cs typeface="Consolas"/>
                        </a:rPr>
                        <a:t>k</a:t>
                      </a:r>
                      <a:r>
                        <a:rPr lang="de-DE" sz="1550" b="1" dirty="0">
                          <a:solidFill>
                            <a:srgbClr val="007E00"/>
                          </a:solidFill>
                          <a:latin typeface="Consolas"/>
                          <a:cs typeface="Consolas"/>
                        </a:rPr>
                        <a:t>eine </a:t>
                      </a:r>
                      <a:r>
                        <a:rPr sz="1550" b="1" dirty="0">
                          <a:solidFill>
                            <a:srgbClr val="007E00"/>
                          </a:solidFill>
                          <a:latin typeface="Consolas"/>
                          <a:cs typeface="Consolas"/>
                        </a:rPr>
                        <a:t>illegal</a:t>
                      </a:r>
                      <a:r>
                        <a:rPr lang="de-DE" sz="1550" b="1" dirty="0">
                          <a:solidFill>
                            <a:srgbClr val="007E00"/>
                          </a:solidFill>
                          <a:latin typeface="Consolas"/>
                          <a:cs typeface="Consolas"/>
                        </a:rPr>
                        <a:t>en Zeichen</a:t>
                      </a:r>
                      <a:r>
                        <a:rPr lang="de-DE" sz="1550" b="1" spc="45" dirty="0">
                          <a:solidFill>
                            <a:srgbClr val="007E00"/>
                          </a:solidFill>
                          <a:latin typeface="Consolas"/>
                          <a:cs typeface="Consolas"/>
                        </a:rPr>
                        <a:t> wie </a:t>
                      </a:r>
                      <a:r>
                        <a:rPr sz="1550" b="1" spc="55" dirty="0">
                          <a:solidFill>
                            <a:srgbClr val="007E00"/>
                          </a:solidFill>
                          <a:latin typeface="Consolas"/>
                          <a:cs typeface="Consolas"/>
                        </a:rPr>
                        <a:t>"-</a:t>
                      </a:r>
                      <a:r>
                        <a:rPr sz="1550" b="1" dirty="0">
                          <a:solidFill>
                            <a:srgbClr val="007E00"/>
                          </a:solidFill>
                          <a:latin typeface="Consolas"/>
                          <a:cs typeface="Consolas"/>
                        </a:rPr>
                        <a:t>"</a:t>
                      </a:r>
                      <a:r>
                        <a:rPr sz="1550" b="1" spc="45" dirty="0">
                          <a:solidFill>
                            <a:srgbClr val="007E00"/>
                          </a:solidFill>
                          <a:latin typeface="Consolas"/>
                          <a:cs typeface="Consolas"/>
                        </a:rPr>
                        <a:t> </a:t>
                      </a:r>
                      <a:r>
                        <a:rPr sz="1550" b="1" dirty="0">
                          <a:solidFill>
                            <a:srgbClr val="007E00"/>
                          </a:solidFill>
                          <a:latin typeface="Consolas"/>
                          <a:cs typeface="Consolas"/>
                        </a:rPr>
                        <a:t>o</a:t>
                      </a:r>
                      <a:r>
                        <a:rPr lang="de-DE" sz="1550" b="1" dirty="0">
                          <a:solidFill>
                            <a:srgbClr val="007E00"/>
                          </a:solidFill>
                          <a:latin typeface="Consolas"/>
                          <a:cs typeface="Consolas"/>
                        </a:rPr>
                        <a:t>der</a:t>
                      </a:r>
                      <a:r>
                        <a:rPr sz="1550" b="1" spc="45" dirty="0">
                          <a:solidFill>
                            <a:srgbClr val="007E00"/>
                          </a:solidFill>
                          <a:latin typeface="Consolas"/>
                          <a:cs typeface="Consolas"/>
                        </a:rPr>
                        <a:t> </a:t>
                      </a:r>
                      <a:r>
                        <a:rPr sz="1550" b="1" dirty="0">
                          <a:solidFill>
                            <a:srgbClr val="007E00"/>
                          </a:solidFill>
                          <a:latin typeface="Consolas"/>
                          <a:cs typeface="Consolas"/>
                        </a:rPr>
                        <a:t>";"</a:t>
                      </a:r>
                      <a:r>
                        <a:rPr lang="de-DE" sz="1550" b="1" dirty="0">
                          <a:solidFill>
                            <a:srgbClr val="007E00"/>
                          </a:solidFill>
                          <a:latin typeface="Consolas"/>
                          <a:cs typeface="Consolas"/>
                        </a:rPr>
                        <a:t> enthält</a:t>
                      </a:r>
                      <a:r>
                        <a:rPr sz="1550" b="1" dirty="0">
                          <a:solidFill>
                            <a:srgbClr val="007E00"/>
                          </a:solidFill>
                          <a:latin typeface="Consolas"/>
                          <a:cs typeface="Consolas"/>
                        </a:rPr>
                        <a:t>.</a:t>
                      </a:r>
                      <a:r>
                        <a:rPr sz="1550" b="1" spc="125" dirty="0">
                          <a:solidFill>
                            <a:srgbClr val="007E00"/>
                          </a:solidFill>
                          <a:latin typeface="Consolas"/>
                          <a:cs typeface="Consolas"/>
                        </a:rPr>
                        <a:t> </a:t>
                      </a:r>
                      <a:r>
                        <a:rPr lang="de-DE" sz="1550" b="1" dirty="0">
                          <a:solidFill>
                            <a:srgbClr val="007E00"/>
                          </a:solidFill>
                          <a:latin typeface="Consolas"/>
                          <a:cs typeface="Consolas"/>
                        </a:rPr>
                        <a:t>Wenn jedoch</a:t>
                      </a:r>
                      <a:r>
                        <a:rPr lang="de-DE" sz="1550" b="0" dirty="0">
                          <a:solidFill>
                            <a:schemeClr val="tx1"/>
                          </a:solidFill>
                          <a:latin typeface="Consolas"/>
                          <a:cs typeface="Consolas"/>
                        </a:rPr>
                        <a:t> </a:t>
                      </a:r>
                      <a:r>
                        <a:rPr lang="de-DE" sz="1550" b="1" dirty="0">
                          <a:solidFill>
                            <a:srgbClr val="007E00"/>
                          </a:solidFill>
                          <a:latin typeface="Consolas"/>
                          <a:cs typeface="Consolas"/>
                        </a:rPr>
                        <a:t>Bedingungen nicht erfüllt</a:t>
                      </a:r>
                      <a:r>
                        <a:rPr sz="1550" b="1" dirty="0">
                          <a:solidFill>
                            <a:srgbClr val="007E00"/>
                          </a:solidFill>
                          <a:latin typeface="Consolas"/>
                          <a:cs typeface="Consolas"/>
                        </a:rPr>
                        <a:t>,</a:t>
                      </a:r>
                      <a:r>
                        <a:rPr sz="1550" b="1" spc="160" dirty="0">
                          <a:solidFill>
                            <a:srgbClr val="007E00"/>
                          </a:solidFill>
                          <a:latin typeface="Consolas"/>
                          <a:cs typeface="Consolas"/>
                        </a:rPr>
                        <a:t> </a:t>
                      </a:r>
                      <a:r>
                        <a:rPr lang="de-DE" sz="1550" b="1" spc="160" dirty="0">
                          <a:solidFill>
                            <a:srgbClr val="007E00"/>
                          </a:solidFill>
                          <a:latin typeface="Consolas"/>
                          <a:cs typeface="Consolas"/>
                        </a:rPr>
                        <a:t>kann auf Objekt als Array zugegriffen werden</a:t>
                      </a:r>
                      <a:endParaRPr sz="1550" dirty="0">
                        <a:latin typeface="Consolas"/>
                        <a:cs typeface="Consolas"/>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marL="55244">
                        <a:lnSpc>
                          <a:spcPts val="1480"/>
                        </a:lnSpc>
                      </a:pPr>
                      <a:endParaRPr sz="1550" dirty="0">
                        <a:latin typeface="Consolas"/>
                        <a:cs typeface="Consolas"/>
                      </a:endParaRPr>
                    </a:p>
                  </a:txBody>
                  <a:tcPr marL="0" marR="0" marT="0" marB="0"/>
                </a:tc>
                <a:extLst>
                  <a:ext uri="{0D108BD9-81ED-4DB2-BD59-A6C34878D82A}">
                    <a16:rowId xmlns:a16="http://schemas.microsoft.com/office/drawing/2014/main" val="10000"/>
                  </a:ext>
                </a:extLst>
              </a:tr>
              <a:tr h="246379">
                <a:tc gridSpan="2">
                  <a:txBody>
                    <a:bodyPr/>
                    <a:lstStyle/>
                    <a:p>
                      <a:pPr marL="31750">
                        <a:lnSpc>
                          <a:spcPts val="1730"/>
                        </a:lnSpc>
                      </a:pPr>
                      <a:r>
                        <a:rPr sz="1550" b="1" dirty="0">
                          <a:latin typeface="Consolas"/>
                          <a:cs typeface="Consolas"/>
                        </a:rPr>
                        <a:t>person2[</a:t>
                      </a:r>
                      <a:r>
                        <a:rPr sz="1550" dirty="0">
                          <a:solidFill>
                            <a:srgbClr val="2A00FF"/>
                          </a:solidFill>
                          <a:latin typeface="Consolas"/>
                          <a:cs typeface="Consolas"/>
                        </a:rPr>
                        <a:t>"Last-</a:t>
                      </a:r>
                      <a:r>
                        <a:rPr sz="1550" spc="-10" dirty="0">
                          <a:solidFill>
                            <a:srgbClr val="2A00FF"/>
                          </a:solidFill>
                          <a:latin typeface="Consolas"/>
                          <a:cs typeface="Consolas"/>
                        </a:rPr>
                        <a:t>Name"</a:t>
                      </a:r>
                      <a:r>
                        <a:rPr sz="1550" b="1" spc="-10" dirty="0">
                          <a:latin typeface="Consolas"/>
                          <a:cs typeface="Consolas"/>
                        </a:rPr>
                        <a:t>];</a:t>
                      </a:r>
                      <a:endParaRPr sz="1550">
                        <a:latin typeface="Consolas"/>
                        <a:cs typeface="Consolas"/>
                      </a:endParaRPr>
                    </a:p>
                  </a:txBody>
                  <a:tcPr marL="0" marR="0" marT="0" marB="0"/>
                </a:tc>
                <a:tc hMerge="1">
                  <a:txBody>
                    <a:bodyPr/>
                    <a:lstStyle/>
                    <a:p>
                      <a:endParaRPr/>
                    </a:p>
                  </a:txBody>
                  <a:tcPr marL="0" marR="0" marT="0" marB="0"/>
                </a:tc>
                <a:tc>
                  <a:txBody>
                    <a:bodyPr/>
                    <a:lstStyle/>
                    <a:p>
                      <a:pPr marR="51435" algn="r">
                        <a:lnSpc>
                          <a:spcPts val="1730"/>
                        </a:lnSpc>
                      </a:pPr>
                      <a:r>
                        <a:rPr sz="1550" b="1" dirty="0">
                          <a:solidFill>
                            <a:srgbClr val="007E00"/>
                          </a:solidFill>
                          <a:latin typeface="Consolas"/>
                          <a:cs typeface="Consolas"/>
                        </a:rPr>
                        <a:t>//</a:t>
                      </a:r>
                      <a:r>
                        <a:rPr sz="1550" b="1" spc="65" dirty="0">
                          <a:solidFill>
                            <a:srgbClr val="007E00"/>
                          </a:solidFill>
                          <a:latin typeface="Consolas"/>
                          <a:cs typeface="Consolas"/>
                        </a:rPr>
                        <a:t> </a:t>
                      </a:r>
                      <a:r>
                        <a:rPr sz="1550" b="1" spc="-50" dirty="0">
                          <a:solidFill>
                            <a:srgbClr val="007E00"/>
                          </a:solidFill>
                          <a:latin typeface="Wingdings"/>
                          <a:cs typeface="Wingdings"/>
                        </a:rPr>
                        <a:t></a:t>
                      </a:r>
                      <a:endParaRPr sz="1550">
                        <a:latin typeface="Wingdings"/>
                        <a:cs typeface="Wingdings"/>
                      </a:endParaRPr>
                    </a:p>
                  </a:txBody>
                  <a:tcPr marL="0" marR="0" marT="0" marB="0"/>
                </a:tc>
                <a:tc gridSpan="2">
                  <a:txBody>
                    <a:bodyPr/>
                    <a:lstStyle/>
                    <a:p>
                      <a:pPr marL="59055">
                        <a:lnSpc>
                          <a:spcPts val="1730"/>
                        </a:lnSpc>
                      </a:pPr>
                      <a:r>
                        <a:rPr sz="1550" b="1" spc="-10" dirty="0">
                          <a:solidFill>
                            <a:srgbClr val="007E00"/>
                          </a:solidFill>
                          <a:latin typeface="Consolas"/>
                          <a:cs typeface="Consolas"/>
                        </a:rPr>
                        <a:t>"Hawk"</a:t>
                      </a:r>
                      <a:endParaRPr sz="1550">
                        <a:latin typeface="Consolas"/>
                        <a:cs typeface="Consolas"/>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239395">
                <a:tc gridSpan="2">
                  <a:txBody>
                    <a:bodyPr/>
                    <a:lstStyle/>
                    <a:p>
                      <a:pPr marL="31750">
                        <a:lnSpc>
                          <a:spcPts val="1789"/>
                        </a:lnSpc>
                      </a:pPr>
                      <a:r>
                        <a:rPr sz="1550" b="1" spc="-10" dirty="0">
                          <a:latin typeface="Consolas"/>
                          <a:cs typeface="Consolas"/>
                        </a:rPr>
                        <a:t>person2[</a:t>
                      </a:r>
                      <a:r>
                        <a:rPr sz="1550" spc="-10" dirty="0">
                          <a:solidFill>
                            <a:srgbClr val="2A00FF"/>
                          </a:solidFill>
                          <a:latin typeface="Consolas"/>
                          <a:cs typeface="Consolas"/>
                        </a:rPr>
                        <a:t>"hobbies"</a:t>
                      </a:r>
                      <a:r>
                        <a:rPr sz="1550" b="1" spc="-10" dirty="0">
                          <a:latin typeface="Consolas"/>
                          <a:cs typeface="Consolas"/>
                        </a:rPr>
                        <a:t>][0];</a:t>
                      </a:r>
                      <a:endParaRPr sz="1550">
                        <a:latin typeface="Consolas"/>
                        <a:cs typeface="Consolas"/>
                      </a:endParaRPr>
                    </a:p>
                  </a:txBody>
                  <a:tcPr marL="0" marR="0" marT="0" marB="0"/>
                </a:tc>
                <a:tc hMerge="1">
                  <a:txBody>
                    <a:bodyPr/>
                    <a:lstStyle/>
                    <a:p>
                      <a:endParaRPr/>
                    </a:p>
                  </a:txBody>
                  <a:tcPr marL="0" marR="0" marT="0" marB="0"/>
                </a:tc>
                <a:tc>
                  <a:txBody>
                    <a:bodyPr/>
                    <a:lstStyle/>
                    <a:p>
                      <a:pPr marR="51435" algn="r">
                        <a:lnSpc>
                          <a:spcPts val="1789"/>
                        </a:lnSpc>
                      </a:pPr>
                      <a:r>
                        <a:rPr sz="1550" b="1" dirty="0">
                          <a:solidFill>
                            <a:srgbClr val="007E00"/>
                          </a:solidFill>
                          <a:latin typeface="Consolas"/>
                          <a:cs typeface="Consolas"/>
                        </a:rPr>
                        <a:t>//</a:t>
                      </a:r>
                      <a:r>
                        <a:rPr sz="1550" b="1" spc="65" dirty="0">
                          <a:solidFill>
                            <a:srgbClr val="007E00"/>
                          </a:solidFill>
                          <a:latin typeface="Consolas"/>
                          <a:cs typeface="Consolas"/>
                        </a:rPr>
                        <a:t> </a:t>
                      </a:r>
                      <a:r>
                        <a:rPr sz="1550" b="1" spc="-50" dirty="0">
                          <a:solidFill>
                            <a:srgbClr val="007E00"/>
                          </a:solidFill>
                          <a:latin typeface="Wingdings"/>
                          <a:cs typeface="Wingdings"/>
                        </a:rPr>
                        <a:t></a:t>
                      </a:r>
                      <a:endParaRPr sz="1550">
                        <a:latin typeface="Wingdings"/>
                        <a:cs typeface="Wingdings"/>
                      </a:endParaRPr>
                    </a:p>
                  </a:txBody>
                  <a:tcPr marL="0" marR="0" marT="0" marB="0"/>
                </a:tc>
                <a:tc gridSpan="2">
                  <a:txBody>
                    <a:bodyPr/>
                    <a:lstStyle/>
                    <a:p>
                      <a:pPr marL="59055">
                        <a:lnSpc>
                          <a:spcPts val="1789"/>
                        </a:lnSpc>
                      </a:pPr>
                      <a:r>
                        <a:rPr sz="1550" b="1" spc="-10" dirty="0">
                          <a:solidFill>
                            <a:srgbClr val="007E00"/>
                          </a:solidFill>
                          <a:latin typeface="Consolas"/>
                          <a:cs typeface="Consolas"/>
                        </a:rPr>
                        <a:t>"swimming"</a:t>
                      </a:r>
                      <a:endParaRPr sz="1550" dirty="0">
                        <a:latin typeface="Consolas"/>
                        <a:cs typeface="Consolas"/>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18" name="object 13">
            <a:extLst>
              <a:ext uri="{FF2B5EF4-FFF2-40B4-BE49-F238E27FC236}">
                <a16:creationId xmlns:a16="http://schemas.microsoft.com/office/drawing/2014/main" id="{D57A70FA-C357-DC4B-A3EC-65837427E999}"/>
              </a:ext>
            </a:extLst>
          </p:cNvPr>
          <p:cNvSpPr txBox="1"/>
          <p:nvPr/>
        </p:nvSpPr>
        <p:spPr>
          <a:xfrm>
            <a:off x="604201" y="4956653"/>
            <a:ext cx="8530273" cy="735779"/>
          </a:xfrm>
          <a:prstGeom prst="rect">
            <a:avLst/>
          </a:prstGeom>
        </p:spPr>
        <p:txBody>
          <a:bodyPr vert="horz" wrap="square" lIns="0" tIns="8890" rIns="0" bIns="0" rtlCol="0">
            <a:spAutoFit/>
          </a:bodyPr>
          <a:lstStyle/>
          <a:p>
            <a:pPr marL="12700" marR="5080">
              <a:lnSpc>
                <a:spcPct val="103000"/>
              </a:lnSpc>
              <a:spcBef>
                <a:spcPts val="70"/>
              </a:spcBef>
            </a:pPr>
            <a:r>
              <a:rPr sz="1550" b="1" dirty="0">
                <a:solidFill>
                  <a:srgbClr val="007E00"/>
                </a:solidFill>
                <a:latin typeface="Consolas"/>
                <a:cs typeface="Consolas"/>
              </a:rPr>
              <a:t>//</a:t>
            </a:r>
            <a:r>
              <a:rPr sz="1550" b="1" spc="175" dirty="0">
                <a:solidFill>
                  <a:srgbClr val="007E00"/>
                </a:solidFill>
                <a:latin typeface="Consolas"/>
                <a:cs typeface="Consolas"/>
              </a:rPr>
              <a:t> </a:t>
            </a:r>
            <a:r>
              <a:rPr lang="de-DE" sz="1550" b="1" dirty="0">
                <a:solidFill>
                  <a:srgbClr val="007E00"/>
                </a:solidFill>
                <a:latin typeface="Consolas"/>
                <a:cs typeface="Consolas"/>
              </a:rPr>
              <a:t>Beide</a:t>
            </a:r>
            <a:r>
              <a:rPr sz="1550" b="1" spc="90" dirty="0">
                <a:solidFill>
                  <a:srgbClr val="007E00"/>
                </a:solidFill>
                <a:latin typeface="Consolas"/>
                <a:cs typeface="Consolas"/>
              </a:rPr>
              <a:t> </a:t>
            </a:r>
            <a:r>
              <a:rPr lang="de-DE" sz="1550" b="1" spc="90" dirty="0">
                <a:solidFill>
                  <a:srgbClr val="007E00"/>
                </a:solidFill>
                <a:latin typeface="Consolas"/>
                <a:cs typeface="Consolas"/>
              </a:rPr>
              <a:t>Formen des Zugriffs können verkettet werden</a:t>
            </a:r>
            <a:br>
              <a:rPr lang="de-DE" sz="1550" b="1" spc="90" dirty="0">
                <a:solidFill>
                  <a:srgbClr val="007E00"/>
                </a:solidFill>
                <a:latin typeface="Consolas"/>
                <a:cs typeface="Consolas"/>
              </a:rPr>
            </a:br>
            <a:r>
              <a:rPr sz="1550" b="1" spc="-10" dirty="0">
                <a:latin typeface="Consolas"/>
                <a:cs typeface="Consolas"/>
              </a:rPr>
              <a:t>person1.propertyObject.someProperty; </a:t>
            </a:r>
            <a:br>
              <a:rPr lang="de-DE" sz="1550" b="1" spc="-10" dirty="0">
                <a:latin typeface="Consolas"/>
                <a:cs typeface="Consolas"/>
              </a:rPr>
            </a:br>
            <a:r>
              <a:rPr sz="1550" b="1" spc="-10" dirty="0">
                <a:latin typeface="Consolas"/>
                <a:cs typeface="Consolas"/>
              </a:rPr>
              <a:t>person2[</a:t>
            </a:r>
            <a:r>
              <a:rPr sz="1550" spc="-10" dirty="0">
                <a:solidFill>
                  <a:srgbClr val="2A00FF"/>
                </a:solidFill>
                <a:latin typeface="Consolas"/>
                <a:cs typeface="Consolas"/>
              </a:rPr>
              <a:t>"propertyObject"</a:t>
            </a:r>
            <a:r>
              <a:rPr sz="1550" b="1" spc="-10" dirty="0">
                <a:latin typeface="Consolas"/>
                <a:cs typeface="Consolas"/>
              </a:rPr>
              <a:t>][</a:t>
            </a:r>
            <a:r>
              <a:rPr sz="1550" spc="-10" dirty="0">
                <a:solidFill>
                  <a:srgbClr val="2A00FF"/>
                </a:solidFill>
                <a:latin typeface="Consolas"/>
                <a:cs typeface="Consolas"/>
              </a:rPr>
              <a:t>"someProperty"</a:t>
            </a:r>
            <a:r>
              <a:rPr sz="1550" b="1" spc="-10" dirty="0">
                <a:latin typeface="Consolas"/>
                <a:cs typeface="Consolas"/>
              </a:rPr>
              <a:t>];</a:t>
            </a:r>
            <a:endParaRPr sz="1550" dirty="0">
              <a:latin typeface="Consolas"/>
              <a:cs typeface="Consolas"/>
            </a:endParaRPr>
          </a:p>
        </p:txBody>
      </p:sp>
      <p:sp>
        <p:nvSpPr>
          <p:cNvPr id="19" name="object 14">
            <a:extLst>
              <a:ext uri="{FF2B5EF4-FFF2-40B4-BE49-F238E27FC236}">
                <a16:creationId xmlns:a16="http://schemas.microsoft.com/office/drawing/2014/main" id="{F88F943A-370C-8670-FA43-3070C8E5EA73}"/>
              </a:ext>
            </a:extLst>
          </p:cNvPr>
          <p:cNvSpPr txBox="1"/>
          <p:nvPr/>
        </p:nvSpPr>
        <p:spPr>
          <a:xfrm>
            <a:off x="604202" y="5938998"/>
            <a:ext cx="9912350" cy="727700"/>
          </a:xfrm>
          <a:prstGeom prst="rect">
            <a:avLst/>
          </a:prstGeom>
        </p:spPr>
        <p:txBody>
          <a:bodyPr vert="horz" wrap="square" lIns="0" tIns="13970" rIns="0" bIns="0" rtlCol="0">
            <a:spAutoFit/>
          </a:bodyPr>
          <a:lstStyle/>
          <a:p>
            <a:pPr marL="12700" marR="5080">
              <a:lnSpc>
                <a:spcPct val="100899"/>
              </a:lnSpc>
              <a:spcBef>
                <a:spcPts val="110"/>
              </a:spcBef>
              <a:tabLst>
                <a:tab pos="2900680" algn="l"/>
              </a:tabLst>
            </a:pPr>
            <a:r>
              <a:rPr sz="1550" b="1" dirty="0">
                <a:solidFill>
                  <a:srgbClr val="007E00"/>
                </a:solidFill>
                <a:latin typeface="Consolas"/>
                <a:cs typeface="Consolas"/>
              </a:rPr>
              <a:t>//</a:t>
            </a:r>
            <a:r>
              <a:rPr sz="1550" b="1" spc="175" dirty="0">
                <a:solidFill>
                  <a:srgbClr val="007E00"/>
                </a:solidFill>
                <a:latin typeface="Consolas"/>
                <a:cs typeface="Consolas"/>
              </a:rPr>
              <a:t> </a:t>
            </a:r>
            <a:r>
              <a:rPr lang="de-DE" sz="1550" b="1" spc="175" dirty="0">
                <a:solidFill>
                  <a:srgbClr val="007E00"/>
                </a:solidFill>
                <a:latin typeface="Consolas"/>
                <a:cs typeface="Consolas"/>
              </a:rPr>
              <a:t>Jede Objekteigenschaft, die vom Typ "Funktion" ist, wird als Methode bezeichnet u. kann aufgerufen werden</a:t>
            </a:r>
            <a:br>
              <a:rPr lang="de-DE" sz="1550" b="1" spc="175" dirty="0">
                <a:solidFill>
                  <a:srgbClr val="007E00"/>
                </a:solidFill>
                <a:latin typeface="Consolas"/>
                <a:cs typeface="Consolas"/>
              </a:rPr>
            </a:br>
            <a:r>
              <a:rPr sz="1550" b="1" spc="-10" dirty="0">
                <a:latin typeface="Consolas"/>
                <a:cs typeface="Consolas"/>
              </a:rPr>
              <a:t>person1.listHobbies();</a:t>
            </a:r>
            <a:r>
              <a:rPr sz="1550" b="1" dirty="0">
                <a:latin typeface="Consolas"/>
                <a:cs typeface="Consolas"/>
              </a:rPr>
              <a:t>	</a:t>
            </a:r>
            <a:r>
              <a:rPr sz="1550" b="1" dirty="0">
                <a:solidFill>
                  <a:srgbClr val="007E00"/>
                </a:solidFill>
                <a:latin typeface="Consolas"/>
                <a:cs typeface="Consolas"/>
              </a:rPr>
              <a:t>//</a:t>
            </a:r>
            <a:r>
              <a:rPr sz="1550" b="1" spc="170" dirty="0">
                <a:solidFill>
                  <a:srgbClr val="007E00"/>
                </a:solidFill>
                <a:latin typeface="Consolas"/>
                <a:cs typeface="Consolas"/>
              </a:rPr>
              <a:t> </a:t>
            </a:r>
            <a:r>
              <a:rPr sz="1550" b="1" dirty="0">
                <a:solidFill>
                  <a:srgbClr val="007E00"/>
                </a:solidFill>
                <a:latin typeface="Wingdings"/>
                <a:cs typeface="Wingdings"/>
              </a:rPr>
              <a:t></a:t>
            </a:r>
            <a:r>
              <a:rPr sz="1550" spc="165" dirty="0">
                <a:solidFill>
                  <a:srgbClr val="007E00"/>
                </a:solidFill>
                <a:latin typeface="Times New Roman"/>
                <a:cs typeface="Times New Roman"/>
              </a:rPr>
              <a:t>  </a:t>
            </a:r>
            <a:r>
              <a:rPr sz="1550" b="1" dirty="0">
                <a:solidFill>
                  <a:srgbClr val="007E00"/>
                </a:solidFill>
                <a:latin typeface="Consolas"/>
                <a:cs typeface="Consolas"/>
              </a:rPr>
              <a:t>"swimming</a:t>
            </a:r>
            <a:r>
              <a:rPr sz="1550" b="1" spc="-95" dirty="0">
                <a:solidFill>
                  <a:srgbClr val="007E00"/>
                </a:solidFill>
                <a:latin typeface="Consolas"/>
                <a:cs typeface="Consolas"/>
              </a:rPr>
              <a:t> </a:t>
            </a:r>
            <a:r>
              <a:rPr sz="1550" b="1" spc="35" dirty="0">
                <a:solidFill>
                  <a:srgbClr val="007E00"/>
                </a:solidFill>
                <a:latin typeface="Consolas"/>
                <a:cs typeface="Consolas"/>
              </a:rPr>
              <a:t>cycling"</a:t>
            </a:r>
            <a:endParaRPr sz="1550" dirty="0">
              <a:latin typeface="Consolas"/>
              <a:cs typeface="Consolas"/>
            </a:endParaRPr>
          </a:p>
        </p:txBody>
      </p:sp>
    </p:spTree>
    <p:extLst>
      <p:ext uri="{BB962C8B-B14F-4D97-AF65-F5344CB8AC3E}">
        <p14:creationId xmlns:p14="http://schemas.microsoft.com/office/powerpoint/2010/main" val="1528992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C2FBC2-F3E3-BBD4-C350-438D2ABFB97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E3CBA4-A2B9-D773-BE59-64A6DB81F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D3288311-EA0A-2787-2839-640BB7F9D19F}"/>
              </a:ext>
            </a:extLst>
          </p:cNvPr>
          <p:cNvSpPr>
            <a:spLocks noGrp="1"/>
          </p:cNvSpPr>
          <p:nvPr>
            <p:ph type="title"/>
          </p:nvPr>
        </p:nvSpPr>
        <p:spPr>
          <a:xfrm>
            <a:off x="838200" y="365125"/>
            <a:ext cx="10515600" cy="1325563"/>
          </a:xfrm>
        </p:spPr>
        <p:txBody>
          <a:bodyPr>
            <a:normAutofit/>
          </a:bodyPr>
          <a:lstStyle/>
          <a:p>
            <a:r>
              <a:rPr lang="de-DE" sz="5400" dirty="0"/>
              <a:t>Agenda – Tag 01</a:t>
            </a:r>
          </a:p>
        </p:txBody>
      </p:sp>
      <p:sp>
        <p:nvSpPr>
          <p:cNvPr id="10" name="sketch line">
            <a:extLst>
              <a:ext uri="{FF2B5EF4-FFF2-40B4-BE49-F238E27FC236}">
                <a16:creationId xmlns:a16="http://schemas.microsoft.com/office/drawing/2014/main" id="{E89DD3F5-AD98-E520-C201-B69A52DE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Inhaltsplatzhalter 2">
            <a:extLst>
              <a:ext uri="{FF2B5EF4-FFF2-40B4-BE49-F238E27FC236}">
                <a16:creationId xmlns:a16="http://schemas.microsoft.com/office/drawing/2014/main" id="{E4D929BB-AA54-2E92-C44B-0D8B74B88F44}"/>
              </a:ext>
            </a:extLst>
          </p:cNvPr>
          <p:cNvSpPr>
            <a:spLocks noGrp="1"/>
          </p:cNvSpPr>
          <p:nvPr>
            <p:ph idx="1"/>
          </p:nvPr>
        </p:nvSpPr>
        <p:spPr>
          <a:xfrm>
            <a:off x="838200" y="1929384"/>
            <a:ext cx="10515600" cy="4251960"/>
          </a:xfrm>
        </p:spPr>
        <p:txBody>
          <a:bodyPr>
            <a:normAutofit/>
          </a:bodyPr>
          <a:lstStyle/>
          <a:p>
            <a:pPr marL="457200" indent="-457200">
              <a:buAutoNum type="arabicPeriod"/>
            </a:pPr>
            <a:r>
              <a:rPr lang="de-DE" sz="2400" dirty="0">
                <a:effectLst/>
                <a:latin typeface="Arial" panose="020B0604020202020204" pitchFamily="34" charset="0"/>
                <a:ea typeface="Calibri" panose="020F0502020204030204" pitchFamily="34" charset="0"/>
                <a:cs typeface="Times New Roman" panose="02020603050405020304" pitchFamily="18" charset="0"/>
              </a:rPr>
              <a:t>Grundlagen HTML5 und JavaScript </a:t>
            </a:r>
            <a:endParaRPr lang="de-DE" sz="2400" dirty="0">
              <a:latin typeface="Arial" panose="020B0604020202020204" pitchFamily="34" charset="0"/>
              <a:ea typeface="Calibri" panose="020F0502020204030204" pitchFamily="34" charset="0"/>
              <a:cs typeface="Times New Roman" panose="02020603050405020304" pitchFamily="18" charset="0"/>
            </a:endParaRPr>
          </a:p>
          <a:p>
            <a:pPr marL="457200" indent="-457200">
              <a:buAutoNum type="arabicPeriod"/>
            </a:pPr>
            <a:r>
              <a:rPr lang="de-DE" sz="2400" dirty="0">
                <a:effectLst/>
                <a:latin typeface="Arial" panose="020B0604020202020204" pitchFamily="34" charset="0"/>
                <a:ea typeface="Calibri" panose="020F0502020204030204" pitchFamily="34" charset="0"/>
                <a:cs typeface="Times New Roman" panose="02020603050405020304" pitchFamily="18" charset="0"/>
              </a:rPr>
              <a:t>SAP UI5 Grundlagen </a:t>
            </a:r>
          </a:p>
          <a:p>
            <a:pPr marL="457200" indent="-457200">
              <a:buAutoNum type="arabicPeriod"/>
            </a:pPr>
            <a:r>
              <a:rPr lang="de-DE" sz="2400" dirty="0">
                <a:latin typeface="Arial" panose="020B0604020202020204" pitchFamily="34" charset="0"/>
                <a:ea typeface="Calibri" panose="020F0502020204030204" pitchFamily="34" charset="0"/>
                <a:cs typeface="Times New Roman" panose="02020603050405020304" pitchFamily="18" charset="0"/>
              </a:rPr>
              <a:t>Arbeiten mit der SAP UI5 Doku</a:t>
            </a:r>
          </a:p>
          <a:p>
            <a:pPr marL="457200" indent="-457200">
              <a:buFont typeface="Arial" panose="020B0604020202020204" pitchFamily="34" charset="0"/>
              <a:buAutoNum type="arabicPeriod"/>
            </a:pPr>
            <a:r>
              <a:rPr lang="de-DE" sz="2400" dirty="0">
                <a:latin typeface="Arial" panose="020B0604020202020204" pitchFamily="34" charset="0"/>
                <a:cs typeface="Times New Roman" panose="02020603050405020304" pitchFamily="18" charset="0"/>
              </a:rPr>
              <a:t>Einrichten der nötigen </a:t>
            </a:r>
            <a:r>
              <a:rPr lang="de-DE" sz="2400">
                <a:latin typeface="Arial" panose="020B0604020202020204" pitchFamily="34" charset="0"/>
                <a:cs typeface="Times New Roman" panose="02020603050405020304" pitchFamily="18" charset="0"/>
              </a:rPr>
              <a:t>Entwicklertools (Visual Studio Code)</a:t>
            </a:r>
            <a:endParaRPr lang="de-DE" sz="2400" dirty="0">
              <a:latin typeface="Arial" panose="020B0604020202020204" pitchFamily="34" charset="0"/>
              <a:cs typeface="Times New Roman" panose="02020603050405020304" pitchFamily="18" charset="0"/>
            </a:endParaRPr>
          </a:p>
          <a:p>
            <a:pPr marL="457200" indent="-457200">
              <a:buFont typeface="Arial" panose="020B0604020202020204" pitchFamily="34" charset="0"/>
              <a:buAutoNum type="arabicPeriod"/>
            </a:pPr>
            <a:r>
              <a:rPr lang="de-DE" sz="2400" dirty="0">
                <a:latin typeface="Arial" panose="020B0604020202020204" pitchFamily="34" charset="0"/>
                <a:ea typeface="Calibri" panose="020F0502020204030204" pitchFamily="34" charset="0"/>
                <a:cs typeface="Times New Roman" panose="02020603050405020304" pitchFamily="18" charset="0"/>
              </a:rPr>
              <a:t>SAP UI5 Bootstrapping</a:t>
            </a:r>
            <a:endParaRPr lang="de-DE" sz="3600" dirty="0">
              <a:latin typeface="Aptos" panose="02110004020202020204"/>
              <a:ea typeface="Calibri" panose="020F0502020204030204" pitchFamily="34" charset="0"/>
              <a:cs typeface="Times New Roman" panose="02020603050405020304" pitchFamily="18" charset="0"/>
            </a:endParaRPr>
          </a:p>
          <a:p>
            <a:pPr marL="457200" indent="-457200">
              <a:buAutoNum type="arabicPeriod"/>
            </a:pPr>
            <a:r>
              <a:rPr lang="de-DE" sz="2400" dirty="0">
                <a:effectLst/>
                <a:latin typeface="Arial" panose="020B0604020202020204" pitchFamily="34" charset="0"/>
                <a:ea typeface="Calibri" panose="020F0502020204030204" pitchFamily="34" charset="0"/>
                <a:cs typeface="Times New Roman" panose="02020603050405020304" pitchFamily="18" charset="0"/>
              </a:rPr>
              <a:t>SAP UI5 Controls</a:t>
            </a:r>
            <a:endParaRPr lang="de-DE" sz="3600" dirty="0">
              <a:latin typeface="Aptos" panose="02110004020202020204"/>
              <a:ea typeface="Calibri" panose="020F0502020204030204" pitchFamily="34" charset="0"/>
              <a:cs typeface="Times New Roman" panose="02020603050405020304" pitchFamily="18" charset="0"/>
            </a:endParaRPr>
          </a:p>
          <a:p>
            <a:pPr marL="457200" indent="-457200">
              <a:buAutoNum type="arabicPeriod"/>
            </a:pPr>
            <a:r>
              <a:rPr lang="de-DE" sz="2400" dirty="0">
                <a:effectLst/>
                <a:latin typeface="Arial" panose="020B0604020202020204" pitchFamily="34" charset="0"/>
                <a:ea typeface="Calibri" panose="020F0502020204030204" pitchFamily="34" charset="0"/>
                <a:cs typeface="Times New Roman" panose="02020603050405020304" pitchFamily="18" charset="0"/>
              </a:rPr>
              <a:t>Model / View / Controller - Prinzip</a:t>
            </a:r>
            <a:endParaRPr lang="de-DE" sz="2400" dirty="0">
              <a:latin typeface="Arial" panose="020B0604020202020204" pitchFamily="34" charset="0"/>
              <a:ea typeface="Calibri" panose="020F0502020204030204" pitchFamily="34" charset="0"/>
              <a:cs typeface="Times New Roman" panose="02020603050405020304" pitchFamily="18" charset="0"/>
            </a:endParaRPr>
          </a:p>
          <a:p>
            <a:endParaRPr lang="de-DE" sz="2200" dirty="0"/>
          </a:p>
          <a:p>
            <a:endParaRPr lang="de-DE" sz="2200" dirty="0"/>
          </a:p>
        </p:txBody>
      </p:sp>
    </p:spTree>
    <p:extLst>
      <p:ext uri="{BB962C8B-B14F-4D97-AF65-F5344CB8AC3E}">
        <p14:creationId xmlns:p14="http://schemas.microsoft.com/office/powerpoint/2010/main" val="408630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16CF82-4029-F935-86E9-D751A315D7F3}"/>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7D801539-22F5-6008-AD95-5DB705AB7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4E21A288-7961-4555-1910-8D87F1FBACDA}"/>
              </a:ext>
            </a:extLst>
          </p:cNvPr>
          <p:cNvSpPr>
            <a:spLocks noGrp="1"/>
          </p:cNvSpPr>
          <p:nvPr>
            <p:ph type="title"/>
          </p:nvPr>
        </p:nvSpPr>
        <p:spPr>
          <a:xfrm>
            <a:off x="838200" y="365125"/>
            <a:ext cx="10515600" cy="1325563"/>
          </a:xfrm>
        </p:spPr>
        <p:txBody>
          <a:bodyPr>
            <a:normAutofit/>
          </a:bodyPr>
          <a:lstStyle/>
          <a:p>
            <a:r>
              <a:rPr lang="de-DE" sz="4400" dirty="0"/>
              <a:t>JavaScript  - </a:t>
            </a:r>
            <a:r>
              <a:rPr lang="de-DE" dirty="0"/>
              <a:t>Objekte mit JSON</a:t>
            </a:r>
            <a:endParaRPr lang="de-DE" sz="4200" dirty="0"/>
          </a:p>
        </p:txBody>
      </p:sp>
      <p:sp>
        <p:nvSpPr>
          <p:cNvPr id="43" name="sketch line">
            <a:extLst>
              <a:ext uri="{FF2B5EF4-FFF2-40B4-BE49-F238E27FC236}">
                <a16:creationId xmlns:a16="http://schemas.microsoft.com/office/drawing/2014/main" id="{56C36CC6-CFAD-2EA0-C417-3881A07BB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object 3">
            <a:extLst>
              <a:ext uri="{FF2B5EF4-FFF2-40B4-BE49-F238E27FC236}">
                <a16:creationId xmlns:a16="http://schemas.microsoft.com/office/drawing/2014/main" id="{F4D400E5-B7C0-D971-F7D0-CAF5AB91E9CF}"/>
              </a:ext>
            </a:extLst>
          </p:cNvPr>
          <p:cNvSpPr txBox="1"/>
          <p:nvPr/>
        </p:nvSpPr>
        <p:spPr>
          <a:xfrm>
            <a:off x="434398" y="1858073"/>
            <a:ext cx="11459845" cy="639445"/>
          </a:xfrm>
          <a:prstGeom prst="rect">
            <a:avLst/>
          </a:prstGeom>
        </p:spPr>
        <p:txBody>
          <a:bodyPr vert="horz" wrap="square" lIns="0" tIns="15875" rIns="0" bIns="0" rtlCol="0">
            <a:spAutoFit/>
          </a:bodyPr>
          <a:lstStyle/>
          <a:p>
            <a:pPr marL="12700" marR="5080">
              <a:lnSpc>
                <a:spcPct val="100000"/>
              </a:lnSpc>
              <a:spcBef>
                <a:spcPts val="125"/>
              </a:spcBef>
            </a:pPr>
            <a:r>
              <a:rPr sz="2000" dirty="0">
                <a:latin typeface="Arial"/>
                <a:cs typeface="Arial"/>
              </a:rPr>
              <a:t>Die Syntax für die Erstellung eines JavaScript-Objekts </a:t>
            </a:r>
            <a:r>
              <a:rPr sz="2000" dirty="0" err="1">
                <a:latin typeface="Arial"/>
                <a:cs typeface="Arial"/>
              </a:rPr>
              <a:t>direkt</a:t>
            </a:r>
            <a:r>
              <a:rPr sz="2000" dirty="0">
                <a:latin typeface="Arial"/>
                <a:cs typeface="Arial"/>
              </a:rPr>
              <a:t> </a:t>
            </a:r>
            <a:r>
              <a:rPr sz="2000" dirty="0" err="1">
                <a:latin typeface="Arial"/>
                <a:cs typeface="Arial"/>
              </a:rPr>
              <a:t>i</a:t>
            </a:r>
            <a:r>
              <a:rPr lang="de-DE" sz="2000" dirty="0">
                <a:latin typeface="Arial"/>
                <a:cs typeface="Arial"/>
              </a:rPr>
              <a:t>m </a:t>
            </a:r>
            <a:r>
              <a:rPr sz="2000" dirty="0" err="1">
                <a:latin typeface="Arial"/>
                <a:cs typeface="Arial"/>
              </a:rPr>
              <a:t>Programm</a:t>
            </a:r>
            <a:r>
              <a:rPr sz="2000" dirty="0">
                <a:latin typeface="Arial"/>
                <a:cs typeface="Arial"/>
              </a:rPr>
              <a:t> ist dieselbe Syntax, die </a:t>
            </a:r>
            <a:r>
              <a:rPr sz="2000" spc="-25" dirty="0">
                <a:latin typeface="Arial"/>
                <a:cs typeface="Arial"/>
              </a:rPr>
              <a:t>für die </a:t>
            </a:r>
            <a:r>
              <a:rPr sz="2000" dirty="0">
                <a:latin typeface="Arial"/>
                <a:cs typeface="Arial"/>
              </a:rPr>
              <a:t>Serialisierung eines JavaScript-Objekts als </a:t>
            </a:r>
            <a:r>
              <a:rPr sz="2000" spc="-10" dirty="0">
                <a:latin typeface="Arial"/>
                <a:cs typeface="Arial"/>
              </a:rPr>
              <a:t>Textstring </a:t>
            </a:r>
            <a:r>
              <a:rPr sz="2000" dirty="0">
                <a:latin typeface="Arial"/>
                <a:cs typeface="Arial"/>
              </a:rPr>
              <a:t>verwendet wird</a:t>
            </a:r>
            <a:r>
              <a:rPr sz="2000" spc="-10" dirty="0">
                <a:latin typeface="Arial"/>
                <a:cs typeface="Arial"/>
              </a:rPr>
              <a:t>:</a:t>
            </a:r>
            <a:endParaRPr sz="2000" dirty="0">
              <a:latin typeface="Arial"/>
              <a:cs typeface="Arial"/>
            </a:endParaRPr>
          </a:p>
        </p:txBody>
      </p:sp>
      <p:grpSp>
        <p:nvGrpSpPr>
          <p:cNvPr id="29" name="object 4">
            <a:extLst>
              <a:ext uri="{FF2B5EF4-FFF2-40B4-BE49-F238E27FC236}">
                <a16:creationId xmlns:a16="http://schemas.microsoft.com/office/drawing/2014/main" id="{E435E16F-6904-4D5D-CD89-17BF951BE08D}"/>
              </a:ext>
            </a:extLst>
          </p:cNvPr>
          <p:cNvGrpSpPr/>
          <p:nvPr/>
        </p:nvGrpSpPr>
        <p:grpSpPr>
          <a:xfrm>
            <a:off x="386773" y="2800351"/>
            <a:ext cx="5829300" cy="1461186"/>
            <a:chOff x="266700" y="2362200"/>
            <a:chExt cx="5019675" cy="1781175"/>
          </a:xfrm>
        </p:grpSpPr>
        <p:pic>
          <p:nvPicPr>
            <p:cNvPr id="30" name="object 5">
              <a:extLst>
                <a:ext uri="{FF2B5EF4-FFF2-40B4-BE49-F238E27FC236}">
                  <a16:creationId xmlns:a16="http://schemas.microsoft.com/office/drawing/2014/main" id="{F875F944-B47C-3775-7938-3E269A2A307D}"/>
                </a:ext>
              </a:extLst>
            </p:cNvPr>
            <p:cNvPicPr/>
            <p:nvPr/>
          </p:nvPicPr>
          <p:blipFill>
            <a:blip r:embed="rId3" cstate="print"/>
            <a:stretch>
              <a:fillRect/>
            </a:stretch>
          </p:blipFill>
          <p:spPr>
            <a:xfrm>
              <a:off x="323850" y="2390775"/>
              <a:ext cx="4962525" cy="1695450"/>
            </a:xfrm>
            <a:prstGeom prst="rect">
              <a:avLst/>
            </a:prstGeom>
          </p:spPr>
        </p:pic>
        <p:pic>
          <p:nvPicPr>
            <p:cNvPr id="31" name="object 6">
              <a:extLst>
                <a:ext uri="{FF2B5EF4-FFF2-40B4-BE49-F238E27FC236}">
                  <a16:creationId xmlns:a16="http://schemas.microsoft.com/office/drawing/2014/main" id="{05ACB514-71E9-6E7C-36F0-703C7721A285}"/>
                </a:ext>
              </a:extLst>
            </p:cNvPr>
            <p:cNvPicPr/>
            <p:nvPr/>
          </p:nvPicPr>
          <p:blipFill>
            <a:blip r:embed="rId4" cstate="print"/>
            <a:stretch>
              <a:fillRect/>
            </a:stretch>
          </p:blipFill>
          <p:spPr>
            <a:xfrm>
              <a:off x="266700" y="2362200"/>
              <a:ext cx="4086225" cy="1781175"/>
            </a:xfrm>
            <a:prstGeom prst="rect">
              <a:avLst/>
            </a:prstGeom>
          </p:spPr>
        </p:pic>
      </p:grpSp>
      <p:sp>
        <p:nvSpPr>
          <p:cNvPr id="32" name="object 7">
            <a:extLst>
              <a:ext uri="{FF2B5EF4-FFF2-40B4-BE49-F238E27FC236}">
                <a16:creationId xmlns:a16="http://schemas.microsoft.com/office/drawing/2014/main" id="{6688A119-5889-791F-D8AB-D1FB09185943}"/>
              </a:ext>
            </a:extLst>
          </p:cNvPr>
          <p:cNvSpPr txBox="1"/>
          <p:nvPr/>
        </p:nvSpPr>
        <p:spPr>
          <a:xfrm>
            <a:off x="445459" y="2825495"/>
            <a:ext cx="5618214" cy="1359988"/>
          </a:xfrm>
          <a:prstGeom prst="rect">
            <a:avLst/>
          </a:prstGeom>
          <a:solidFill>
            <a:srgbClr val="FFFFEF"/>
          </a:solidFill>
          <a:ln w="9534">
            <a:solidFill>
              <a:srgbClr val="BEBEBE"/>
            </a:solidFill>
          </a:ln>
        </p:spPr>
        <p:txBody>
          <a:bodyPr vert="horz" wrap="square" lIns="0" tIns="53975" rIns="0" bIns="0" rtlCol="0">
            <a:spAutoFit/>
          </a:bodyPr>
          <a:lstStyle/>
          <a:p>
            <a:pPr marL="72390" marR="1157605">
              <a:lnSpc>
                <a:spcPts val="1650"/>
              </a:lnSpc>
              <a:spcBef>
                <a:spcPts val="425"/>
              </a:spcBef>
            </a:pPr>
            <a:r>
              <a:rPr sz="1400" b="1" dirty="0">
                <a:solidFill>
                  <a:srgbClr val="007E00"/>
                </a:solidFill>
                <a:latin typeface="Consolas"/>
                <a:cs typeface="Consolas"/>
              </a:rPr>
              <a:t>// </a:t>
            </a:r>
            <a:r>
              <a:rPr sz="1400" b="1" dirty="0" err="1">
                <a:solidFill>
                  <a:srgbClr val="007E00"/>
                </a:solidFill>
                <a:latin typeface="Consolas"/>
                <a:cs typeface="Consolas"/>
              </a:rPr>
              <a:t>Erstellen</a:t>
            </a:r>
            <a:r>
              <a:rPr sz="1400" b="1" dirty="0">
                <a:solidFill>
                  <a:srgbClr val="007E00"/>
                </a:solidFill>
                <a:latin typeface="Consolas"/>
                <a:cs typeface="Consolas"/>
              </a:rPr>
              <a:t> </a:t>
            </a:r>
            <a:r>
              <a:rPr lang="de-DE" sz="1400" b="1" dirty="0">
                <a:solidFill>
                  <a:srgbClr val="007E00"/>
                </a:solidFill>
                <a:latin typeface="Consolas"/>
                <a:cs typeface="Consolas"/>
              </a:rPr>
              <a:t>eines </a:t>
            </a:r>
            <a:r>
              <a:rPr sz="1400" b="1" spc="-10" dirty="0">
                <a:solidFill>
                  <a:srgbClr val="007E00"/>
                </a:solidFill>
                <a:latin typeface="Consolas"/>
                <a:cs typeface="Consolas"/>
              </a:rPr>
              <a:t>Inline-JavaScript-</a:t>
            </a:r>
            <a:r>
              <a:rPr sz="1400" b="1" spc="-10" dirty="0" err="1">
                <a:solidFill>
                  <a:srgbClr val="007E00"/>
                </a:solidFill>
                <a:latin typeface="Consolas"/>
                <a:cs typeface="Consolas"/>
              </a:rPr>
              <a:t>Objekt</a:t>
            </a:r>
            <a:r>
              <a:rPr lang="de-DE" sz="1400" b="1" spc="-10" dirty="0">
                <a:solidFill>
                  <a:srgbClr val="007E00"/>
                </a:solidFill>
                <a:latin typeface="Consolas"/>
                <a:cs typeface="Consolas"/>
              </a:rPr>
              <a:t>s</a:t>
            </a:r>
            <a:r>
              <a:rPr sz="1400" b="1" spc="-10" dirty="0">
                <a:solidFill>
                  <a:srgbClr val="007E00"/>
                </a:solidFill>
                <a:latin typeface="Consolas"/>
                <a:cs typeface="Consolas"/>
              </a:rPr>
              <a:t> </a:t>
            </a:r>
            <a:br>
              <a:rPr lang="de-DE" sz="1400" b="1" spc="-10" dirty="0">
                <a:solidFill>
                  <a:srgbClr val="007E00"/>
                </a:solidFill>
                <a:latin typeface="Consolas"/>
                <a:cs typeface="Consolas"/>
              </a:rPr>
            </a:br>
            <a:r>
              <a:rPr sz="1400" b="1" dirty="0">
                <a:solidFill>
                  <a:srgbClr val="7E0054"/>
                </a:solidFill>
                <a:latin typeface="Consolas"/>
                <a:cs typeface="Consolas"/>
              </a:rPr>
              <a:t>var </a:t>
            </a:r>
            <a:r>
              <a:rPr sz="1400" b="1" dirty="0">
                <a:latin typeface="Consolas"/>
                <a:cs typeface="Consolas"/>
              </a:rPr>
              <a:t>person = </a:t>
            </a:r>
            <a:r>
              <a:rPr sz="1400" b="1" spc="-50" dirty="0">
                <a:latin typeface="Consolas"/>
                <a:cs typeface="Consolas"/>
              </a:rPr>
              <a:t>{</a:t>
            </a:r>
            <a:endParaRPr sz="1400" dirty="0">
              <a:latin typeface="Consolas"/>
              <a:cs typeface="Consolas"/>
            </a:endParaRPr>
          </a:p>
          <a:p>
            <a:pPr marL="262890">
              <a:lnSpc>
                <a:spcPts val="1605"/>
              </a:lnSpc>
            </a:pPr>
            <a:r>
              <a:rPr lang="de-DE" sz="1400" b="1" dirty="0" err="1">
                <a:latin typeface="Consolas"/>
                <a:cs typeface="Consolas"/>
              </a:rPr>
              <a:t>firstName</a:t>
            </a:r>
            <a:r>
              <a:rPr sz="1400" b="1" dirty="0">
                <a:latin typeface="Consolas"/>
                <a:cs typeface="Consolas"/>
              </a:rPr>
              <a:t> : </a:t>
            </a:r>
            <a:r>
              <a:rPr sz="1400" b="1" spc="-10" dirty="0">
                <a:solidFill>
                  <a:srgbClr val="0000FF"/>
                </a:solidFill>
                <a:latin typeface="Consolas"/>
                <a:cs typeface="Consolas"/>
              </a:rPr>
              <a:t>"Harry"</a:t>
            </a:r>
            <a:r>
              <a:rPr sz="1400" b="1" spc="-10" dirty="0">
                <a:latin typeface="Consolas"/>
                <a:cs typeface="Consolas"/>
              </a:rPr>
              <a:t>,</a:t>
            </a:r>
            <a:endParaRPr sz="1400" dirty="0">
              <a:latin typeface="Consolas"/>
              <a:cs typeface="Consolas"/>
            </a:endParaRPr>
          </a:p>
          <a:p>
            <a:pPr marL="262890" marR="1935480">
              <a:lnSpc>
                <a:spcPts val="1650"/>
              </a:lnSpc>
              <a:spcBef>
                <a:spcPts val="130"/>
              </a:spcBef>
              <a:tabLst>
                <a:tab pos="1242695" algn="l"/>
              </a:tabLst>
            </a:pPr>
            <a:r>
              <a:rPr lang="de-DE" sz="1400" b="1" spc="-10" dirty="0" err="1">
                <a:latin typeface="Consolas"/>
                <a:cs typeface="Consolas"/>
              </a:rPr>
              <a:t>lastName</a:t>
            </a:r>
            <a:r>
              <a:rPr sz="1400" b="1" spc="-10" dirty="0">
                <a:latin typeface="Consolas"/>
                <a:cs typeface="Consolas"/>
              </a:rPr>
              <a:t> </a:t>
            </a:r>
            <a:r>
              <a:rPr sz="1400" b="1" dirty="0">
                <a:latin typeface="Consolas"/>
                <a:cs typeface="Consolas"/>
              </a:rPr>
              <a:t>: </a:t>
            </a:r>
            <a:r>
              <a:rPr sz="1400" b="1" spc="-10" dirty="0">
                <a:solidFill>
                  <a:srgbClr val="2A00FF"/>
                </a:solidFill>
                <a:latin typeface="Consolas"/>
                <a:cs typeface="Consolas"/>
              </a:rPr>
              <a:t>"Falke"</a:t>
            </a:r>
            <a:r>
              <a:rPr sz="1400" b="1" spc="-10" dirty="0">
                <a:latin typeface="Consolas"/>
                <a:cs typeface="Consolas"/>
              </a:rPr>
              <a:t>, </a:t>
            </a:r>
            <a:r>
              <a:rPr lang="de-DE" sz="1400" b="1" dirty="0" err="1">
                <a:latin typeface="Consolas"/>
                <a:cs typeface="Consolas"/>
              </a:rPr>
              <a:t>dateOfBirth</a:t>
            </a:r>
            <a:r>
              <a:rPr sz="1400" b="1" dirty="0">
                <a:latin typeface="Consolas"/>
                <a:cs typeface="Consolas"/>
              </a:rPr>
              <a:t> : </a:t>
            </a:r>
            <a:r>
              <a:rPr sz="1400" b="1" dirty="0">
                <a:solidFill>
                  <a:srgbClr val="0000FF"/>
                </a:solidFill>
                <a:latin typeface="Consolas"/>
                <a:cs typeface="Consolas"/>
              </a:rPr>
              <a:t>"1976 Aug </a:t>
            </a:r>
            <a:r>
              <a:rPr sz="1400" b="1" spc="-25" dirty="0">
                <a:solidFill>
                  <a:srgbClr val="0000FF"/>
                </a:solidFill>
                <a:latin typeface="Consolas"/>
                <a:cs typeface="Consolas"/>
              </a:rPr>
              <a:t>03"</a:t>
            </a:r>
            <a:endParaRPr sz="1400" dirty="0">
              <a:latin typeface="Consolas"/>
              <a:cs typeface="Consolas"/>
            </a:endParaRPr>
          </a:p>
          <a:p>
            <a:pPr marL="72390">
              <a:lnSpc>
                <a:spcPct val="100000"/>
              </a:lnSpc>
            </a:pPr>
            <a:r>
              <a:rPr sz="1400" b="1" spc="-50" dirty="0">
                <a:latin typeface="Consolas"/>
                <a:cs typeface="Consolas"/>
              </a:rPr>
              <a:t>}</a:t>
            </a:r>
            <a:endParaRPr sz="1400" dirty="0">
              <a:latin typeface="Consolas"/>
              <a:cs typeface="Consolas"/>
            </a:endParaRPr>
          </a:p>
        </p:txBody>
      </p:sp>
      <p:grpSp>
        <p:nvGrpSpPr>
          <p:cNvPr id="33" name="object 8">
            <a:extLst>
              <a:ext uri="{FF2B5EF4-FFF2-40B4-BE49-F238E27FC236}">
                <a16:creationId xmlns:a16="http://schemas.microsoft.com/office/drawing/2014/main" id="{BD63929B-B622-DA15-14F4-B6AB2B70BE17}"/>
              </a:ext>
            </a:extLst>
          </p:cNvPr>
          <p:cNvGrpSpPr/>
          <p:nvPr/>
        </p:nvGrpSpPr>
        <p:grpSpPr>
          <a:xfrm>
            <a:off x="7073323" y="2800350"/>
            <a:ext cx="5038725" cy="1352550"/>
            <a:chOff x="6953250" y="2362200"/>
            <a:chExt cx="5038725" cy="1352550"/>
          </a:xfrm>
        </p:grpSpPr>
        <p:pic>
          <p:nvPicPr>
            <p:cNvPr id="34" name="object 9">
              <a:extLst>
                <a:ext uri="{FF2B5EF4-FFF2-40B4-BE49-F238E27FC236}">
                  <a16:creationId xmlns:a16="http://schemas.microsoft.com/office/drawing/2014/main" id="{8E37ED2F-E518-E5BE-6FC8-57BACB70ED06}"/>
                </a:ext>
              </a:extLst>
            </p:cNvPr>
            <p:cNvPicPr/>
            <p:nvPr/>
          </p:nvPicPr>
          <p:blipFill>
            <a:blip r:embed="rId5" cstate="print"/>
            <a:stretch>
              <a:fillRect/>
            </a:stretch>
          </p:blipFill>
          <p:spPr>
            <a:xfrm>
              <a:off x="6981825" y="2362200"/>
              <a:ext cx="5010150" cy="1314450"/>
            </a:xfrm>
            <a:prstGeom prst="rect">
              <a:avLst/>
            </a:prstGeom>
          </p:spPr>
        </p:pic>
        <p:pic>
          <p:nvPicPr>
            <p:cNvPr id="35" name="object 10">
              <a:extLst>
                <a:ext uri="{FF2B5EF4-FFF2-40B4-BE49-F238E27FC236}">
                  <a16:creationId xmlns:a16="http://schemas.microsoft.com/office/drawing/2014/main" id="{38EFB5B9-1878-341A-91DB-10AEF3AC98AB}"/>
                </a:ext>
              </a:extLst>
            </p:cNvPr>
            <p:cNvPicPr/>
            <p:nvPr/>
          </p:nvPicPr>
          <p:blipFill>
            <a:blip r:embed="rId6" cstate="print"/>
            <a:stretch>
              <a:fillRect/>
            </a:stretch>
          </p:blipFill>
          <p:spPr>
            <a:xfrm>
              <a:off x="6953250" y="2362200"/>
              <a:ext cx="4086225" cy="1352550"/>
            </a:xfrm>
            <a:prstGeom prst="rect">
              <a:avLst/>
            </a:prstGeom>
          </p:spPr>
        </p:pic>
      </p:grpSp>
      <p:sp>
        <p:nvSpPr>
          <p:cNvPr id="36" name="object 11">
            <a:extLst>
              <a:ext uri="{FF2B5EF4-FFF2-40B4-BE49-F238E27FC236}">
                <a16:creationId xmlns:a16="http://schemas.microsoft.com/office/drawing/2014/main" id="{A6A8CFE5-25E9-6925-C1B5-722AD948B1B4}"/>
              </a:ext>
            </a:extLst>
          </p:cNvPr>
          <p:cNvSpPr txBox="1"/>
          <p:nvPr/>
        </p:nvSpPr>
        <p:spPr>
          <a:xfrm>
            <a:off x="7124123" y="2825470"/>
            <a:ext cx="4867910" cy="920765"/>
          </a:xfrm>
          <a:prstGeom prst="rect">
            <a:avLst/>
          </a:prstGeom>
          <a:solidFill>
            <a:srgbClr val="FFFFEF"/>
          </a:solidFill>
          <a:ln w="9534">
            <a:solidFill>
              <a:srgbClr val="BEBEBE"/>
            </a:solidFill>
          </a:ln>
        </p:spPr>
        <p:txBody>
          <a:bodyPr vert="horz" wrap="square" lIns="0" tIns="43815" rIns="0" bIns="0" rtlCol="0">
            <a:spAutoFit/>
          </a:bodyPr>
          <a:lstStyle/>
          <a:p>
            <a:pPr marL="77470">
              <a:lnSpc>
                <a:spcPts val="1664"/>
              </a:lnSpc>
              <a:spcBef>
                <a:spcPts val="345"/>
              </a:spcBef>
            </a:pPr>
            <a:r>
              <a:rPr sz="1400" b="1" dirty="0">
                <a:solidFill>
                  <a:srgbClr val="007E00"/>
                </a:solidFill>
                <a:latin typeface="Consolas"/>
                <a:cs typeface="Consolas"/>
              </a:rPr>
              <a:t>// Das gleiche Objekt in </a:t>
            </a:r>
            <a:r>
              <a:rPr sz="1400" b="1" spc="-20" dirty="0">
                <a:solidFill>
                  <a:srgbClr val="007E00"/>
                </a:solidFill>
                <a:latin typeface="Consolas"/>
                <a:cs typeface="Consolas"/>
              </a:rPr>
              <a:t>JSON </a:t>
            </a:r>
            <a:r>
              <a:rPr sz="1400" b="1" dirty="0">
                <a:solidFill>
                  <a:srgbClr val="007E00"/>
                </a:solidFill>
                <a:latin typeface="Consolas"/>
                <a:cs typeface="Consolas"/>
              </a:rPr>
              <a:t>serialisiert</a:t>
            </a:r>
            <a:endParaRPr sz="1400" dirty="0">
              <a:latin typeface="Consolas"/>
              <a:cs typeface="Consolas"/>
            </a:endParaRPr>
          </a:p>
          <a:p>
            <a:pPr marL="267970" marR="2623820" indent="-191135">
              <a:lnSpc>
                <a:spcPts val="1650"/>
              </a:lnSpc>
              <a:spcBef>
                <a:spcPts val="65"/>
              </a:spcBef>
              <a:tabLst>
                <a:tab pos="1247775" algn="l"/>
              </a:tabLst>
            </a:pPr>
            <a:r>
              <a:rPr sz="1400" b="1" dirty="0">
                <a:latin typeface="Consolas"/>
                <a:cs typeface="Consolas"/>
              </a:rPr>
              <a:t>{ </a:t>
            </a:r>
            <a:r>
              <a:rPr lang="de-DE" sz="1400" b="1" dirty="0" err="1">
                <a:latin typeface="Consolas"/>
                <a:cs typeface="Consolas"/>
              </a:rPr>
              <a:t>firstName</a:t>
            </a:r>
            <a:r>
              <a:rPr lang="de-DE" sz="1400" b="1" dirty="0">
                <a:latin typeface="Consolas"/>
                <a:cs typeface="Consolas"/>
              </a:rPr>
              <a:t> </a:t>
            </a:r>
            <a:r>
              <a:rPr sz="1400" b="1" dirty="0">
                <a:latin typeface="Consolas"/>
                <a:cs typeface="Consolas"/>
              </a:rPr>
              <a:t>: </a:t>
            </a:r>
            <a:r>
              <a:rPr sz="1400" b="1" spc="-10" dirty="0">
                <a:latin typeface="Consolas"/>
                <a:cs typeface="Consolas"/>
              </a:rPr>
              <a:t>"Harry", </a:t>
            </a:r>
            <a:r>
              <a:rPr lang="de-DE" sz="1400" b="1" spc="-10" dirty="0" err="1">
                <a:latin typeface="Consolas"/>
                <a:cs typeface="Consolas"/>
              </a:rPr>
              <a:t>lastName</a:t>
            </a:r>
            <a:r>
              <a:rPr lang="de-DE" sz="1400" b="1" spc="-10" dirty="0">
                <a:latin typeface="Consolas"/>
                <a:cs typeface="Consolas"/>
              </a:rPr>
              <a:t> </a:t>
            </a:r>
            <a:r>
              <a:rPr sz="1400" b="1" dirty="0">
                <a:latin typeface="Consolas"/>
                <a:cs typeface="Consolas"/>
              </a:rPr>
              <a:t>: </a:t>
            </a:r>
            <a:r>
              <a:rPr sz="1400" b="1" spc="-10" dirty="0">
                <a:latin typeface="Consolas"/>
                <a:cs typeface="Consolas"/>
              </a:rPr>
              <a:t>"Falke",</a:t>
            </a:r>
            <a:endParaRPr sz="1400" dirty="0">
              <a:latin typeface="Consolas"/>
              <a:cs typeface="Consolas"/>
            </a:endParaRPr>
          </a:p>
          <a:p>
            <a:pPr marL="267970">
              <a:lnSpc>
                <a:spcPts val="1680"/>
              </a:lnSpc>
            </a:pPr>
            <a:r>
              <a:rPr sz="1400" b="1" dirty="0">
                <a:latin typeface="Consolas"/>
                <a:cs typeface="Consolas"/>
              </a:rPr>
              <a:t>dateOfBirth : "1976 Aug 03" </a:t>
            </a:r>
            <a:r>
              <a:rPr sz="1400" b="1" spc="-50" dirty="0">
                <a:latin typeface="Consolas"/>
                <a:cs typeface="Consolas"/>
              </a:rPr>
              <a:t>}</a:t>
            </a:r>
            <a:endParaRPr sz="1400" dirty="0">
              <a:latin typeface="Consolas"/>
              <a:cs typeface="Consolas"/>
            </a:endParaRPr>
          </a:p>
        </p:txBody>
      </p:sp>
      <p:sp>
        <p:nvSpPr>
          <p:cNvPr id="37" name="object 12">
            <a:extLst>
              <a:ext uri="{FF2B5EF4-FFF2-40B4-BE49-F238E27FC236}">
                <a16:creationId xmlns:a16="http://schemas.microsoft.com/office/drawing/2014/main" id="{6A327A0B-53A1-7825-4094-ACF2E4A7D1AC}"/>
              </a:ext>
            </a:extLst>
          </p:cNvPr>
          <p:cNvSpPr txBox="1"/>
          <p:nvPr/>
        </p:nvSpPr>
        <p:spPr>
          <a:xfrm>
            <a:off x="434398" y="4261537"/>
            <a:ext cx="11149965" cy="1320874"/>
          </a:xfrm>
          <a:prstGeom prst="rect">
            <a:avLst/>
          </a:prstGeom>
        </p:spPr>
        <p:txBody>
          <a:bodyPr vert="horz" wrap="square" lIns="0" tIns="88900" rIns="0" bIns="0" rtlCol="0">
            <a:spAutoFit/>
          </a:bodyPr>
          <a:lstStyle/>
          <a:p>
            <a:pPr marL="12700">
              <a:lnSpc>
                <a:spcPct val="100000"/>
              </a:lnSpc>
              <a:spcBef>
                <a:spcPts val="700"/>
              </a:spcBef>
            </a:pPr>
            <a:r>
              <a:rPr sz="2000" dirty="0">
                <a:latin typeface="Arial"/>
                <a:cs typeface="Arial"/>
              </a:rPr>
              <a:t>Die </a:t>
            </a:r>
            <a:r>
              <a:rPr lang="de-DE" sz="2000" dirty="0">
                <a:latin typeface="Arial"/>
                <a:cs typeface="Arial"/>
              </a:rPr>
              <a:t>Annehmlichkeit </a:t>
            </a:r>
            <a:r>
              <a:rPr sz="2000" dirty="0" err="1">
                <a:latin typeface="Arial"/>
                <a:cs typeface="Arial"/>
              </a:rPr>
              <a:t>dieser</a:t>
            </a:r>
            <a:r>
              <a:rPr sz="2000" dirty="0">
                <a:latin typeface="Arial"/>
                <a:cs typeface="Arial"/>
              </a:rPr>
              <a:t> Symmetrie macht JSON zum idealen Ausgabeformat für Daten von einem </a:t>
            </a:r>
            <a:r>
              <a:rPr sz="2000" spc="-10" dirty="0">
                <a:latin typeface="Arial"/>
                <a:cs typeface="Arial"/>
              </a:rPr>
              <a:t>Webserver.</a:t>
            </a:r>
            <a:r>
              <a:rPr lang="de-DE" sz="2000" spc="-10" dirty="0">
                <a:latin typeface="Arial"/>
                <a:cs typeface="Arial"/>
              </a:rPr>
              <a:t> </a:t>
            </a:r>
            <a:r>
              <a:rPr sz="2000" dirty="0" err="1">
                <a:latin typeface="Arial"/>
                <a:cs typeface="Arial"/>
              </a:rPr>
              <a:t>Nach</a:t>
            </a:r>
            <a:r>
              <a:rPr sz="2000" dirty="0">
                <a:latin typeface="Arial"/>
                <a:cs typeface="Arial"/>
              </a:rPr>
              <a:t> der Zuweisung an eine JavaScript-Variable wird ein JSON-String automatisch geparst, wodurch die </a:t>
            </a:r>
            <a:r>
              <a:rPr sz="2000" spc="-10" dirty="0">
                <a:latin typeface="Arial"/>
                <a:cs typeface="Arial"/>
              </a:rPr>
              <a:t>interne </a:t>
            </a:r>
            <a:r>
              <a:rPr sz="2000" dirty="0">
                <a:latin typeface="Arial"/>
                <a:cs typeface="Arial"/>
              </a:rPr>
              <a:t>Struktur des Objekts für den Rest des </a:t>
            </a:r>
            <a:r>
              <a:rPr sz="2000" spc="-10" dirty="0">
                <a:latin typeface="Arial"/>
                <a:cs typeface="Arial"/>
              </a:rPr>
              <a:t>Programms </a:t>
            </a:r>
            <a:r>
              <a:rPr sz="2000" dirty="0">
                <a:latin typeface="Arial"/>
                <a:cs typeface="Arial"/>
              </a:rPr>
              <a:t>zugänglich wird</a:t>
            </a:r>
            <a:r>
              <a:rPr sz="2000" spc="-10" dirty="0">
                <a:latin typeface="Arial"/>
                <a:cs typeface="Arial"/>
              </a:rPr>
              <a:t>.</a:t>
            </a:r>
            <a:endParaRPr sz="2000" dirty="0">
              <a:latin typeface="Arial"/>
              <a:cs typeface="Arial"/>
            </a:endParaRPr>
          </a:p>
        </p:txBody>
      </p:sp>
      <p:grpSp>
        <p:nvGrpSpPr>
          <p:cNvPr id="38" name="object 13">
            <a:extLst>
              <a:ext uri="{FF2B5EF4-FFF2-40B4-BE49-F238E27FC236}">
                <a16:creationId xmlns:a16="http://schemas.microsoft.com/office/drawing/2014/main" id="{3A8754A2-6F5B-2710-CB73-152FD320FB96}"/>
              </a:ext>
            </a:extLst>
          </p:cNvPr>
          <p:cNvGrpSpPr/>
          <p:nvPr/>
        </p:nvGrpSpPr>
        <p:grpSpPr>
          <a:xfrm>
            <a:off x="386773" y="5715000"/>
            <a:ext cx="11725275" cy="1143000"/>
            <a:chOff x="266700" y="5276850"/>
            <a:chExt cx="11725275" cy="1143000"/>
          </a:xfrm>
        </p:grpSpPr>
        <p:pic>
          <p:nvPicPr>
            <p:cNvPr id="39" name="object 14">
              <a:extLst>
                <a:ext uri="{FF2B5EF4-FFF2-40B4-BE49-F238E27FC236}">
                  <a16:creationId xmlns:a16="http://schemas.microsoft.com/office/drawing/2014/main" id="{CE211025-5A82-F10C-F5CD-9DFBF3083908}"/>
                </a:ext>
              </a:extLst>
            </p:cNvPr>
            <p:cNvPicPr/>
            <p:nvPr/>
          </p:nvPicPr>
          <p:blipFill>
            <a:blip r:embed="rId7" cstate="print"/>
            <a:stretch>
              <a:fillRect/>
            </a:stretch>
          </p:blipFill>
          <p:spPr>
            <a:xfrm>
              <a:off x="295275" y="5276850"/>
              <a:ext cx="11696700" cy="1095375"/>
            </a:xfrm>
            <a:prstGeom prst="rect">
              <a:avLst/>
            </a:prstGeom>
          </p:spPr>
        </p:pic>
        <p:pic>
          <p:nvPicPr>
            <p:cNvPr id="40" name="object 15">
              <a:extLst>
                <a:ext uri="{FF2B5EF4-FFF2-40B4-BE49-F238E27FC236}">
                  <a16:creationId xmlns:a16="http://schemas.microsoft.com/office/drawing/2014/main" id="{E0CC89CA-964D-6BD8-5874-CB3F14CC321B}"/>
                </a:ext>
              </a:extLst>
            </p:cNvPr>
            <p:cNvPicPr/>
            <p:nvPr/>
          </p:nvPicPr>
          <p:blipFill>
            <a:blip r:embed="rId8" cstate="print"/>
            <a:stretch>
              <a:fillRect/>
            </a:stretch>
          </p:blipFill>
          <p:spPr>
            <a:xfrm>
              <a:off x="266700" y="5276850"/>
              <a:ext cx="10487025" cy="1143000"/>
            </a:xfrm>
            <a:prstGeom prst="rect">
              <a:avLst/>
            </a:prstGeom>
          </p:spPr>
        </p:pic>
      </p:grpSp>
      <p:sp>
        <p:nvSpPr>
          <p:cNvPr id="41" name="object 16">
            <a:extLst>
              <a:ext uri="{FF2B5EF4-FFF2-40B4-BE49-F238E27FC236}">
                <a16:creationId xmlns:a16="http://schemas.microsoft.com/office/drawing/2014/main" id="{51C99499-5C5A-41E3-DD7C-EE3DF21DD97D}"/>
              </a:ext>
            </a:extLst>
          </p:cNvPr>
          <p:cNvSpPr txBox="1"/>
          <p:nvPr/>
        </p:nvSpPr>
        <p:spPr>
          <a:xfrm>
            <a:off x="445459" y="5739358"/>
            <a:ext cx="11546840" cy="924612"/>
          </a:xfrm>
          <a:prstGeom prst="rect">
            <a:avLst/>
          </a:prstGeom>
          <a:solidFill>
            <a:srgbClr val="FFFFEF"/>
          </a:solidFill>
          <a:ln w="9534">
            <a:solidFill>
              <a:srgbClr val="BEBEBE"/>
            </a:solidFill>
          </a:ln>
        </p:spPr>
        <p:txBody>
          <a:bodyPr vert="horz" wrap="square" lIns="0" tIns="47625" rIns="0" bIns="0" rtlCol="0">
            <a:spAutoFit/>
          </a:bodyPr>
          <a:lstStyle/>
          <a:p>
            <a:pPr marL="72390">
              <a:lnSpc>
                <a:spcPts val="1664"/>
              </a:lnSpc>
              <a:spcBef>
                <a:spcPts val="375"/>
              </a:spcBef>
            </a:pPr>
            <a:r>
              <a:rPr sz="1400" b="1" dirty="0">
                <a:solidFill>
                  <a:srgbClr val="007E00"/>
                </a:solidFill>
                <a:latin typeface="Consolas"/>
                <a:cs typeface="Consolas"/>
              </a:rPr>
              <a:t>// Ersetzen der Inline-Objektdefinition durch einen Funktionsaufruf, der eine JSON-Antwort von einem </a:t>
            </a:r>
            <a:r>
              <a:rPr sz="1400" b="1" spc="-25" dirty="0">
                <a:solidFill>
                  <a:srgbClr val="007E00"/>
                </a:solidFill>
                <a:latin typeface="Consolas"/>
                <a:cs typeface="Consolas"/>
              </a:rPr>
              <a:t>Web-Server </a:t>
            </a:r>
            <a:r>
              <a:rPr sz="1400" b="1" dirty="0">
                <a:solidFill>
                  <a:srgbClr val="007E00"/>
                </a:solidFill>
                <a:latin typeface="Consolas"/>
                <a:cs typeface="Consolas"/>
              </a:rPr>
              <a:t>abruft</a:t>
            </a:r>
            <a:endParaRPr sz="1400" dirty="0">
              <a:latin typeface="Consolas"/>
              <a:cs typeface="Consolas"/>
            </a:endParaRPr>
          </a:p>
          <a:p>
            <a:pPr marL="72390" marR="5771515">
              <a:lnSpc>
                <a:spcPts val="1650"/>
              </a:lnSpc>
              <a:spcBef>
                <a:spcPts val="70"/>
              </a:spcBef>
            </a:pPr>
            <a:r>
              <a:rPr sz="1400" b="1" dirty="0">
                <a:solidFill>
                  <a:srgbClr val="007E00"/>
                </a:solidFill>
                <a:latin typeface="Consolas"/>
                <a:cs typeface="Consolas"/>
              </a:rPr>
              <a:t>// Server </a:t>
            </a:r>
            <a:r>
              <a:rPr sz="1400" b="1" dirty="0" err="1">
                <a:solidFill>
                  <a:srgbClr val="007E00"/>
                </a:solidFill>
                <a:latin typeface="Consolas"/>
                <a:cs typeface="Consolas"/>
              </a:rPr>
              <a:t>ändert</a:t>
            </a:r>
            <a:r>
              <a:rPr sz="1400" b="1" dirty="0">
                <a:solidFill>
                  <a:srgbClr val="007E00"/>
                </a:solidFill>
                <a:latin typeface="Consolas"/>
                <a:cs typeface="Consolas"/>
              </a:rPr>
              <a:t> </a:t>
            </a:r>
            <a:r>
              <a:rPr sz="1400" b="1" dirty="0" err="1">
                <a:solidFill>
                  <a:srgbClr val="007E00"/>
                </a:solidFill>
                <a:latin typeface="Consolas"/>
                <a:cs typeface="Consolas"/>
              </a:rPr>
              <a:t>obige</a:t>
            </a:r>
            <a:r>
              <a:rPr sz="1400" b="1" dirty="0">
                <a:solidFill>
                  <a:srgbClr val="007E00"/>
                </a:solidFill>
                <a:latin typeface="Consolas"/>
                <a:cs typeface="Consolas"/>
              </a:rPr>
              <a:t> </a:t>
            </a:r>
            <a:r>
              <a:rPr sz="1400" b="1" dirty="0" err="1">
                <a:solidFill>
                  <a:srgbClr val="007E00"/>
                </a:solidFill>
                <a:latin typeface="Consolas"/>
                <a:cs typeface="Consolas"/>
              </a:rPr>
              <a:t>Funktionalität</a:t>
            </a:r>
            <a:r>
              <a:rPr sz="1400" b="1" dirty="0">
                <a:solidFill>
                  <a:srgbClr val="007E00"/>
                </a:solidFill>
                <a:latin typeface="Consolas"/>
                <a:cs typeface="Consolas"/>
              </a:rPr>
              <a:t> </a:t>
            </a:r>
            <a:r>
              <a:rPr sz="1400" b="1" dirty="0" err="1">
                <a:solidFill>
                  <a:srgbClr val="007E00"/>
                </a:solidFill>
                <a:latin typeface="Consolas"/>
                <a:cs typeface="Consolas"/>
              </a:rPr>
              <a:t>nicht</a:t>
            </a:r>
            <a:r>
              <a:rPr lang="de-DE" sz="1400" b="1" dirty="0">
                <a:solidFill>
                  <a:srgbClr val="007E00"/>
                </a:solidFill>
                <a:latin typeface="Consolas"/>
                <a:cs typeface="Consolas"/>
              </a:rPr>
              <a:t> </a:t>
            </a:r>
            <a:r>
              <a:rPr sz="1400" b="1" spc="-10" dirty="0" err="1">
                <a:solidFill>
                  <a:srgbClr val="007E00"/>
                </a:solidFill>
                <a:latin typeface="Consolas"/>
                <a:cs typeface="Consolas"/>
              </a:rPr>
              <a:t>unverändert</a:t>
            </a:r>
            <a:r>
              <a:rPr sz="1400" b="1" spc="-10" dirty="0">
                <a:solidFill>
                  <a:srgbClr val="007E00"/>
                </a:solidFill>
                <a:latin typeface="Consolas"/>
                <a:cs typeface="Consolas"/>
              </a:rPr>
              <a:t> </a:t>
            </a:r>
            <a:br>
              <a:rPr lang="de-DE" sz="1400" b="1" spc="-10" dirty="0">
                <a:solidFill>
                  <a:srgbClr val="007E00"/>
                </a:solidFill>
                <a:latin typeface="Consolas"/>
                <a:cs typeface="Consolas"/>
              </a:rPr>
            </a:br>
            <a:r>
              <a:rPr sz="1400" b="1" dirty="0">
                <a:solidFill>
                  <a:srgbClr val="7E0054"/>
                </a:solidFill>
                <a:latin typeface="Consolas"/>
                <a:cs typeface="Consolas"/>
              </a:rPr>
              <a:t>var </a:t>
            </a:r>
            <a:r>
              <a:rPr sz="1400" b="1" dirty="0">
                <a:latin typeface="Consolas"/>
                <a:cs typeface="Consolas"/>
              </a:rPr>
              <a:t>person = </a:t>
            </a:r>
            <a:r>
              <a:rPr sz="1400" b="1" spc="-10" dirty="0">
                <a:latin typeface="Consolas"/>
                <a:cs typeface="Consolas"/>
              </a:rPr>
              <a:t>getJSONFromBackend(someKeyValue);</a:t>
            </a:r>
            <a:endParaRPr sz="1400" dirty="0">
              <a:latin typeface="Consolas"/>
              <a:cs typeface="Consolas"/>
            </a:endParaRPr>
          </a:p>
        </p:txBody>
      </p:sp>
    </p:spTree>
    <p:extLst>
      <p:ext uri="{BB962C8B-B14F-4D97-AF65-F5344CB8AC3E}">
        <p14:creationId xmlns:p14="http://schemas.microsoft.com/office/powerpoint/2010/main" val="3590541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392AFB-C2D3-F4C7-0A22-F549E658D177}"/>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99619A9-2216-CAF2-0995-0584AE7D4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8148C66E-4BA9-DAA5-08A0-447B4BC5CCB6}"/>
              </a:ext>
            </a:extLst>
          </p:cNvPr>
          <p:cNvSpPr>
            <a:spLocks noGrp="1"/>
          </p:cNvSpPr>
          <p:nvPr>
            <p:ph type="title"/>
          </p:nvPr>
        </p:nvSpPr>
        <p:spPr>
          <a:xfrm>
            <a:off x="838200" y="365125"/>
            <a:ext cx="10515600" cy="1325563"/>
          </a:xfrm>
        </p:spPr>
        <p:txBody>
          <a:bodyPr>
            <a:normAutofit/>
          </a:bodyPr>
          <a:lstStyle/>
          <a:p>
            <a:r>
              <a:rPr lang="de-DE" sz="4400" dirty="0"/>
              <a:t>JavaScript  - </a:t>
            </a:r>
            <a:r>
              <a:rPr lang="de-DE" dirty="0"/>
              <a:t>Arrays</a:t>
            </a:r>
            <a:endParaRPr lang="de-DE" sz="4200" dirty="0"/>
          </a:p>
        </p:txBody>
      </p:sp>
      <p:sp>
        <p:nvSpPr>
          <p:cNvPr id="43" name="sketch line">
            <a:extLst>
              <a:ext uri="{FF2B5EF4-FFF2-40B4-BE49-F238E27FC236}">
                <a16:creationId xmlns:a16="http://schemas.microsoft.com/office/drawing/2014/main" id="{A69351C3-8D5C-5DBD-C2BA-9ECF40992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object 6">
            <a:extLst>
              <a:ext uri="{FF2B5EF4-FFF2-40B4-BE49-F238E27FC236}">
                <a16:creationId xmlns:a16="http://schemas.microsoft.com/office/drawing/2014/main" id="{0697FA83-AE38-BA96-7E7A-69256761CC8E}"/>
              </a:ext>
            </a:extLst>
          </p:cNvPr>
          <p:cNvSpPr txBox="1"/>
          <p:nvPr/>
        </p:nvSpPr>
        <p:spPr>
          <a:xfrm>
            <a:off x="581914" y="2465387"/>
            <a:ext cx="11532235" cy="3049270"/>
          </a:xfrm>
          <a:prstGeom prst="rect">
            <a:avLst/>
          </a:prstGeom>
          <a:solidFill>
            <a:srgbClr val="FFFFEF"/>
          </a:solidFill>
          <a:ln w="9534">
            <a:solidFill>
              <a:srgbClr val="BEBEBE"/>
            </a:solidFill>
          </a:ln>
        </p:spPr>
        <p:txBody>
          <a:bodyPr vert="horz" wrap="square" lIns="0" tIns="43815" rIns="0" bIns="0" rtlCol="0">
            <a:spAutoFit/>
          </a:bodyPr>
          <a:lstStyle/>
          <a:p>
            <a:pPr marL="72390">
              <a:lnSpc>
                <a:spcPct val="100000"/>
              </a:lnSpc>
              <a:spcBef>
                <a:spcPts val="345"/>
              </a:spcBef>
            </a:pPr>
            <a:r>
              <a:rPr sz="1550" b="1" dirty="0">
                <a:solidFill>
                  <a:srgbClr val="007E00"/>
                </a:solidFill>
                <a:latin typeface="Consolas"/>
                <a:cs typeface="Consolas"/>
              </a:rPr>
              <a:t>// Erstellen Sie eine </a:t>
            </a:r>
            <a:r>
              <a:rPr sz="1550" b="1" spc="-10" dirty="0">
                <a:solidFill>
                  <a:srgbClr val="007E00"/>
                </a:solidFill>
                <a:latin typeface="Consolas"/>
                <a:cs typeface="Consolas"/>
              </a:rPr>
              <a:t>Array-Variable.</a:t>
            </a:r>
            <a:endParaRPr sz="1550" dirty="0">
              <a:latin typeface="Consolas"/>
              <a:cs typeface="Consolas"/>
            </a:endParaRPr>
          </a:p>
          <a:p>
            <a:pPr marL="72390">
              <a:lnSpc>
                <a:spcPct val="100000"/>
              </a:lnSpc>
              <a:spcBef>
                <a:spcPts val="90"/>
              </a:spcBef>
            </a:pPr>
            <a:r>
              <a:rPr sz="1550" b="1" dirty="0">
                <a:solidFill>
                  <a:srgbClr val="7E0054"/>
                </a:solidFill>
                <a:latin typeface="Consolas"/>
                <a:cs typeface="Consolas"/>
              </a:rPr>
              <a:t>var </a:t>
            </a:r>
            <a:r>
              <a:rPr sz="1550" b="1" dirty="0">
                <a:latin typeface="Consolas"/>
                <a:cs typeface="Consolas"/>
              </a:rPr>
              <a:t>listOfThings = </a:t>
            </a:r>
            <a:r>
              <a:rPr sz="1550" b="1" spc="-10" dirty="0">
                <a:latin typeface="Consolas"/>
                <a:cs typeface="Consolas"/>
              </a:rPr>
              <a:t>[</a:t>
            </a:r>
            <a:r>
              <a:rPr sz="1550" spc="-10" dirty="0">
                <a:solidFill>
                  <a:srgbClr val="2A00FF"/>
                </a:solidFill>
                <a:latin typeface="Consolas"/>
                <a:cs typeface="Consolas"/>
              </a:rPr>
              <a:t>"Ball"</a:t>
            </a:r>
            <a:r>
              <a:rPr sz="1550" b="1" spc="-10" dirty="0">
                <a:latin typeface="Consolas"/>
                <a:cs typeface="Consolas"/>
              </a:rPr>
              <a:t>, </a:t>
            </a:r>
            <a:r>
              <a:rPr sz="1550" spc="-10" dirty="0">
                <a:solidFill>
                  <a:srgbClr val="2A00FF"/>
                </a:solidFill>
                <a:latin typeface="Consolas"/>
                <a:cs typeface="Consolas"/>
              </a:rPr>
              <a:t>"Tasse"</a:t>
            </a:r>
            <a:r>
              <a:rPr sz="1550" b="1" spc="-10" dirty="0">
                <a:latin typeface="Consolas"/>
                <a:cs typeface="Consolas"/>
              </a:rPr>
              <a:t>, </a:t>
            </a:r>
            <a:r>
              <a:rPr sz="1550" spc="-10" dirty="0">
                <a:solidFill>
                  <a:srgbClr val="2A00FF"/>
                </a:solidFill>
                <a:latin typeface="Consolas"/>
                <a:cs typeface="Consolas"/>
              </a:rPr>
              <a:t>"Stift"</a:t>
            </a:r>
            <a:r>
              <a:rPr sz="1550" b="1" spc="-10" dirty="0">
                <a:latin typeface="Consolas"/>
                <a:cs typeface="Consolas"/>
              </a:rPr>
              <a:t>, </a:t>
            </a:r>
            <a:r>
              <a:rPr sz="1550" spc="-10" dirty="0">
                <a:solidFill>
                  <a:srgbClr val="2A00FF"/>
                </a:solidFill>
                <a:latin typeface="Consolas"/>
                <a:cs typeface="Consolas"/>
              </a:rPr>
              <a:t>"Auto"</a:t>
            </a:r>
            <a:r>
              <a:rPr sz="1550" b="1" spc="-10" dirty="0">
                <a:latin typeface="Consolas"/>
                <a:cs typeface="Consolas"/>
              </a:rPr>
              <a:t>];</a:t>
            </a:r>
            <a:endParaRPr sz="1550" dirty="0">
              <a:latin typeface="Consolas"/>
              <a:cs typeface="Consolas"/>
            </a:endParaRPr>
          </a:p>
          <a:p>
            <a:pPr>
              <a:lnSpc>
                <a:spcPct val="100000"/>
              </a:lnSpc>
              <a:spcBef>
                <a:spcPts val="100"/>
              </a:spcBef>
            </a:pPr>
            <a:endParaRPr sz="1550" dirty="0">
              <a:latin typeface="Consolas"/>
              <a:cs typeface="Consolas"/>
            </a:endParaRPr>
          </a:p>
          <a:p>
            <a:pPr marL="72390" marR="7561580" algn="just">
              <a:lnSpc>
                <a:spcPct val="103000"/>
              </a:lnSpc>
            </a:pPr>
            <a:r>
              <a:rPr sz="1550" b="1" dirty="0">
                <a:solidFill>
                  <a:srgbClr val="007E00"/>
                </a:solidFill>
                <a:latin typeface="Consolas"/>
                <a:cs typeface="Consolas"/>
              </a:rPr>
              <a:t>// Zugriff auf die Elemente im </a:t>
            </a:r>
            <a:r>
              <a:rPr sz="1550" b="1" spc="-10" dirty="0">
                <a:solidFill>
                  <a:srgbClr val="007E00"/>
                </a:solidFill>
                <a:latin typeface="Consolas"/>
                <a:cs typeface="Consolas"/>
              </a:rPr>
              <a:t>Array </a:t>
            </a:r>
            <a:r>
              <a:rPr sz="1550" b="1" dirty="0">
                <a:latin typeface="Consolas"/>
                <a:cs typeface="Consolas"/>
              </a:rPr>
              <a:t>listOfThings[1]; </a:t>
            </a:r>
            <a:r>
              <a:rPr sz="1550" b="1" dirty="0">
                <a:solidFill>
                  <a:srgbClr val="007E00"/>
                </a:solidFill>
                <a:latin typeface="Consolas"/>
                <a:cs typeface="Consolas"/>
              </a:rPr>
              <a:t>// </a:t>
            </a:r>
            <a:r>
              <a:rPr sz="1550" b="1" dirty="0">
                <a:solidFill>
                  <a:srgbClr val="007E00"/>
                </a:solidFill>
                <a:latin typeface="Wingdings"/>
                <a:cs typeface="Wingdings"/>
              </a:rPr>
              <a:t> </a:t>
            </a:r>
            <a:r>
              <a:rPr sz="1550" spc="65" dirty="0">
                <a:solidFill>
                  <a:srgbClr val="007E00"/>
                </a:solidFill>
                <a:latin typeface="Times New Roman"/>
                <a:cs typeface="Times New Roman"/>
              </a:rPr>
              <a:t>"</a:t>
            </a:r>
            <a:r>
              <a:rPr sz="1550" b="1" spc="-10" dirty="0">
                <a:solidFill>
                  <a:srgbClr val="007E00"/>
                </a:solidFill>
                <a:latin typeface="Consolas"/>
                <a:cs typeface="Consolas"/>
              </a:rPr>
              <a:t>cup" </a:t>
            </a:r>
            <a:r>
              <a:rPr sz="1550" b="1" dirty="0">
                <a:latin typeface="Consolas"/>
                <a:cs typeface="Consolas"/>
              </a:rPr>
              <a:t>listOfThings.length; </a:t>
            </a:r>
            <a:r>
              <a:rPr sz="1550" b="1" dirty="0">
                <a:solidFill>
                  <a:srgbClr val="007E00"/>
                </a:solidFill>
                <a:latin typeface="Consolas"/>
                <a:cs typeface="Consolas"/>
              </a:rPr>
              <a:t>// </a:t>
            </a:r>
            <a:r>
              <a:rPr sz="1550" spc="85" dirty="0">
                <a:solidFill>
                  <a:srgbClr val="007E00"/>
                </a:solidFill>
                <a:latin typeface="Times New Roman"/>
                <a:cs typeface="Times New Roman"/>
              </a:rPr>
              <a:t> </a:t>
            </a:r>
            <a:r>
              <a:rPr sz="1550" b="1" spc="-50" dirty="0">
                <a:solidFill>
                  <a:srgbClr val="007E00"/>
                </a:solidFill>
                <a:latin typeface="Consolas"/>
                <a:cs typeface="Consolas"/>
              </a:rPr>
              <a:t>4</a:t>
            </a:r>
            <a:endParaRPr sz="1550" dirty="0">
              <a:latin typeface="Consolas"/>
              <a:cs typeface="Consolas"/>
            </a:endParaRPr>
          </a:p>
          <a:p>
            <a:pPr marL="72390" algn="just">
              <a:lnSpc>
                <a:spcPct val="100000"/>
              </a:lnSpc>
              <a:spcBef>
                <a:spcPts val="95"/>
              </a:spcBef>
            </a:pPr>
            <a:r>
              <a:rPr sz="1550" b="1" dirty="0">
                <a:latin typeface="Consolas"/>
                <a:cs typeface="Consolas"/>
              </a:rPr>
              <a:t>listOfThings[4]; </a:t>
            </a:r>
            <a:r>
              <a:rPr sz="1550" b="1" dirty="0">
                <a:solidFill>
                  <a:srgbClr val="007E00"/>
                </a:solidFill>
                <a:latin typeface="Consolas"/>
                <a:cs typeface="Consolas"/>
              </a:rPr>
              <a:t>// </a:t>
            </a:r>
            <a:r>
              <a:rPr sz="1550" spc="100" dirty="0">
                <a:solidFill>
                  <a:srgbClr val="007E00"/>
                </a:solidFill>
                <a:latin typeface="Times New Roman"/>
                <a:cs typeface="Times New Roman"/>
              </a:rPr>
              <a:t> </a:t>
            </a:r>
            <a:r>
              <a:rPr sz="1550" b="1" dirty="0">
                <a:solidFill>
                  <a:srgbClr val="007E00"/>
                </a:solidFill>
                <a:latin typeface="Consolas"/>
                <a:cs typeface="Consolas"/>
              </a:rPr>
              <a:t>undefiniert Alle Array-Indizes sind nullbasiert, nicht </a:t>
            </a:r>
            <a:r>
              <a:rPr sz="1550" b="1" spc="-10" dirty="0">
                <a:solidFill>
                  <a:srgbClr val="007E00"/>
                </a:solidFill>
                <a:latin typeface="Consolas"/>
                <a:cs typeface="Consolas"/>
              </a:rPr>
              <a:t>einsbasiert</a:t>
            </a:r>
            <a:endParaRPr sz="1550" dirty="0">
              <a:latin typeface="Consolas"/>
              <a:cs typeface="Consolas"/>
            </a:endParaRPr>
          </a:p>
          <a:p>
            <a:pPr>
              <a:lnSpc>
                <a:spcPct val="100000"/>
              </a:lnSpc>
              <a:spcBef>
                <a:spcPts val="65"/>
              </a:spcBef>
            </a:pPr>
            <a:endParaRPr sz="1550" dirty="0">
              <a:latin typeface="Consolas"/>
              <a:cs typeface="Consolas"/>
            </a:endParaRPr>
          </a:p>
          <a:p>
            <a:pPr marL="72390" marR="1898014">
              <a:lnSpc>
                <a:spcPct val="104900"/>
              </a:lnSpc>
            </a:pPr>
            <a:r>
              <a:rPr sz="1550" b="1" dirty="0">
                <a:solidFill>
                  <a:srgbClr val="007E00"/>
                </a:solidFill>
                <a:latin typeface="Consolas"/>
                <a:cs typeface="Consolas"/>
              </a:rPr>
              <a:t>// JavaScript-Arrays sind nicht typsicher, ihre Elemente können aus einer Mischung von </a:t>
            </a:r>
            <a:r>
              <a:rPr sz="1550" b="1" spc="-10" dirty="0">
                <a:solidFill>
                  <a:srgbClr val="007E00"/>
                </a:solidFill>
                <a:latin typeface="Consolas"/>
                <a:cs typeface="Consolas"/>
              </a:rPr>
              <a:t>Datentypen </a:t>
            </a:r>
            <a:r>
              <a:rPr sz="1550" b="1" dirty="0" err="1">
                <a:solidFill>
                  <a:srgbClr val="007E00"/>
                </a:solidFill>
                <a:latin typeface="Consolas"/>
                <a:cs typeface="Consolas"/>
              </a:rPr>
              <a:t>bestehen</a:t>
            </a:r>
            <a:r>
              <a:rPr sz="1550" b="1" dirty="0">
                <a:solidFill>
                  <a:srgbClr val="007E00"/>
                </a:solidFill>
                <a:latin typeface="Consolas"/>
                <a:cs typeface="Consolas"/>
              </a:rPr>
              <a:t> </a:t>
            </a:r>
            <a:br>
              <a:rPr lang="de-DE" sz="1550" b="1" dirty="0">
                <a:solidFill>
                  <a:srgbClr val="007E00"/>
                </a:solidFill>
                <a:latin typeface="Consolas"/>
                <a:cs typeface="Consolas"/>
              </a:rPr>
            </a:br>
            <a:r>
              <a:rPr sz="1550" b="1" dirty="0">
                <a:solidFill>
                  <a:srgbClr val="7E0054"/>
                </a:solidFill>
                <a:latin typeface="Consolas"/>
                <a:cs typeface="Consolas"/>
              </a:rPr>
              <a:t>var </a:t>
            </a:r>
            <a:r>
              <a:rPr sz="1550" b="1" dirty="0">
                <a:latin typeface="Consolas"/>
                <a:cs typeface="Consolas"/>
              </a:rPr>
              <a:t>differentThings = [</a:t>
            </a:r>
            <a:r>
              <a:rPr sz="1550" dirty="0">
                <a:solidFill>
                  <a:srgbClr val="2A00FF"/>
                </a:solidFill>
                <a:latin typeface="Consolas"/>
                <a:cs typeface="Consolas"/>
              </a:rPr>
              <a:t>"Chicken Soup"</a:t>
            </a:r>
            <a:r>
              <a:rPr sz="1550" b="1" dirty="0">
                <a:latin typeface="Consolas"/>
                <a:cs typeface="Consolas"/>
              </a:rPr>
              <a:t>, 12.34, </a:t>
            </a:r>
            <a:r>
              <a:rPr sz="1550" b="1" dirty="0">
                <a:solidFill>
                  <a:srgbClr val="7E0054"/>
                </a:solidFill>
                <a:latin typeface="Consolas"/>
                <a:cs typeface="Consolas"/>
              </a:rPr>
              <a:t>null</a:t>
            </a:r>
            <a:r>
              <a:rPr sz="1550" b="1" dirty="0">
                <a:latin typeface="Consolas"/>
                <a:cs typeface="Consolas"/>
              </a:rPr>
              <a:t>, </a:t>
            </a:r>
            <a:r>
              <a:rPr sz="1550" b="1" spc="-10" dirty="0">
                <a:latin typeface="Consolas"/>
                <a:cs typeface="Consolas"/>
              </a:rPr>
              <a:t>[</a:t>
            </a:r>
            <a:r>
              <a:rPr sz="1550" spc="-10" dirty="0">
                <a:solidFill>
                  <a:srgbClr val="2A00FF"/>
                </a:solidFill>
                <a:latin typeface="Consolas"/>
                <a:cs typeface="Consolas"/>
              </a:rPr>
              <a:t>"a"</a:t>
            </a:r>
            <a:r>
              <a:rPr sz="1550" b="1" spc="-10" dirty="0">
                <a:latin typeface="Consolas"/>
                <a:cs typeface="Consolas"/>
              </a:rPr>
              <a:t>, </a:t>
            </a:r>
            <a:r>
              <a:rPr sz="1550" spc="-10" dirty="0">
                <a:solidFill>
                  <a:srgbClr val="2A00FF"/>
                </a:solidFill>
                <a:latin typeface="Consolas"/>
                <a:cs typeface="Consolas"/>
              </a:rPr>
              <a:t>"b"</a:t>
            </a:r>
            <a:r>
              <a:rPr sz="1550" b="1" spc="-10" dirty="0">
                <a:latin typeface="Consolas"/>
                <a:cs typeface="Consolas"/>
              </a:rPr>
              <a:t>, </a:t>
            </a:r>
            <a:r>
              <a:rPr sz="1550" spc="-10" dirty="0">
                <a:solidFill>
                  <a:srgbClr val="2A00FF"/>
                </a:solidFill>
                <a:latin typeface="Consolas"/>
                <a:cs typeface="Consolas"/>
              </a:rPr>
              <a:t>"c"</a:t>
            </a:r>
            <a:r>
              <a:rPr sz="1550" b="1" spc="-10" dirty="0">
                <a:latin typeface="Consolas"/>
                <a:cs typeface="Consolas"/>
              </a:rPr>
              <a:t>, </a:t>
            </a:r>
            <a:r>
              <a:rPr sz="1550" spc="-10" dirty="0">
                <a:solidFill>
                  <a:srgbClr val="2A00FF"/>
                </a:solidFill>
                <a:latin typeface="Consolas"/>
                <a:cs typeface="Consolas"/>
              </a:rPr>
              <a:t>"d"</a:t>
            </a:r>
            <a:r>
              <a:rPr sz="1550" b="1" spc="-10" dirty="0">
                <a:latin typeface="Consolas"/>
                <a:cs typeface="Consolas"/>
              </a:rPr>
              <a:t>],</a:t>
            </a:r>
            <a:endParaRPr sz="1550" dirty="0">
              <a:latin typeface="Consolas"/>
              <a:cs typeface="Consolas"/>
            </a:endParaRPr>
          </a:p>
          <a:p>
            <a:pPr marL="2636520">
              <a:lnSpc>
                <a:spcPct val="100000"/>
              </a:lnSpc>
              <a:spcBef>
                <a:spcPts val="15"/>
              </a:spcBef>
            </a:pPr>
            <a:r>
              <a:rPr sz="1550" b="1" dirty="0">
                <a:solidFill>
                  <a:srgbClr val="7E0054"/>
                </a:solidFill>
                <a:latin typeface="Consolas"/>
                <a:cs typeface="Consolas"/>
              </a:rPr>
              <a:t>undefiniert</a:t>
            </a:r>
            <a:r>
              <a:rPr sz="1550" b="1" dirty="0">
                <a:latin typeface="Consolas"/>
                <a:cs typeface="Consolas"/>
              </a:rPr>
              <a:t>, NaN, {prop: 123}, </a:t>
            </a:r>
            <a:r>
              <a:rPr sz="1550" b="1" dirty="0">
                <a:solidFill>
                  <a:srgbClr val="7E0054"/>
                </a:solidFill>
                <a:latin typeface="Consolas"/>
                <a:cs typeface="Consolas"/>
              </a:rPr>
              <a:t>true</a:t>
            </a:r>
            <a:r>
              <a:rPr sz="1550" b="1" dirty="0">
                <a:latin typeface="Consolas"/>
                <a:cs typeface="Consolas"/>
              </a:rPr>
              <a:t>, </a:t>
            </a:r>
            <a:r>
              <a:rPr sz="1550" b="1" spc="-10" dirty="0">
                <a:solidFill>
                  <a:srgbClr val="7E0054"/>
                </a:solidFill>
                <a:latin typeface="Consolas"/>
                <a:cs typeface="Consolas"/>
              </a:rPr>
              <a:t>false</a:t>
            </a:r>
            <a:r>
              <a:rPr sz="1550" b="1" spc="-10" dirty="0">
                <a:latin typeface="Consolas"/>
                <a:cs typeface="Consolas"/>
              </a:rPr>
              <a:t>];</a:t>
            </a:r>
            <a:endParaRPr sz="1550" dirty="0">
              <a:latin typeface="Consolas"/>
              <a:cs typeface="Consolas"/>
            </a:endParaRPr>
          </a:p>
        </p:txBody>
      </p:sp>
      <p:sp>
        <p:nvSpPr>
          <p:cNvPr id="4" name="object 7">
            <a:extLst>
              <a:ext uri="{FF2B5EF4-FFF2-40B4-BE49-F238E27FC236}">
                <a16:creationId xmlns:a16="http://schemas.microsoft.com/office/drawing/2014/main" id="{F1C71952-7AD2-54F8-B021-1FD43D2809F4}"/>
              </a:ext>
            </a:extLst>
          </p:cNvPr>
          <p:cNvSpPr txBox="1"/>
          <p:nvPr/>
        </p:nvSpPr>
        <p:spPr>
          <a:xfrm>
            <a:off x="570865" y="5571744"/>
            <a:ext cx="10729595" cy="1256665"/>
          </a:xfrm>
          <a:prstGeom prst="rect">
            <a:avLst/>
          </a:prstGeom>
        </p:spPr>
        <p:txBody>
          <a:bodyPr vert="horz" wrap="square" lIns="0" tIns="15875" rIns="0" bIns="0" rtlCol="0">
            <a:spAutoFit/>
          </a:bodyPr>
          <a:lstStyle/>
          <a:p>
            <a:pPr marL="12700">
              <a:lnSpc>
                <a:spcPct val="100000"/>
              </a:lnSpc>
              <a:spcBef>
                <a:spcPts val="125"/>
              </a:spcBef>
            </a:pPr>
            <a:r>
              <a:rPr sz="1850" b="1" spc="-10" dirty="0">
                <a:latin typeface="Arial"/>
                <a:cs typeface="Arial"/>
              </a:rPr>
              <a:t>WICHTIG</a:t>
            </a:r>
            <a:endParaRPr sz="1850">
              <a:latin typeface="Arial"/>
              <a:cs typeface="Arial"/>
            </a:endParaRPr>
          </a:p>
          <a:p>
            <a:pPr marL="12700" marR="5080">
              <a:lnSpc>
                <a:spcPct val="101499"/>
              </a:lnSpc>
              <a:spcBef>
                <a:spcPts val="5"/>
              </a:spcBef>
            </a:pPr>
            <a:r>
              <a:rPr sz="1850" spc="55" dirty="0">
                <a:latin typeface="Arial"/>
                <a:cs typeface="Arial"/>
              </a:rPr>
              <a:t>Wenn </a:t>
            </a:r>
            <a:r>
              <a:rPr sz="1850" dirty="0">
                <a:latin typeface="Arial"/>
                <a:cs typeface="Arial"/>
              </a:rPr>
              <a:t>Sie ein Array deklarieren, erstellen Sie ein </a:t>
            </a:r>
            <a:r>
              <a:rPr sz="1850" b="1" i="1" dirty="0">
                <a:latin typeface="Arial"/>
                <a:cs typeface="Arial"/>
              </a:rPr>
              <a:t>reguläres JavaScript-Objekt</a:t>
            </a:r>
            <a:r>
              <a:rPr sz="1850" dirty="0">
                <a:latin typeface="Arial"/>
                <a:cs typeface="Arial"/>
              </a:rPr>
              <a:t>, das zusätzliche Methoden wie </a:t>
            </a:r>
            <a:r>
              <a:rPr sz="1850" dirty="0">
                <a:latin typeface="Consolas"/>
                <a:cs typeface="Consolas"/>
              </a:rPr>
              <a:t>.push() </a:t>
            </a:r>
            <a:r>
              <a:rPr sz="1850" dirty="0">
                <a:latin typeface="Arial"/>
                <a:cs typeface="Arial"/>
              </a:rPr>
              <a:t>und </a:t>
            </a:r>
            <a:r>
              <a:rPr sz="1850" dirty="0">
                <a:latin typeface="Consolas"/>
                <a:cs typeface="Consolas"/>
              </a:rPr>
              <a:t>.pop() </a:t>
            </a:r>
            <a:r>
              <a:rPr sz="1850" dirty="0">
                <a:latin typeface="Arial"/>
                <a:cs typeface="Arial"/>
              </a:rPr>
              <a:t>sowie eine </a:t>
            </a:r>
            <a:r>
              <a:rPr sz="1850" spc="-10" dirty="0">
                <a:latin typeface="Arial"/>
                <a:cs typeface="Arial"/>
              </a:rPr>
              <a:t>Eigenschaft </a:t>
            </a:r>
            <a:r>
              <a:rPr sz="1850" dirty="0">
                <a:latin typeface="Consolas"/>
                <a:cs typeface="Consolas"/>
              </a:rPr>
              <a:t>.length </a:t>
            </a:r>
            <a:r>
              <a:rPr sz="1850" dirty="0">
                <a:latin typeface="Arial"/>
                <a:cs typeface="Arial"/>
              </a:rPr>
              <a:t>enthält</a:t>
            </a:r>
            <a:r>
              <a:rPr sz="1850" spc="-10" dirty="0">
                <a:latin typeface="Arial"/>
                <a:cs typeface="Arial"/>
              </a:rPr>
              <a:t>.</a:t>
            </a:r>
            <a:endParaRPr sz="1850">
              <a:latin typeface="Arial"/>
              <a:cs typeface="Arial"/>
            </a:endParaRPr>
          </a:p>
          <a:p>
            <a:pPr marL="12700">
              <a:lnSpc>
                <a:spcPct val="100000"/>
              </a:lnSpc>
              <a:spcBef>
                <a:spcPts val="710"/>
              </a:spcBef>
            </a:pPr>
            <a:r>
              <a:rPr sz="1850" dirty="0">
                <a:latin typeface="Arial"/>
                <a:cs typeface="Arial"/>
              </a:rPr>
              <a:t>Diese Methoden verleihen diesem JavaScript-Objekt </a:t>
            </a:r>
            <a:r>
              <a:rPr sz="1850" b="1" i="1" spc="-35" dirty="0">
                <a:latin typeface="Arial"/>
                <a:cs typeface="Arial"/>
              </a:rPr>
              <a:t>ein </a:t>
            </a:r>
            <a:r>
              <a:rPr sz="1850" b="1" i="1" dirty="0">
                <a:latin typeface="Arial"/>
                <a:cs typeface="Arial"/>
              </a:rPr>
              <a:t>Array-ähnliches </a:t>
            </a:r>
            <a:r>
              <a:rPr sz="1850" spc="-10" dirty="0">
                <a:latin typeface="Arial"/>
                <a:cs typeface="Arial"/>
              </a:rPr>
              <a:t>Verhalten.</a:t>
            </a:r>
            <a:endParaRPr sz="1850">
              <a:latin typeface="Arial"/>
              <a:cs typeface="Arial"/>
            </a:endParaRPr>
          </a:p>
        </p:txBody>
      </p:sp>
      <p:sp>
        <p:nvSpPr>
          <p:cNvPr id="5" name="object 8">
            <a:extLst>
              <a:ext uri="{FF2B5EF4-FFF2-40B4-BE49-F238E27FC236}">
                <a16:creationId xmlns:a16="http://schemas.microsoft.com/office/drawing/2014/main" id="{3B3C9DB2-438C-BCE0-4633-C61672AA4E05}"/>
              </a:ext>
            </a:extLst>
          </p:cNvPr>
          <p:cNvSpPr txBox="1"/>
          <p:nvPr/>
        </p:nvSpPr>
        <p:spPr>
          <a:xfrm>
            <a:off x="570865" y="1736090"/>
            <a:ext cx="11050270" cy="639445"/>
          </a:xfrm>
          <a:prstGeom prst="rect">
            <a:avLst/>
          </a:prstGeom>
        </p:spPr>
        <p:txBody>
          <a:bodyPr vert="horz" wrap="square" lIns="0" tIns="15875" rIns="0" bIns="0" rtlCol="0">
            <a:spAutoFit/>
          </a:bodyPr>
          <a:lstStyle/>
          <a:p>
            <a:pPr marL="12700" marR="5080">
              <a:lnSpc>
                <a:spcPct val="100000"/>
              </a:lnSpc>
              <a:spcBef>
                <a:spcPts val="125"/>
              </a:spcBef>
              <a:tabLst>
                <a:tab pos="1480820" algn="l"/>
              </a:tabLst>
            </a:pPr>
            <a:r>
              <a:rPr lang="de-DE" sz="2000" dirty="0">
                <a:latin typeface="Arial"/>
                <a:cs typeface="Arial"/>
              </a:rPr>
              <a:t>Da a</a:t>
            </a:r>
            <a:r>
              <a:rPr sz="2000" dirty="0" err="1">
                <a:latin typeface="Arial"/>
                <a:cs typeface="Arial"/>
              </a:rPr>
              <a:t>lles</a:t>
            </a:r>
            <a:r>
              <a:rPr sz="2000" dirty="0">
                <a:latin typeface="Arial"/>
                <a:cs typeface="Arial"/>
              </a:rPr>
              <a:t> in JavaScript ein </a:t>
            </a:r>
            <a:r>
              <a:rPr sz="2000" dirty="0" err="1">
                <a:latin typeface="Arial"/>
                <a:cs typeface="Arial"/>
              </a:rPr>
              <a:t>Objekt</a:t>
            </a:r>
            <a:r>
              <a:rPr sz="2000" dirty="0">
                <a:latin typeface="Arial"/>
                <a:cs typeface="Arial"/>
              </a:rPr>
              <a:t> </a:t>
            </a:r>
            <a:r>
              <a:rPr sz="2000" dirty="0" err="1">
                <a:latin typeface="Arial"/>
                <a:cs typeface="Arial"/>
              </a:rPr>
              <a:t>ist</a:t>
            </a:r>
            <a:r>
              <a:rPr lang="de-DE" sz="2000" dirty="0">
                <a:latin typeface="Arial"/>
                <a:cs typeface="Arial"/>
              </a:rPr>
              <a:t>, </a:t>
            </a:r>
            <a:r>
              <a:rPr sz="2000" dirty="0" err="1">
                <a:latin typeface="Arial"/>
                <a:cs typeface="Arial"/>
              </a:rPr>
              <a:t>ist</a:t>
            </a:r>
            <a:r>
              <a:rPr sz="2000" dirty="0">
                <a:latin typeface="Arial"/>
                <a:cs typeface="Arial"/>
              </a:rPr>
              <a:t> ein JavaScript-Array einfach ein </a:t>
            </a:r>
            <a:r>
              <a:rPr sz="2000" spc="-10" dirty="0">
                <a:latin typeface="Arial"/>
                <a:cs typeface="Arial"/>
              </a:rPr>
              <a:t>normales </a:t>
            </a:r>
            <a:r>
              <a:rPr sz="2000" dirty="0">
                <a:latin typeface="Arial"/>
                <a:cs typeface="Arial"/>
              </a:rPr>
              <a:t>Objekt, </a:t>
            </a:r>
            <a:r>
              <a:rPr sz="2000" spc="-25" dirty="0">
                <a:latin typeface="Arial"/>
                <a:cs typeface="Arial"/>
              </a:rPr>
              <a:t>in das </a:t>
            </a:r>
            <a:r>
              <a:rPr sz="2000" dirty="0">
                <a:latin typeface="Arial"/>
                <a:cs typeface="Arial"/>
              </a:rPr>
              <a:t>zusätzliche Array-ähnliche Funktionen eingebaut sind</a:t>
            </a:r>
            <a:r>
              <a:rPr sz="2000" spc="-25" dirty="0">
                <a:latin typeface="Arial"/>
                <a:cs typeface="Arial"/>
              </a:rPr>
              <a:t>.</a:t>
            </a:r>
            <a:endParaRPr sz="2000" dirty="0">
              <a:latin typeface="Arial"/>
              <a:cs typeface="Arial"/>
            </a:endParaRPr>
          </a:p>
        </p:txBody>
      </p:sp>
    </p:spTree>
    <p:extLst>
      <p:ext uri="{BB962C8B-B14F-4D97-AF65-F5344CB8AC3E}">
        <p14:creationId xmlns:p14="http://schemas.microsoft.com/office/powerpoint/2010/main" val="1736265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663706-9DBD-4F98-502F-1ECED3E55A3E}"/>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8DA9C801-C683-0A87-9BFB-2D6D878B3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3C0C16EE-DCB0-CC66-739A-E9162B441244}"/>
              </a:ext>
            </a:extLst>
          </p:cNvPr>
          <p:cNvSpPr>
            <a:spLocks noGrp="1"/>
          </p:cNvSpPr>
          <p:nvPr>
            <p:ph type="title"/>
          </p:nvPr>
        </p:nvSpPr>
        <p:spPr>
          <a:xfrm>
            <a:off x="838200" y="365125"/>
            <a:ext cx="10515600" cy="1325563"/>
          </a:xfrm>
        </p:spPr>
        <p:txBody>
          <a:bodyPr>
            <a:normAutofit/>
          </a:bodyPr>
          <a:lstStyle/>
          <a:p>
            <a:r>
              <a:rPr lang="de-DE" sz="4400" dirty="0"/>
              <a:t>JavaScript  - </a:t>
            </a:r>
            <a:r>
              <a:rPr lang="de-DE" dirty="0"/>
              <a:t>Arrays</a:t>
            </a:r>
            <a:endParaRPr lang="de-DE" sz="4200" dirty="0"/>
          </a:p>
        </p:txBody>
      </p:sp>
      <p:sp>
        <p:nvSpPr>
          <p:cNvPr id="43" name="sketch line">
            <a:extLst>
              <a:ext uri="{FF2B5EF4-FFF2-40B4-BE49-F238E27FC236}">
                <a16:creationId xmlns:a16="http://schemas.microsoft.com/office/drawing/2014/main" id="{E2C71E4E-2B39-3152-1E2C-1B90916CA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object 6">
            <a:extLst>
              <a:ext uri="{FF2B5EF4-FFF2-40B4-BE49-F238E27FC236}">
                <a16:creationId xmlns:a16="http://schemas.microsoft.com/office/drawing/2014/main" id="{A9259257-27FE-E5CC-A167-5C652680580C}"/>
              </a:ext>
            </a:extLst>
          </p:cNvPr>
          <p:cNvSpPr txBox="1"/>
          <p:nvPr/>
        </p:nvSpPr>
        <p:spPr>
          <a:xfrm>
            <a:off x="581914" y="2465387"/>
            <a:ext cx="11532235" cy="3049270"/>
          </a:xfrm>
          <a:prstGeom prst="rect">
            <a:avLst/>
          </a:prstGeom>
          <a:solidFill>
            <a:srgbClr val="FFFFEF"/>
          </a:solidFill>
          <a:ln w="9534">
            <a:solidFill>
              <a:srgbClr val="BEBEBE"/>
            </a:solidFill>
          </a:ln>
        </p:spPr>
        <p:txBody>
          <a:bodyPr vert="horz" wrap="square" lIns="0" tIns="43815" rIns="0" bIns="0" rtlCol="0">
            <a:spAutoFit/>
          </a:bodyPr>
          <a:lstStyle/>
          <a:p>
            <a:pPr marL="72390">
              <a:lnSpc>
                <a:spcPct val="100000"/>
              </a:lnSpc>
              <a:spcBef>
                <a:spcPts val="345"/>
              </a:spcBef>
            </a:pPr>
            <a:r>
              <a:rPr sz="1550" b="1" dirty="0">
                <a:solidFill>
                  <a:srgbClr val="007E00"/>
                </a:solidFill>
                <a:latin typeface="Consolas"/>
                <a:cs typeface="Consolas"/>
              </a:rPr>
              <a:t>// Erstellen Sie eine </a:t>
            </a:r>
            <a:r>
              <a:rPr sz="1550" b="1" spc="-10" dirty="0">
                <a:solidFill>
                  <a:srgbClr val="007E00"/>
                </a:solidFill>
                <a:latin typeface="Consolas"/>
                <a:cs typeface="Consolas"/>
              </a:rPr>
              <a:t>Array-Variable.</a:t>
            </a:r>
            <a:endParaRPr sz="1550" dirty="0">
              <a:latin typeface="Consolas"/>
              <a:cs typeface="Consolas"/>
            </a:endParaRPr>
          </a:p>
          <a:p>
            <a:pPr marL="72390">
              <a:lnSpc>
                <a:spcPct val="100000"/>
              </a:lnSpc>
              <a:spcBef>
                <a:spcPts val="90"/>
              </a:spcBef>
            </a:pPr>
            <a:r>
              <a:rPr sz="1550" b="1" dirty="0">
                <a:solidFill>
                  <a:srgbClr val="7E0054"/>
                </a:solidFill>
                <a:latin typeface="Consolas"/>
                <a:cs typeface="Consolas"/>
              </a:rPr>
              <a:t>var </a:t>
            </a:r>
            <a:r>
              <a:rPr sz="1550" b="1" dirty="0">
                <a:latin typeface="Consolas"/>
                <a:cs typeface="Consolas"/>
              </a:rPr>
              <a:t>listOfThings = </a:t>
            </a:r>
            <a:r>
              <a:rPr sz="1550" b="1" spc="-10" dirty="0">
                <a:latin typeface="Consolas"/>
                <a:cs typeface="Consolas"/>
              </a:rPr>
              <a:t>[</a:t>
            </a:r>
            <a:r>
              <a:rPr sz="1550" spc="-10" dirty="0">
                <a:solidFill>
                  <a:srgbClr val="2A00FF"/>
                </a:solidFill>
                <a:latin typeface="Consolas"/>
                <a:cs typeface="Consolas"/>
              </a:rPr>
              <a:t>"Ball"</a:t>
            </a:r>
            <a:r>
              <a:rPr sz="1550" b="1" spc="-10" dirty="0">
                <a:latin typeface="Consolas"/>
                <a:cs typeface="Consolas"/>
              </a:rPr>
              <a:t>, </a:t>
            </a:r>
            <a:r>
              <a:rPr sz="1550" spc="-10" dirty="0">
                <a:solidFill>
                  <a:srgbClr val="2A00FF"/>
                </a:solidFill>
                <a:latin typeface="Consolas"/>
                <a:cs typeface="Consolas"/>
              </a:rPr>
              <a:t>"Tasse"</a:t>
            </a:r>
            <a:r>
              <a:rPr sz="1550" b="1" spc="-10" dirty="0">
                <a:latin typeface="Consolas"/>
                <a:cs typeface="Consolas"/>
              </a:rPr>
              <a:t>, </a:t>
            </a:r>
            <a:r>
              <a:rPr sz="1550" spc="-10" dirty="0">
                <a:solidFill>
                  <a:srgbClr val="2A00FF"/>
                </a:solidFill>
                <a:latin typeface="Consolas"/>
                <a:cs typeface="Consolas"/>
              </a:rPr>
              <a:t>"Stift"</a:t>
            </a:r>
            <a:r>
              <a:rPr sz="1550" b="1" spc="-10" dirty="0">
                <a:latin typeface="Consolas"/>
                <a:cs typeface="Consolas"/>
              </a:rPr>
              <a:t>, </a:t>
            </a:r>
            <a:r>
              <a:rPr sz="1550" spc="-10" dirty="0">
                <a:solidFill>
                  <a:srgbClr val="2A00FF"/>
                </a:solidFill>
                <a:latin typeface="Consolas"/>
                <a:cs typeface="Consolas"/>
              </a:rPr>
              <a:t>"Auto"</a:t>
            </a:r>
            <a:r>
              <a:rPr sz="1550" b="1" spc="-10" dirty="0">
                <a:latin typeface="Consolas"/>
                <a:cs typeface="Consolas"/>
              </a:rPr>
              <a:t>];</a:t>
            </a:r>
            <a:endParaRPr sz="1550" dirty="0">
              <a:latin typeface="Consolas"/>
              <a:cs typeface="Consolas"/>
            </a:endParaRPr>
          </a:p>
          <a:p>
            <a:pPr>
              <a:lnSpc>
                <a:spcPct val="100000"/>
              </a:lnSpc>
              <a:spcBef>
                <a:spcPts val="100"/>
              </a:spcBef>
            </a:pPr>
            <a:endParaRPr sz="1550" dirty="0">
              <a:latin typeface="Consolas"/>
              <a:cs typeface="Consolas"/>
            </a:endParaRPr>
          </a:p>
          <a:p>
            <a:pPr marL="72390" marR="7561580" algn="just">
              <a:lnSpc>
                <a:spcPct val="103000"/>
              </a:lnSpc>
            </a:pPr>
            <a:r>
              <a:rPr sz="1550" b="1" dirty="0">
                <a:solidFill>
                  <a:srgbClr val="007E00"/>
                </a:solidFill>
                <a:latin typeface="Consolas"/>
                <a:cs typeface="Consolas"/>
              </a:rPr>
              <a:t>// Zugriff auf die Elemente im </a:t>
            </a:r>
            <a:r>
              <a:rPr sz="1550" b="1" spc="-10" dirty="0">
                <a:solidFill>
                  <a:srgbClr val="007E00"/>
                </a:solidFill>
                <a:latin typeface="Consolas"/>
                <a:cs typeface="Consolas"/>
              </a:rPr>
              <a:t>Array </a:t>
            </a:r>
            <a:r>
              <a:rPr sz="1550" b="1" dirty="0">
                <a:latin typeface="Consolas"/>
                <a:cs typeface="Consolas"/>
              </a:rPr>
              <a:t>listOfThings[1]; </a:t>
            </a:r>
            <a:r>
              <a:rPr sz="1550" b="1" dirty="0">
                <a:solidFill>
                  <a:srgbClr val="007E00"/>
                </a:solidFill>
                <a:latin typeface="Consolas"/>
                <a:cs typeface="Consolas"/>
              </a:rPr>
              <a:t>// </a:t>
            </a:r>
            <a:r>
              <a:rPr sz="1550" b="1" dirty="0">
                <a:solidFill>
                  <a:srgbClr val="007E00"/>
                </a:solidFill>
                <a:latin typeface="Wingdings"/>
                <a:cs typeface="Wingdings"/>
              </a:rPr>
              <a:t> </a:t>
            </a:r>
            <a:r>
              <a:rPr sz="1550" spc="65" dirty="0">
                <a:solidFill>
                  <a:srgbClr val="007E00"/>
                </a:solidFill>
                <a:latin typeface="Times New Roman"/>
                <a:cs typeface="Times New Roman"/>
              </a:rPr>
              <a:t>"</a:t>
            </a:r>
            <a:r>
              <a:rPr sz="1550" b="1" spc="-10" dirty="0">
                <a:solidFill>
                  <a:srgbClr val="007E00"/>
                </a:solidFill>
                <a:latin typeface="Consolas"/>
                <a:cs typeface="Consolas"/>
              </a:rPr>
              <a:t>cup" </a:t>
            </a:r>
            <a:r>
              <a:rPr sz="1550" b="1" dirty="0">
                <a:latin typeface="Consolas"/>
                <a:cs typeface="Consolas"/>
              </a:rPr>
              <a:t>listOfThings.length; </a:t>
            </a:r>
            <a:r>
              <a:rPr sz="1550" b="1" dirty="0">
                <a:solidFill>
                  <a:srgbClr val="007E00"/>
                </a:solidFill>
                <a:latin typeface="Consolas"/>
                <a:cs typeface="Consolas"/>
              </a:rPr>
              <a:t>// </a:t>
            </a:r>
            <a:r>
              <a:rPr sz="1550" spc="85" dirty="0">
                <a:solidFill>
                  <a:srgbClr val="007E00"/>
                </a:solidFill>
                <a:latin typeface="Times New Roman"/>
                <a:cs typeface="Times New Roman"/>
              </a:rPr>
              <a:t> </a:t>
            </a:r>
            <a:r>
              <a:rPr sz="1550" b="1" spc="-50" dirty="0">
                <a:solidFill>
                  <a:srgbClr val="007E00"/>
                </a:solidFill>
                <a:latin typeface="Consolas"/>
                <a:cs typeface="Consolas"/>
              </a:rPr>
              <a:t>4</a:t>
            </a:r>
            <a:endParaRPr sz="1550" dirty="0">
              <a:latin typeface="Consolas"/>
              <a:cs typeface="Consolas"/>
            </a:endParaRPr>
          </a:p>
          <a:p>
            <a:pPr marL="72390" algn="just">
              <a:lnSpc>
                <a:spcPct val="100000"/>
              </a:lnSpc>
              <a:spcBef>
                <a:spcPts val="95"/>
              </a:spcBef>
            </a:pPr>
            <a:r>
              <a:rPr sz="1550" b="1" dirty="0">
                <a:latin typeface="Consolas"/>
                <a:cs typeface="Consolas"/>
              </a:rPr>
              <a:t>listOfThings[4]; </a:t>
            </a:r>
            <a:r>
              <a:rPr sz="1550" b="1" dirty="0">
                <a:solidFill>
                  <a:srgbClr val="007E00"/>
                </a:solidFill>
                <a:latin typeface="Consolas"/>
                <a:cs typeface="Consolas"/>
              </a:rPr>
              <a:t>// </a:t>
            </a:r>
            <a:r>
              <a:rPr sz="1550" spc="100" dirty="0">
                <a:solidFill>
                  <a:srgbClr val="007E00"/>
                </a:solidFill>
                <a:latin typeface="Times New Roman"/>
                <a:cs typeface="Times New Roman"/>
              </a:rPr>
              <a:t> </a:t>
            </a:r>
            <a:r>
              <a:rPr sz="1550" b="1" dirty="0">
                <a:solidFill>
                  <a:srgbClr val="007E00"/>
                </a:solidFill>
                <a:latin typeface="Consolas"/>
                <a:cs typeface="Consolas"/>
              </a:rPr>
              <a:t>undefiniert Alle Array-Indizes sind nullbasiert, nicht </a:t>
            </a:r>
            <a:r>
              <a:rPr sz="1550" b="1" spc="-10" dirty="0">
                <a:solidFill>
                  <a:srgbClr val="007E00"/>
                </a:solidFill>
                <a:latin typeface="Consolas"/>
                <a:cs typeface="Consolas"/>
              </a:rPr>
              <a:t>einsbasiert</a:t>
            </a:r>
            <a:endParaRPr sz="1550" dirty="0">
              <a:latin typeface="Consolas"/>
              <a:cs typeface="Consolas"/>
            </a:endParaRPr>
          </a:p>
          <a:p>
            <a:pPr>
              <a:lnSpc>
                <a:spcPct val="100000"/>
              </a:lnSpc>
              <a:spcBef>
                <a:spcPts val="65"/>
              </a:spcBef>
            </a:pPr>
            <a:endParaRPr sz="1550" dirty="0">
              <a:latin typeface="Consolas"/>
              <a:cs typeface="Consolas"/>
            </a:endParaRPr>
          </a:p>
          <a:p>
            <a:pPr marL="72390" marR="1898014">
              <a:lnSpc>
                <a:spcPct val="104900"/>
              </a:lnSpc>
            </a:pPr>
            <a:r>
              <a:rPr sz="1550" b="1" dirty="0">
                <a:solidFill>
                  <a:srgbClr val="007E00"/>
                </a:solidFill>
                <a:latin typeface="Consolas"/>
                <a:cs typeface="Consolas"/>
              </a:rPr>
              <a:t>// JavaScript-Arrays sind nicht typsicher, ihre Elemente können aus einer Mischung von </a:t>
            </a:r>
            <a:r>
              <a:rPr sz="1550" b="1" spc="-10" dirty="0">
                <a:solidFill>
                  <a:srgbClr val="007E00"/>
                </a:solidFill>
                <a:latin typeface="Consolas"/>
                <a:cs typeface="Consolas"/>
              </a:rPr>
              <a:t>Datentypen </a:t>
            </a:r>
            <a:r>
              <a:rPr sz="1550" b="1" dirty="0" err="1">
                <a:solidFill>
                  <a:srgbClr val="007E00"/>
                </a:solidFill>
                <a:latin typeface="Consolas"/>
                <a:cs typeface="Consolas"/>
              </a:rPr>
              <a:t>bestehen</a:t>
            </a:r>
            <a:r>
              <a:rPr sz="1550" b="1" dirty="0">
                <a:solidFill>
                  <a:srgbClr val="007E00"/>
                </a:solidFill>
                <a:latin typeface="Consolas"/>
                <a:cs typeface="Consolas"/>
              </a:rPr>
              <a:t> </a:t>
            </a:r>
            <a:br>
              <a:rPr lang="de-DE" sz="1550" b="1" dirty="0">
                <a:solidFill>
                  <a:srgbClr val="007E00"/>
                </a:solidFill>
                <a:latin typeface="Consolas"/>
                <a:cs typeface="Consolas"/>
              </a:rPr>
            </a:br>
            <a:r>
              <a:rPr sz="1550" b="1" dirty="0">
                <a:solidFill>
                  <a:srgbClr val="7E0054"/>
                </a:solidFill>
                <a:latin typeface="Consolas"/>
                <a:cs typeface="Consolas"/>
              </a:rPr>
              <a:t>var </a:t>
            </a:r>
            <a:r>
              <a:rPr sz="1550" b="1" dirty="0">
                <a:latin typeface="Consolas"/>
                <a:cs typeface="Consolas"/>
              </a:rPr>
              <a:t>differentThings = [</a:t>
            </a:r>
            <a:r>
              <a:rPr sz="1550" dirty="0">
                <a:solidFill>
                  <a:srgbClr val="2A00FF"/>
                </a:solidFill>
                <a:latin typeface="Consolas"/>
                <a:cs typeface="Consolas"/>
              </a:rPr>
              <a:t>"Chicken Soup"</a:t>
            </a:r>
            <a:r>
              <a:rPr sz="1550" b="1" dirty="0">
                <a:latin typeface="Consolas"/>
                <a:cs typeface="Consolas"/>
              </a:rPr>
              <a:t>, 12.34, </a:t>
            </a:r>
            <a:r>
              <a:rPr sz="1550" b="1" dirty="0">
                <a:solidFill>
                  <a:srgbClr val="7E0054"/>
                </a:solidFill>
                <a:latin typeface="Consolas"/>
                <a:cs typeface="Consolas"/>
              </a:rPr>
              <a:t>null</a:t>
            </a:r>
            <a:r>
              <a:rPr sz="1550" b="1" dirty="0">
                <a:latin typeface="Consolas"/>
                <a:cs typeface="Consolas"/>
              </a:rPr>
              <a:t>, </a:t>
            </a:r>
            <a:r>
              <a:rPr sz="1550" b="1" spc="-10" dirty="0">
                <a:latin typeface="Consolas"/>
                <a:cs typeface="Consolas"/>
              </a:rPr>
              <a:t>[</a:t>
            </a:r>
            <a:r>
              <a:rPr sz="1550" spc="-10" dirty="0">
                <a:solidFill>
                  <a:srgbClr val="2A00FF"/>
                </a:solidFill>
                <a:latin typeface="Consolas"/>
                <a:cs typeface="Consolas"/>
              </a:rPr>
              <a:t>"a"</a:t>
            </a:r>
            <a:r>
              <a:rPr sz="1550" b="1" spc="-10" dirty="0">
                <a:latin typeface="Consolas"/>
                <a:cs typeface="Consolas"/>
              </a:rPr>
              <a:t>, </a:t>
            </a:r>
            <a:r>
              <a:rPr sz="1550" spc="-10" dirty="0">
                <a:solidFill>
                  <a:srgbClr val="2A00FF"/>
                </a:solidFill>
                <a:latin typeface="Consolas"/>
                <a:cs typeface="Consolas"/>
              </a:rPr>
              <a:t>"b"</a:t>
            </a:r>
            <a:r>
              <a:rPr sz="1550" b="1" spc="-10" dirty="0">
                <a:latin typeface="Consolas"/>
                <a:cs typeface="Consolas"/>
              </a:rPr>
              <a:t>, </a:t>
            </a:r>
            <a:r>
              <a:rPr sz="1550" spc="-10" dirty="0">
                <a:solidFill>
                  <a:srgbClr val="2A00FF"/>
                </a:solidFill>
                <a:latin typeface="Consolas"/>
                <a:cs typeface="Consolas"/>
              </a:rPr>
              <a:t>"c"</a:t>
            </a:r>
            <a:r>
              <a:rPr sz="1550" b="1" spc="-10" dirty="0">
                <a:latin typeface="Consolas"/>
                <a:cs typeface="Consolas"/>
              </a:rPr>
              <a:t>, </a:t>
            </a:r>
            <a:r>
              <a:rPr sz="1550" spc="-10" dirty="0">
                <a:solidFill>
                  <a:srgbClr val="2A00FF"/>
                </a:solidFill>
                <a:latin typeface="Consolas"/>
                <a:cs typeface="Consolas"/>
              </a:rPr>
              <a:t>"d"</a:t>
            </a:r>
            <a:r>
              <a:rPr sz="1550" b="1" spc="-10" dirty="0">
                <a:latin typeface="Consolas"/>
                <a:cs typeface="Consolas"/>
              </a:rPr>
              <a:t>],</a:t>
            </a:r>
            <a:endParaRPr sz="1550" dirty="0">
              <a:latin typeface="Consolas"/>
              <a:cs typeface="Consolas"/>
            </a:endParaRPr>
          </a:p>
          <a:p>
            <a:pPr marL="2636520">
              <a:lnSpc>
                <a:spcPct val="100000"/>
              </a:lnSpc>
              <a:spcBef>
                <a:spcPts val="15"/>
              </a:spcBef>
            </a:pPr>
            <a:r>
              <a:rPr sz="1550" b="1" dirty="0">
                <a:solidFill>
                  <a:srgbClr val="7E0054"/>
                </a:solidFill>
                <a:latin typeface="Consolas"/>
                <a:cs typeface="Consolas"/>
              </a:rPr>
              <a:t>undefiniert</a:t>
            </a:r>
            <a:r>
              <a:rPr sz="1550" b="1" dirty="0">
                <a:latin typeface="Consolas"/>
                <a:cs typeface="Consolas"/>
              </a:rPr>
              <a:t>, NaN, {prop: 123}, </a:t>
            </a:r>
            <a:r>
              <a:rPr sz="1550" b="1" dirty="0">
                <a:solidFill>
                  <a:srgbClr val="7E0054"/>
                </a:solidFill>
                <a:latin typeface="Consolas"/>
                <a:cs typeface="Consolas"/>
              </a:rPr>
              <a:t>true</a:t>
            </a:r>
            <a:r>
              <a:rPr sz="1550" b="1" dirty="0">
                <a:latin typeface="Consolas"/>
                <a:cs typeface="Consolas"/>
              </a:rPr>
              <a:t>, </a:t>
            </a:r>
            <a:r>
              <a:rPr sz="1550" b="1" spc="-10" dirty="0">
                <a:solidFill>
                  <a:srgbClr val="7E0054"/>
                </a:solidFill>
                <a:latin typeface="Consolas"/>
                <a:cs typeface="Consolas"/>
              </a:rPr>
              <a:t>false</a:t>
            </a:r>
            <a:r>
              <a:rPr sz="1550" b="1" spc="-10" dirty="0">
                <a:latin typeface="Consolas"/>
                <a:cs typeface="Consolas"/>
              </a:rPr>
              <a:t>];</a:t>
            </a:r>
            <a:endParaRPr sz="1550" dirty="0">
              <a:latin typeface="Consolas"/>
              <a:cs typeface="Consolas"/>
            </a:endParaRPr>
          </a:p>
        </p:txBody>
      </p:sp>
      <p:sp>
        <p:nvSpPr>
          <p:cNvPr id="4" name="object 7">
            <a:extLst>
              <a:ext uri="{FF2B5EF4-FFF2-40B4-BE49-F238E27FC236}">
                <a16:creationId xmlns:a16="http://schemas.microsoft.com/office/drawing/2014/main" id="{015378D2-D8FA-E2BF-0E40-10F07573FED2}"/>
              </a:ext>
            </a:extLst>
          </p:cNvPr>
          <p:cNvSpPr txBox="1"/>
          <p:nvPr/>
        </p:nvSpPr>
        <p:spPr>
          <a:xfrm>
            <a:off x="570865" y="5571744"/>
            <a:ext cx="10729595" cy="1256665"/>
          </a:xfrm>
          <a:prstGeom prst="rect">
            <a:avLst/>
          </a:prstGeom>
        </p:spPr>
        <p:txBody>
          <a:bodyPr vert="horz" wrap="square" lIns="0" tIns="15875" rIns="0" bIns="0" rtlCol="0">
            <a:spAutoFit/>
          </a:bodyPr>
          <a:lstStyle/>
          <a:p>
            <a:pPr marL="12700">
              <a:lnSpc>
                <a:spcPct val="100000"/>
              </a:lnSpc>
              <a:spcBef>
                <a:spcPts val="125"/>
              </a:spcBef>
            </a:pPr>
            <a:r>
              <a:rPr sz="1850" b="1" spc="-10" dirty="0">
                <a:latin typeface="Arial"/>
                <a:cs typeface="Arial"/>
              </a:rPr>
              <a:t>WICHTIG</a:t>
            </a:r>
            <a:endParaRPr sz="1850">
              <a:latin typeface="Arial"/>
              <a:cs typeface="Arial"/>
            </a:endParaRPr>
          </a:p>
          <a:p>
            <a:pPr marL="12700" marR="5080">
              <a:lnSpc>
                <a:spcPct val="101499"/>
              </a:lnSpc>
              <a:spcBef>
                <a:spcPts val="5"/>
              </a:spcBef>
            </a:pPr>
            <a:r>
              <a:rPr sz="1850" spc="55" dirty="0">
                <a:latin typeface="Arial"/>
                <a:cs typeface="Arial"/>
              </a:rPr>
              <a:t>Wenn </a:t>
            </a:r>
            <a:r>
              <a:rPr sz="1850" dirty="0">
                <a:latin typeface="Arial"/>
                <a:cs typeface="Arial"/>
              </a:rPr>
              <a:t>Sie ein Array deklarieren, erstellen Sie ein </a:t>
            </a:r>
            <a:r>
              <a:rPr sz="1850" b="1" i="1" dirty="0">
                <a:latin typeface="Arial"/>
                <a:cs typeface="Arial"/>
              </a:rPr>
              <a:t>reguläres JavaScript-Objekt</a:t>
            </a:r>
            <a:r>
              <a:rPr sz="1850" dirty="0">
                <a:latin typeface="Arial"/>
                <a:cs typeface="Arial"/>
              </a:rPr>
              <a:t>, das zusätzliche Methoden wie </a:t>
            </a:r>
            <a:r>
              <a:rPr sz="1850" dirty="0">
                <a:latin typeface="Consolas"/>
                <a:cs typeface="Consolas"/>
              </a:rPr>
              <a:t>.push() </a:t>
            </a:r>
            <a:r>
              <a:rPr sz="1850" dirty="0">
                <a:latin typeface="Arial"/>
                <a:cs typeface="Arial"/>
              </a:rPr>
              <a:t>und </a:t>
            </a:r>
            <a:r>
              <a:rPr sz="1850" dirty="0">
                <a:latin typeface="Consolas"/>
                <a:cs typeface="Consolas"/>
              </a:rPr>
              <a:t>.pop() </a:t>
            </a:r>
            <a:r>
              <a:rPr sz="1850" dirty="0">
                <a:latin typeface="Arial"/>
                <a:cs typeface="Arial"/>
              </a:rPr>
              <a:t>sowie eine </a:t>
            </a:r>
            <a:r>
              <a:rPr sz="1850" spc="-10" dirty="0">
                <a:latin typeface="Arial"/>
                <a:cs typeface="Arial"/>
              </a:rPr>
              <a:t>Eigenschaft </a:t>
            </a:r>
            <a:r>
              <a:rPr sz="1850" dirty="0">
                <a:latin typeface="Consolas"/>
                <a:cs typeface="Consolas"/>
              </a:rPr>
              <a:t>.length </a:t>
            </a:r>
            <a:r>
              <a:rPr sz="1850" dirty="0">
                <a:latin typeface="Arial"/>
                <a:cs typeface="Arial"/>
              </a:rPr>
              <a:t>enthält</a:t>
            </a:r>
            <a:r>
              <a:rPr sz="1850" spc="-10" dirty="0">
                <a:latin typeface="Arial"/>
                <a:cs typeface="Arial"/>
              </a:rPr>
              <a:t>.</a:t>
            </a:r>
            <a:endParaRPr sz="1850">
              <a:latin typeface="Arial"/>
              <a:cs typeface="Arial"/>
            </a:endParaRPr>
          </a:p>
          <a:p>
            <a:pPr marL="12700">
              <a:lnSpc>
                <a:spcPct val="100000"/>
              </a:lnSpc>
              <a:spcBef>
                <a:spcPts val="710"/>
              </a:spcBef>
            </a:pPr>
            <a:r>
              <a:rPr sz="1850" dirty="0">
                <a:latin typeface="Arial"/>
                <a:cs typeface="Arial"/>
              </a:rPr>
              <a:t>Diese Methoden verleihen diesem JavaScript-Objekt </a:t>
            </a:r>
            <a:r>
              <a:rPr sz="1850" b="1" i="1" spc="-35" dirty="0">
                <a:latin typeface="Arial"/>
                <a:cs typeface="Arial"/>
              </a:rPr>
              <a:t>ein </a:t>
            </a:r>
            <a:r>
              <a:rPr sz="1850" b="1" i="1" dirty="0">
                <a:latin typeface="Arial"/>
                <a:cs typeface="Arial"/>
              </a:rPr>
              <a:t>Array-ähnliches </a:t>
            </a:r>
            <a:r>
              <a:rPr sz="1850" spc="-10" dirty="0">
                <a:latin typeface="Arial"/>
                <a:cs typeface="Arial"/>
              </a:rPr>
              <a:t>Verhalten.</a:t>
            </a:r>
            <a:endParaRPr sz="1850">
              <a:latin typeface="Arial"/>
              <a:cs typeface="Arial"/>
            </a:endParaRPr>
          </a:p>
        </p:txBody>
      </p:sp>
      <p:sp>
        <p:nvSpPr>
          <p:cNvPr id="5" name="object 8">
            <a:extLst>
              <a:ext uri="{FF2B5EF4-FFF2-40B4-BE49-F238E27FC236}">
                <a16:creationId xmlns:a16="http://schemas.microsoft.com/office/drawing/2014/main" id="{372E5720-A6EB-4CDB-A59D-BE8C00D2C9EA}"/>
              </a:ext>
            </a:extLst>
          </p:cNvPr>
          <p:cNvSpPr txBox="1"/>
          <p:nvPr/>
        </p:nvSpPr>
        <p:spPr>
          <a:xfrm>
            <a:off x="570865" y="1736090"/>
            <a:ext cx="11050270" cy="639445"/>
          </a:xfrm>
          <a:prstGeom prst="rect">
            <a:avLst/>
          </a:prstGeom>
        </p:spPr>
        <p:txBody>
          <a:bodyPr vert="horz" wrap="square" lIns="0" tIns="15875" rIns="0" bIns="0" rtlCol="0">
            <a:spAutoFit/>
          </a:bodyPr>
          <a:lstStyle/>
          <a:p>
            <a:pPr marL="12700" marR="5080">
              <a:lnSpc>
                <a:spcPct val="100000"/>
              </a:lnSpc>
              <a:spcBef>
                <a:spcPts val="125"/>
              </a:spcBef>
              <a:tabLst>
                <a:tab pos="1480820" algn="l"/>
              </a:tabLst>
            </a:pPr>
            <a:r>
              <a:rPr lang="de-DE" sz="2000" dirty="0">
                <a:latin typeface="Arial"/>
                <a:cs typeface="Arial"/>
              </a:rPr>
              <a:t>Da a</a:t>
            </a:r>
            <a:r>
              <a:rPr sz="2000" dirty="0" err="1">
                <a:latin typeface="Arial"/>
                <a:cs typeface="Arial"/>
              </a:rPr>
              <a:t>lles</a:t>
            </a:r>
            <a:r>
              <a:rPr sz="2000" dirty="0">
                <a:latin typeface="Arial"/>
                <a:cs typeface="Arial"/>
              </a:rPr>
              <a:t> in JavaScript ein </a:t>
            </a:r>
            <a:r>
              <a:rPr sz="2000" dirty="0" err="1">
                <a:latin typeface="Arial"/>
                <a:cs typeface="Arial"/>
              </a:rPr>
              <a:t>Objekt</a:t>
            </a:r>
            <a:r>
              <a:rPr sz="2000" dirty="0">
                <a:latin typeface="Arial"/>
                <a:cs typeface="Arial"/>
              </a:rPr>
              <a:t> </a:t>
            </a:r>
            <a:r>
              <a:rPr sz="2000" dirty="0" err="1">
                <a:latin typeface="Arial"/>
                <a:cs typeface="Arial"/>
              </a:rPr>
              <a:t>ist</a:t>
            </a:r>
            <a:r>
              <a:rPr lang="de-DE" sz="2000" dirty="0">
                <a:latin typeface="Arial"/>
                <a:cs typeface="Arial"/>
              </a:rPr>
              <a:t>, </a:t>
            </a:r>
            <a:r>
              <a:rPr sz="2000" dirty="0" err="1">
                <a:latin typeface="Arial"/>
                <a:cs typeface="Arial"/>
              </a:rPr>
              <a:t>ist</a:t>
            </a:r>
            <a:r>
              <a:rPr sz="2000" dirty="0">
                <a:latin typeface="Arial"/>
                <a:cs typeface="Arial"/>
              </a:rPr>
              <a:t> ein JavaScript-Array einfach ein </a:t>
            </a:r>
            <a:r>
              <a:rPr sz="2000" spc="-10" dirty="0">
                <a:latin typeface="Arial"/>
                <a:cs typeface="Arial"/>
              </a:rPr>
              <a:t>normales </a:t>
            </a:r>
            <a:r>
              <a:rPr sz="2000" dirty="0">
                <a:latin typeface="Arial"/>
                <a:cs typeface="Arial"/>
              </a:rPr>
              <a:t>Objekt, </a:t>
            </a:r>
            <a:r>
              <a:rPr sz="2000" spc="-25" dirty="0">
                <a:latin typeface="Arial"/>
                <a:cs typeface="Arial"/>
              </a:rPr>
              <a:t>in das </a:t>
            </a:r>
            <a:r>
              <a:rPr sz="2000" dirty="0">
                <a:latin typeface="Arial"/>
                <a:cs typeface="Arial"/>
              </a:rPr>
              <a:t>zusätzliche Array-ähnliche Funktionen eingebaut sind</a:t>
            </a:r>
            <a:r>
              <a:rPr sz="2000" spc="-25" dirty="0">
                <a:latin typeface="Arial"/>
                <a:cs typeface="Arial"/>
              </a:rPr>
              <a:t>.</a:t>
            </a:r>
            <a:endParaRPr sz="2000" dirty="0">
              <a:latin typeface="Arial"/>
              <a:cs typeface="Arial"/>
            </a:endParaRPr>
          </a:p>
        </p:txBody>
      </p:sp>
    </p:spTree>
    <p:extLst>
      <p:ext uri="{BB962C8B-B14F-4D97-AF65-F5344CB8AC3E}">
        <p14:creationId xmlns:p14="http://schemas.microsoft.com/office/powerpoint/2010/main" val="121356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B39CF8-4554-F988-EBAB-DADAECBFE473}"/>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C41E8913-14FA-C1B6-7E6D-AE8FF15EA9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3F7A5109-FF02-5ABB-0547-705C636AA167}"/>
              </a:ext>
            </a:extLst>
          </p:cNvPr>
          <p:cNvSpPr>
            <a:spLocks noGrp="1"/>
          </p:cNvSpPr>
          <p:nvPr>
            <p:ph type="title"/>
          </p:nvPr>
        </p:nvSpPr>
        <p:spPr>
          <a:xfrm>
            <a:off x="838200" y="365125"/>
            <a:ext cx="10515600" cy="1325563"/>
          </a:xfrm>
        </p:spPr>
        <p:txBody>
          <a:bodyPr>
            <a:normAutofit/>
          </a:bodyPr>
          <a:lstStyle/>
          <a:p>
            <a:r>
              <a:rPr lang="de-DE" sz="4400" dirty="0"/>
              <a:t>JavaScript  - </a:t>
            </a:r>
            <a:r>
              <a:rPr lang="de-DE" dirty="0"/>
              <a:t>Syntax - Codeblöcke</a:t>
            </a:r>
            <a:endParaRPr lang="de-DE" sz="4200" dirty="0"/>
          </a:p>
        </p:txBody>
      </p:sp>
      <p:sp>
        <p:nvSpPr>
          <p:cNvPr id="43" name="sketch line">
            <a:extLst>
              <a:ext uri="{FF2B5EF4-FFF2-40B4-BE49-F238E27FC236}">
                <a16:creationId xmlns:a16="http://schemas.microsoft.com/office/drawing/2014/main" id="{06DA8295-49B2-46CA-414B-43DED8B67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object 3">
            <a:extLst>
              <a:ext uri="{FF2B5EF4-FFF2-40B4-BE49-F238E27FC236}">
                <a16:creationId xmlns:a16="http://schemas.microsoft.com/office/drawing/2014/main" id="{D414F60C-E8EF-38FE-19B9-D910304C376D}"/>
              </a:ext>
            </a:extLst>
          </p:cNvPr>
          <p:cNvSpPr txBox="1"/>
          <p:nvPr/>
        </p:nvSpPr>
        <p:spPr>
          <a:xfrm>
            <a:off x="730034" y="1776402"/>
            <a:ext cx="11160125" cy="939360"/>
          </a:xfrm>
          <a:prstGeom prst="rect">
            <a:avLst/>
          </a:prstGeom>
        </p:spPr>
        <p:txBody>
          <a:bodyPr vert="horz" wrap="square" lIns="0" tIns="15875" rIns="0" bIns="0" rtlCol="0">
            <a:spAutoFit/>
          </a:bodyPr>
          <a:lstStyle/>
          <a:p>
            <a:pPr marL="12700" marR="5080">
              <a:spcBef>
                <a:spcPts val="125"/>
              </a:spcBef>
            </a:pPr>
            <a:r>
              <a:rPr lang="de-DE" sz="2000" dirty="0">
                <a:latin typeface="Arial"/>
                <a:cs typeface="Arial"/>
              </a:rPr>
              <a:t>Reihe von logisch zusammenhängenden JavaScript-Anweisungen wird in geschweifte </a:t>
            </a:r>
            <a:r>
              <a:rPr lang="de-DE" sz="2000" spc="-10" dirty="0">
                <a:latin typeface="Arial"/>
                <a:cs typeface="Arial"/>
              </a:rPr>
              <a:t>Klammern </a:t>
            </a:r>
            <a:r>
              <a:rPr lang="de-DE" sz="2000" dirty="0">
                <a:latin typeface="Arial"/>
                <a:cs typeface="Arial"/>
              </a:rPr>
              <a:t>eingeschlossen</a:t>
            </a:r>
            <a:r>
              <a:rPr lang="de-DE" sz="2000" spc="-10" dirty="0">
                <a:latin typeface="Arial"/>
                <a:cs typeface="Arial"/>
              </a:rPr>
              <a:t>. </a:t>
            </a:r>
            <a:r>
              <a:rPr lang="de-DE" sz="2000" dirty="0">
                <a:latin typeface="Arial"/>
                <a:cs typeface="Arial"/>
              </a:rPr>
              <a:t>Codeblöcke werden verwendet, um Funktionen zu definieren oder eine Reihe von Anweisungen zur </a:t>
            </a:r>
            <a:r>
              <a:rPr lang="de-DE" sz="2000" spc="-10" dirty="0">
                <a:latin typeface="Arial"/>
                <a:cs typeface="Arial"/>
              </a:rPr>
              <a:t>Flusskontrolle </a:t>
            </a:r>
            <a:r>
              <a:rPr lang="de-DE" sz="2000" dirty="0">
                <a:latin typeface="Arial"/>
                <a:cs typeface="Arial"/>
              </a:rPr>
              <a:t>abzugrenzen</a:t>
            </a:r>
            <a:r>
              <a:rPr lang="de-DE" sz="2000" spc="-10" dirty="0">
                <a:latin typeface="Arial"/>
                <a:cs typeface="Arial"/>
              </a:rPr>
              <a:t>.</a:t>
            </a:r>
            <a:endParaRPr lang="de-DE" sz="2000" dirty="0">
              <a:latin typeface="Arial"/>
              <a:cs typeface="Arial"/>
            </a:endParaRPr>
          </a:p>
        </p:txBody>
      </p:sp>
      <p:grpSp>
        <p:nvGrpSpPr>
          <p:cNvPr id="7" name="object 4">
            <a:extLst>
              <a:ext uri="{FF2B5EF4-FFF2-40B4-BE49-F238E27FC236}">
                <a16:creationId xmlns:a16="http://schemas.microsoft.com/office/drawing/2014/main" id="{19D6CD8F-7599-7C0A-7678-3C186B94218F}"/>
              </a:ext>
            </a:extLst>
          </p:cNvPr>
          <p:cNvGrpSpPr/>
          <p:nvPr/>
        </p:nvGrpSpPr>
        <p:grpSpPr>
          <a:xfrm>
            <a:off x="589787" y="2874229"/>
            <a:ext cx="5953125" cy="1762125"/>
            <a:chOff x="257175" y="2114550"/>
            <a:chExt cx="5953125" cy="1762125"/>
          </a:xfrm>
        </p:grpSpPr>
        <p:pic>
          <p:nvPicPr>
            <p:cNvPr id="8" name="object 5">
              <a:extLst>
                <a:ext uri="{FF2B5EF4-FFF2-40B4-BE49-F238E27FC236}">
                  <a16:creationId xmlns:a16="http://schemas.microsoft.com/office/drawing/2014/main" id="{446273AB-7814-1B9D-1229-8760C4FA84BE}"/>
                </a:ext>
              </a:extLst>
            </p:cNvPr>
            <p:cNvPicPr/>
            <p:nvPr/>
          </p:nvPicPr>
          <p:blipFill>
            <a:blip r:embed="rId3" cstate="print"/>
            <a:stretch>
              <a:fillRect/>
            </a:stretch>
          </p:blipFill>
          <p:spPr>
            <a:xfrm>
              <a:off x="295275" y="2124075"/>
              <a:ext cx="5915025" cy="1714500"/>
            </a:xfrm>
            <a:prstGeom prst="rect">
              <a:avLst/>
            </a:prstGeom>
          </p:spPr>
        </p:pic>
        <p:pic>
          <p:nvPicPr>
            <p:cNvPr id="9" name="object 6">
              <a:extLst>
                <a:ext uri="{FF2B5EF4-FFF2-40B4-BE49-F238E27FC236}">
                  <a16:creationId xmlns:a16="http://schemas.microsoft.com/office/drawing/2014/main" id="{B24DEAF3-EB1A-4FF1-9CC1-6670CAC7C5FB}"/>
                </a:ext>
              </a:extLst>
            </p:cNvPr>
            <p:cNvPicPr/>
            <p:nvPr/>
          </p:nvPicPr>
          <p:blipFill>
            <a:blip r:embed="rId4" cstate="print"/>
            <a:stretch>
              <a:fillRect/>
            </a:stretch>
          </p:blipFill>
          <p:spPr>
            <a:xfrm>
              <a:off x="257175" y="2114550"/>
              <a:ext cx="5153025" cy="1762125"/>
            </a:xfrm>
            <a:prstGeom prst="rect">
              <a:avLst/>
            </a:prstGeom>
          </p:spPr>
        </p:pic>
        <p:sp>
          <p:nvSpPr>
            <p:cNvPr id="10" name="object 7">
              <a:extLst>
                <a:ext uri="{FF2B5EF4-FFF2-40B4-BE49-F238E27FC236}">
                  <a16:creationId xmlns:a16="http://schemas.microsoft.com/office/drawing/2014/main" id="{23CEDA67-EF11-0E94-244F-211689BCB7DE}"/>
                </a:ext>
              </a:extLst>
            </p:cNvPr>
            <p:cNvSpPr/>
            <p:nvPr/>
          </p:nvSpPr>
          <p:spPr>
            <a:xfrm>
              <a:off x="318173" y="2149221"/>
              <a:ext cx="5775325" cy="1572260"/>
            </a:xfrm>
            <a:custGeom>
              <a:avLst/>
              <a:gdLst/>
              <a:ahLst/>
              <a:cxnLst/>
              <a:rect l="l" t="t" r="r" b="b"/>
              <a:pathLst>
                <a:path w="5775325" h="1572260">
                  <a:moveTo>
                    <a:pt x="5774944" y="0"/>
                  </a:moveTo>
                  <a:lnTo>
                    <a:pt x="0" y="0"/>
                  </a:lnTo>
                  <a:lnTo>
                    <a:pt x="0" y="1571878"/>
                  </a:lnTo>
                  <a:lnTo>
                    <a:pt x="5774944" y="1571878"/>
                  </a:lnTo>
                  <a:lnTo>
                    <a:pt x="5774944" y="0"/>
                  </a:lnTo>
                  <a:close/>
                </a:path>
              </a:pathLst>
            </a:custGeom>
            <a:solidFill>
              <a:srgbClr val="FFFFEF"/>
            </a:solidFill>
          </p:spPr>
          <p:txBody>
            <a:bodyPr wrap="square" lIns="0" tIns="0" rIns="0" bIns="0" rtlCol="0"/>
            <a:lstStyle/>
            <a:p>
              <a:endParaRPr/>
            </a:p>
          </p:txBody>
        </p:sp>
        <p:sp>
          <p:nvSpPr>
            <p:cNvPr id="11" name="object 8">
              <a:extLst>
                <a:ext uri="{FF2B5EF4-FFF2-40B4-BE49-F238E27FC236}">
                  <a16:creationId xmlns:a16="http://schemas.microsoft.com/office/drawing/2014/main" id="{7A91F56F-2B2E-B637-D488-6CC0743EA988}"/>
                </a:ext>
              </a:extLst>
            </p:cNvPr>
            <p:cNvSpPr/>
            <p:nvPr/>
          </p:nvSpPr>
          <p:spPr>
            <a:xfrm>
              <a:off x="318173" y="2149221"/>
              <a:ext cx="5775325" cy="1572260"/>
            </a:xfrm>
            <a:custGeom>
              <a:avLst/>
              <a:gdLst/>
              <a:ahLst/>
              <a:cxnLst/>
              <a:rect l="l" t="t" r="r" b="b"/>
              <a:pathLst>
                <a:path w="5775325" h="1572260">
                  <a:moveTo>
                    <a:pt x="0" y="1571878"/>
                  </a:moveTo>
                  <a:lnTo>
                    <a:pt x="5774944" y="1571878"/>
                  </a:lnTo>
                  <a:lnTo>
                    <a:pt x="5774944" y="0"/>
                  </a:lnTo>
                  <a:lnTo>
                    <a:pt x="0" y="0"/>
                  </a:lnTo>
                  <a:lnTo>
                    <a:pt x="0" y="1571878"/>
                  </a:lnTo>
                  <a:close/>
                </a:path>
              </a:pathLst>
            </a:custGeom>
            <a:ln w="9534">
              <a:solidFill>
                <a:srgbClr val="BEBEBE"/>
              </a:solidFill>
            </a:ln>
          </p:spPr>
          <p:txBody>
            <a:bodyPr wrap="square" lIns="0" tIns="0" rIns="0" bIns="0" rtlCol="0"/>
            <a:lstStyle/>
            <a:p>
              <a:endParaRPr/>
            </a:p>
          </p:txBody>
        </p:sp>
      </p:grpSp>
      <p:sp>
        <p:nvSpPr>
          <p:cNvPr id="12" name="object 9">
            <a:extLst>
              <a:ext uri="{FF2B5EF4-FFF2-40B4-BE49-F238E27FC236}">
                <a16:creationId xmlns:a16="http://schemas.microsoft.com/office/drawing/2014/main" id="{53CD3257-6171-A534-5CE2-C4360E3B0287}"/>
              </a:ext>
            </a:extLst>
          </p:cNvPr>
          <p:cNvSpPr txBox="1"/>
          <p:nvPr/>
        </p:nvSpPr>
        <p:spPr>
          <a:xfrm>
            <a:off x="789686" y="2998054"/>
            <a:ext cx="4696460" cy="1248410"/>
          </a:xfrm>
          <a:prstGeom prst="rect">
            <a:avLst/>
          </a:prstGeom>
        </p:spPr>
        <p:txBody>
          <a:bodyPr vert="horz" wrap="square" lIns="0" tIns="15875" rIns="0" bIns="0" rtlCol="0">
            <a:spAutoFit/>
          </a:bodyPr>
          <a:lstStyle/>
          <a:p>
            <a:pPr marL="12700">
              <a:lnSpc>
                <a:spcPct val="100000"/>
              </a:lnSpc>
              <a:spcBef>
                <a:spcPts val="125"/>
              </a:spcBef>
            </a:pPr>
            <a:r>
              <a:rPr sz="1550" b="1" dirty="0">
                <a:solidFill>
                  <a:srgbClr val="007E00"/>
                </a:solidFill>
                <a:latin typeface="Consolas"/>
                <a:cs typeface="Consolas"/>
              </a:rPr>
              <a:t>//</a:t>
            </a:r>
            <a:r>
              <a:rPr sz="1550" b="1" spc="195" dirty="0">
                <a:solidFill>
                  <a:srgbClr val="007E00"/>
                </a:solidFill>
                <a:latin typeface="Consolas"/>
                <a:cs typeface="Consolas"/>
              </a:rPr>
              <a:t> </a:t>
            </a:r>
            <a:r>
              <a:rPr sz="1550" b="1" dirty="0">
                <a:solidFill>
                  <a:srgbClr val="007E00"/>
                </a:solidFill>
                <a:latin typeface="Consolas"/>
                <a:cs typeface="Consolas"/>
              </a:rPr>
              <a:t>A</a:t>
            </a:r>
            <a:r>
              <a:rPr sz="1550" b="1" spc="105" dirty="0">
                <a:solidFill>
                  <a:srgbClr val="007E00"/>
                </a:solidFill>
                <a:latin typeface="Consolas"/>
                <a:cs typeface="Consolas"/>
              </a:rPr>
              <a:t> </a:t>
            </a:r>
            <a:r>
              <a:rPr sz="1550" b="1" dirty="0">
                <a:solidFill>
                  <a:srgbClr val="007E00"/>
                </a:solidFill>
                <a:latin typeface="Consolas"/>
                <a:cs typeface="Consolas"/>
              </a:rPr>
              <a:t>stand-alone</a:t>
            </a:r>
            <a:r>
              <a:rPr sz="1550" b="1" spc="105" dirty="0">
                <a:solidFill>
                  <a:srgbClr val="007E00"/>
                </a:solidFill>
                <a:latin typeface="Consolas"/>
                <a:cs typeface="Consolas"/>
              </a:rPr>
              <a:t> </a:t>
            </a:r>
            <a:r>
              <a:rPr sz="1550" b="1" dirty="0">
                <a:solidFill>
                  <a:srgbClr val="007E00"/>
                </a:solidFill>
                <a:latin typeface="Consolas"/>
                <a:cs typeface="Consolas"/>
              </a:rPr>
              <a:t>code</a:t>
            </a:r>
            <a:r>
              <a:rPr sz="1550" b="1" spc="110" dirty="0">
                <a:solidFill>
                  <a:srgbClr val="007E00"/>
                </a:solidFill>
                <a:latin typeface="Consolas"/>
                <a:cs typeface="Consolas"/>
              </a:rPr>
              <a:t> </a:t>
            </a:r>
            <a:r>
              <a:rPr sz="1550" b="1" spc="-20" dirty="0">
                <a:solidFill>
                  <a:srgbClr val="007E00"/>
                </a:solidFill>
                <a:latin typeface="Consolas"/>
                <a:cs typeface="Consolas"/>
              </a:rPr>
              <a:t>block</a:t>
            </a:r>
            <a:endParaRPr sz="1550" dirty="0">
              <a:latin typeface="Consolas"/>
              <a:cs typeface="Consolas"/>
            </a:endParaRPr>
          </a:p>
          <a:p>
            <a:pPr marL="12700">
              <a:lnSpc>
                <a:spcPct val="100000"/>
              </a:lnSpc>
              <a:spcBef>
                <a:spcPts val="95"/>
              </a:spcBef>
            </a:pPr>
            <a:r>
              <a:rPr sz="1550" b="1" spc="-50" dirty="0">
                <a:latin typeface="Consolas"/>
                <a:cs typeface="Consolas"/>
              </a:rPr>
              <a:t>{</a:t>
            </a:r>
            <a:endParaRPr sz="1550" dirty="0">
              <a:latin typeface="Consolas"/>
              <a:cs typeface="Consolas"/>
            </a:endParaRPr>
          </a:p>
          <a:p>
            <a:pPr marL="241300">
              <a:lnSpc>
                <a:spcPct val="100000"/>
              </a:lnSpc>
              <a:spcBef>
                <a:spcPts val="15"/>
              </a:spcBef>
            </a:pPr>
            <a:r>
              <a:rPr sz="1550" b="1" dirty="0">
                <a:solidFill>
                  <a:srgbClr val="007E00"/>
                </a:solidFill>
                <a:latin typeface="Consolas"/>
                <a:cs typeface="Consolas"/>
              </a:rPr>
              <a:t>//</a:t>
            </a:r>
            <a:r>
              <a:rPr sz="1550" b="1" spc="130" dirty="0">
                <a:solidFill>
                  <a:srgbClr val="007E00"/>
                </a:solidFill>
                <a:latin typeface="Consolas"/>
                <a:cs typeface="Consolas"/>
              </a:rPr>
              <a:t> </a:t>
            </a:r>
            <a:r>
              <a:rPr sz="1550" b="1" dirty="0">
                <a:solidFill>
                  <a:srgbClr val="007E00"/>
                </a:solidFill>
                <a:latin typeface="Consolas"/>
                <a:cs typeface="Consolas"/>
              </a:rPr>
              <a:t>Everything</a:t>
            </a:r>
            <a:r>
              <a:rPr sz="1550" b="1" spc="125" dirty="0">
                <a:solidFill>
                  <a:srgbClr val="007E00"/>
                </a:solidFill>
                <a:latin typeface="Consolas"/>
                <a:cs typeface="Consolas"/>
              </a:rPr>
              <a:t> </a:t>
            </a:r>
            <a:r>
              <a:rPr sz="1550" b="1" dirty="0">
                <a:solidFill>
                  <a:srgbClr val="007E00"/>
                </a:solidFill>
                <a:latin typeface="Consolas"/>
                <a:cs typeface="Consolas"/>
              </a:rPr>
              <a:t>inside</a:t>
            </a:r>
            <a:r>
              <a:rPr sz="1550" b="1" spc="130" dirty="0">
                <a:solidFill>
                  <a:srgbClr val="007E00"/>
                </a:solidFill>
                <a:latin typeface="Consolas"/>
                <a:cs typeface="Consolas"/>
              </a:rPr>
              <a:t> </a:t>
            </a:r>
            <a:r>
              <a:rPr sz="1550" b="1" dirty="0">
                <a:solidFill>
                  <a:srgbClr val="007E00"/>
                </a:solidFill>
                <a:latin typeface="Consolas"/>
                <a:cs typeface="Consolas"/>
              </a:rPr>
              <a:t>the</a:t>
            </a:r>
            <a:r>
              <a:rPr sz="1550" b="1" spc="210" dirty="0">
                <a:solidFill>
                  <a:srgbClr val="007E00"/>
                </a:solidFill>
                <a:latin typeface="Consolas"/>
                <a:cs typeface="Consolas"/>
              </a:rPr>
              <a:t> </a:t>
            </a:r>
            <a:r>
              <a:rPr sz="1550" b="1" dirty="0">
                <a:solidFill>
                  <a:srgbClr val="007E00"/>
                </a:solidFill>
                <a:latin typeface="Consolas"/>
                <a:cs typeface="Consolas"/>
              </a:rPr>
              <a:t>curlies</a:t>
            </a:r>
            <a:r>
              <a:rPr sz="1550" b="1" spc="130" dirty="0">
                <a:solidFill>
                  <a:srgbClr val="007E00"/>
                </a:solidFill>
                <a:latin typeface="Consolas"/>
                <a:cs typeface="Consolas"/>
              </a:rPr>
              <a:t> </a:t>
            </a:r>
            <a:r>
              <a:rPr sz="1550" b="1" spc="-10" dirty="0">
                <a:solidFill>
                  <a:srgbClr val="007E00"/>
                </a:solidFill>
                <a:latin typeface="Consolas"/>
                <a:cs typeface="Consolas"/>
              </a:rPr>
              <a:t>belongs</a:t>
            </a:r>
            <a:endParaRPr sz="1550" dirty="0">
              <a:latin typeface="Consolas"/>
              <a:cs typeface="Consolas"/>
            </a:endParaRPr>
          </a:p>
          <a:p>
            <a:pPr marL="241300">
              <a:lnSpc>
                <a:spcPct val="100000"/>
              </a:lnSpc>
              <a:spcBef>
                <a:spcPts val="95"/>
              </a:spcBef>
            </a:pPr>
            <a:r>
              <a:rPr sz="1550" b="1" dirty="0">
                <a:solidFill>
                  <a:srgbClr val="007E00"/>
                </a:solidFill>
                <a:latin typeface="Consolas"/>
                <a:cs typeface="Consolas"/>
              </a:rPr>
              <a:t>//</a:t>
            </a:r>
            <a:r>
              <a:rPr sz="1550" b="1" spc="70" dirty="0">
                <a:solidFill>
                  <a:srgbClr val="007E00"/>
                </a:solidFill>
                <a:latin typeface="Consolas"/>
                <a:cs typeface="Consolas"/>
              </a:rPr>
              <a:t> </a:t>
            </a:r>
            <a:r>
              <a:rPr sz="1550" b="1" dirty="0">
                <a:solidFill>
                  <a:srgbClr val="007E00"/>
                </a:solidFill>
                <a:latin typeface="Consolas"/>
                <a:cs typeface="Consolas"/>
              </a:rPr>
              <a:t>to</a:t>
            </a:r>
            <a:r>
              <a:rPr sz="1550" b="1" spc="70" dirty="0">
                <a:solidFill>
                  <a:srgbClr val="007E00"/>
                </a:solidFill>
                <a:latin typeface="Consolas"/>
                <a:cs typeface="Consolas"/>
              </a:rPr>
              <a:t> </a:t>
            </a:r>
            <a:r>
              <a:rPr sz="1550" b="1" dirty="0">
                <a:solidFill>
                  <a:srgbClr val="007E00"/>
                </a:solidFill>
                <a:latin typeface="Consolas"/>
                <a:cs typeface="Consolas"/>
              </a:rPr>
              <a:t>this</a:t>
            </a:r>
            <a:r>
              <a:rPr sz="1550" b="1" spc="75" dirty="0">
                <a:solidFill>
                  <a:srgbClr val="007E00"/>
                </a:solidFill>
                <a:latin typeface="Consolas"/>
                <a:cs typeface="Consolas"/>
              </a:rPr>
              <a:t> </a:t>
            </a:r>
            <a:r>
              <a:rPr sz="1550" b="1" dirty="0">
                <a:solidFill>
                  <a:srgbClr val="007E00"/>
                </a:solidFill>
                <a:latin typeface="Consolas"/>
                <a:cs typeface="Consolas"/>
              </a:rPr>
              <a:t>code</a:t>
            </a:r>
            <a:r>
              <a:rPr sz="1550" b="1" spc="150" dirty="0">
                <a:solidFill>
                  <a:srgbClr val="007E00"/>
                </a:solidFill>
                <a:latin typeface="Consolas"/>
                <a:cs typeface="Consolas"/>
              </a:rPr>
              <a:t> </a:t>
            </a:r>
            <a:r>
              <a:rPr sz="1550" b="1" spc="-20" dirty="0">
                <a:solidFill>
                  <a:srgbClr val="007E00"/>
                </a:solidFill>
                <a:latin typeface="Consolas"/>
                <a:cs typeface="Consolas"/>
              </a:rPr>
              <a:t>block</a:t>
            </a:r>
            <a:endParaRPr sz="1550" dirty="0">
              <a:latin typeface="Consolas"/>
              <a:cs typeface="Consolas"/>
            </a:endParaRPr>
          </a:p>
          <a:p>
            <a:pPr marL="12700">
              <a:lnSpc>
                <a:spcPct val="100000"/>
              </a:lnSpc>
              <a:spcBef>
                <a:spcPts val="90"/>
              </a:spcBef>
            </a:pPr>
            <a:r>
              <a:rPr sz="1550" b="1" spc="-50" dirty="0">
                <a:latin typeface="Consolas"/>
                <a:cs typeface="Consolas"/>
              </a:rPr>
              <a:t>}</a:t>
            </a:r>
            <a:endParaRPr sz="1550" dirty="0">
              <a:latin typeface="Consolas"/>
              <a:cs typeface="Consolas"/>
            </a:endParaRPr>
          </a:p>
        </p:txBody>
      </p:sp>
      <p:grpSp>
        <p:nvGrpSpPr>
          <p:cNvPr id="13" name="object 10">
            <a:extLst>
              <a:ext uri="{FF2B5EF4-FFF2-40B4-BE49-F238E27FC236}">
                <a16:creationId xmlns:a16="http://schemas.microsoft.com/office/drawing/2014/main" id="{1C2849A7-BD0B-D80E-3350-EB45D49037AE}"/>
              </a:ext>
            </a:extLst>
          </p:cNvPr>
          <p:cNvGrpSpPr/>
          <p:nvPr/>
        </p:nvGrpSpPr>
        <p:grpSpPr>
          <a:xfrm>
            <a:off x="669036" y="4726998"/>
            <a:ext cx="5953125" cy="2009775"/>
            <a:chOff x="257175" y="4200525"/>
            <a:chExt cx="5953125" cy="2009775"/>
          </a:xfrm>
        </p:grpSpPr>
        <p:pic>
          <p:nvPicPr>
            <p:cNvPr id="14" name="object 11">
              <a:extLst>
                <a:ext uri="{FF2B5EF4-FFF2-40B4-BE49-F238E27FC236}">
                  <a16:creationId xmlns:a16="http://schemas.microsoft.com/office/drawing/2014/main" id="{9109C3F4-B808-263B-30BF-24E619B69837}"/>
                </a:ext>
              </a:extLst>
            </p:cNvPr>
            <p:cNvPicPr/>
            <p:nvPr/>
          </p:nvPicPr>
          <p:blipFill>
            <a:blip r:embed="rId5" cstate="print"/>
            <a:stretch>
              <a:fillRect/>
            </a:stretch>
          </p:blipFill>
          <p:spPr>
            <a:xfrm>
              <a:off x="295275" y="4210050"/>
              <a:ext cx="5915025" cy="1962150"/>
            </a:xfrm>
            <a:prstGeom prst="rect">
              <a:avLst/>
            </a:prstGeom>
          </p:spPr>
        </p:pic>
        <p:pic>
          <p:nvPicPr>
            <p:cNvPr id="15" name="object 12">
              <a:extLst>
                <a:ext uri="{FF2B5EF4-FFF2-40B4-BE49-F238E27FC236}">
                  <a16:creationId xmlns:a16="http://schemas.microsoft.com/office/drawing/2014/main" id="{24F782B2-0552-34CE-B73F-168864EC7CB9}"/>
                </a:ext>
              </a:extLst>
            </p:cNvPr>
            <p:cNvPicPr/>
            <p:nvPr/>
          </p:nvPicPr>
          <p:blipFill>
            <a:blip r:embed="rId6" cstate="print"/>
            <a:stretch>
              <a:fillRect/>
            </a:stretch>
          </p:blipFill>
          <p:spPr>
            <a:xfrm>
              <a:off x="257175" y="4200525"/>
              <a:ext cx="5267325" cy="2009775"/>
            </a:xfrm>
            <a:prstGeom prst="rect">
              <a:avLst/>
            </a:prstGeom>
          </p:spPr>
        </p:pic>
        <p:sp>
          <p:nvSpPr>
            <p:cNvPr id="16" name="object 13">
              <a:extLst>
                <a:ext uri="{FF2B5EF4-FFF2-40B4-BE49-F238E27FC236}">
                  <a16:creationId xmlns:a16="http://schemas.microsoft.com/office/drawing/2014/main" id="{27E09A03-0425-F8EE-96B5-02669113FD5C}"/>
                </a:ext>
              </a:extLst>
            </p:cNvPr>
            <p:cNvSpPr/>
            <p:nvPr/>
          </p:nvSpPr>
          <p:spPr>
            <a:xfrm>
              <a:off x="318173" y="4233189"/>
              <a:ext cx="5775325" cy="1818005"/>
            </a:xfrm>
            <a:custGeom>
              <a:avLst/>
              <a:gdLst/>
              <a:ahLst/>
              <a:cxnLst/>
              <a:rect l="l" t="t" r="r" b="b"/>
              <a:pathLst>
                <a:path w="5775325" h="1818004">
                  <a:moveTo>
                    <a:pt x="5774944" y="0"/>
                  </a:moveTo>
                  <a:lnTo>
                    <a:pt x="0" y="0"/>
                  </a:lnTo>
                  <a:lnTo>
                    <a:pt x="0" y="1818005"/>
                  </a:lnTo>
                  <a:lnTo>
                    <a:pt x="5774944" y="1818005"/>
                  </a:lnTo>
                  <a:lnTo>
                    <a:pt x="5774944" y="0"/>
                  </a:lnTo>
                  <a:close/>
                </a:path>
              </a:pathLst>
            </a:custGeom>
            <a:solidFill>
              <a:srgbClr val="FFFFEF"/>
            </a:solidFill>
          </p:spPr>
          <p:txBody>
            <a:bodyPr wrap="square" lIns="0" tIns="0" rIns="0" bIns="0" rtlCol="0"/>
            <a:lstStyle/>
            <a:p>
              <a:endParaRPr/>
            </a:p>
          </p:txBody>
        </p:sp>
        <p:sp>
          <p:nvSpPr>
            <p:cNvPr id="17" name="object 14">
              <a:extLst>
                <a:ext uri="{FF2B5EF4-FFF2-40B4-BE49-F238E27FC236}">
                  <a16:creationId xmlns:a16="http://schemas.microsoft.com/office/drawing/2014/main" id="{6F549B27-4F4F-7733-6FDA-E66B90290FDD}"/>
                </a:ext>
              </a:extLst>
            </p:cNvPr>
            <p:cNvSpPr/>
            <p:nvPr/>
          </p:nvSpPr>
          <p:spPr>
            <a:xfrm>
              <a:off x="318173" y="4233189"/>
              <a:ext cx="5775325" cy="1818005"/>
            </a:xfrm>
            <a:custGeom>
              <a:avLst/>
              <a:gdLst/>
              <a:ahLst/>
              <a:cxnLst/>
              <a:rect l="l" t="t" r="r" b="b"/>
              <a:pathLst>
                <a:path w="5775325" h="1818004">
                  <a:moveTo>
                    <a:pt x="0" y="1818005"/>
                  </a:moveTo>
                  <a:lnTo>
                    <a:pt x="5774944" y="1818005"/>
                  </a:lnTo>
                  <a:lnTo>
                    <a:pt x="5774944" y="0"/>
                  </a:lnTo>
                  <a:lnTo>
                    <a:pt x="0" y="0"/>
                  </a:lnTo>
                  <a:lnTo>
                    <a:pt x="0" y="1818005"/>
                  </a:lnTo>
                  <a:close/>
                </a:path>
              </a:pathLst>
            </a:custGeom>
            <a:ln w="9534">
              <a:solidFill>
                <a:srgbClr val="BEBEBE"/>
              </a:solidFill>
            </a:ln>
          </p:spPr>
          <p:txBody>
            <a:bodyPr wrap="square" lIns="0" tIns="0" rIns="0" bIns="0" rtlCol="0"/>
            <a:lstStyle/>
            <a:p>
              <a:endParaRPr/>
            </a:p>
          </p:txBody>
        </p:sp>
      </p:grpSp>
      <p:sp>
        <p:nvSpPr>
          <p:cNvPr id="18" name="object 15">
            <a:extLst>
              <a:ext uri="{FF2B5EF4-FFF2-40B4-BE49-F238E27FC236}">
                <a16:creationId xmlns:a16="http://schemas.microsoft.com/office/drawing/2014/main" id="{DF6860CA-C707-B3A4-A3A8-AECAD2A49E09}"/>
              </a:ext>
            </a:extLst>
          </p:cNvPr>
          <p:cNvSpPr txBox="1"/>
          <p:nvPr/>
        </p:nvSpPr>
        <p:spPr>
          <a:xfrm>
            <a:off x="789686" y="4790180"/>
            <a:ext cx="3810635" cy="513715"/>
          </a:xfrm>
          <a:prstGeom prst="rect">
            <a:avLst/>
          </a:prstGeom>
        </p:spPr>
        <p:txBody>
          <a:bodyPr vert="horz" wrap="square" lIns="0" tIns="4445" rIns="0" bIns="0" rtlCol="0">
            <a:spAutoFit/>
          </a:bodyPr>
          <a:lstStyle/>
          <a:p>
            <a:pPr marL="12700" marR="5080">
              <a:lnSpc>
                <a:spcPct val="104900"/>
              </a:lnSpc>
              <a:spcBef>
                <a:spcPts val="35"/>
              </a:spcBef>
            </a:pPr>
            <a:r>
              <a:rPr sz="1550" b="1" dirty="0">
                <a:solidFill>
                  <a:srgbClr val="007E00"/>
                </a:solidFill>
                <a:latin typeface="Consolas"/>
                <a:cs typeface="Consolas"/>
              </a:rPr>
              <a:t>//</a:t>
            </a:r>
            <a:r>
              <a:rPr sz="1550" b="1" spc="155" dirty="0">
                <a:solidFill>
                  <a:srgbClr val="007E00"/>
                </a:solidFill>
                <a:latin typeface="Consolas"/>
                <a:cs typeface="Consolas"/>
              </a:rPr>
              <a:t> </a:t>
            </a:r>
            <a:r>
              <a:rPr sz="1550" b="1" dirty="0">
                <a:solidFill>
                  <a:srgbClr val="007E00"/>
                </a:solidFill>
                <a:latin typeface="Consolas"/>
                <a:cs typeface="Consolas"/>
              </a:rPr>
              <a:t>Here's</a:t>
            </a:r>
            <a:r>
              <a:rPr sz="1550" b="1" spc="75" dirty="0">
                <a:solidFill>
                  <a:srgbClr val="007E00"/>
                </a:solidFill>
                <a:latin typeface="Consolas"/>
                <a:cs typeface="Consolas"/>
              </a:rPr>
              <a:t> </a:t>
            </a:r>
            <a:r>
              <a:rPr sz="1550" b="1" dirty="0">
                <a:solidFill>
                  <a:srgbClr val="007E00"/>
                </a:solidFill>
                <a:latin typeface="Consolas"/>
                <a:cs typeface="Consolas"/>
              </a:rPr>
              <a:t>a</a:t>
            </a:r>
            <a:r>
              <a:rPr sz="1550" b="1" spc="150" dirty="0">
                <a:solidFill>
                  <a:srgbClr val="007E00"/>
                </a:solidFill>
                <a:latin typeface="Consolas"/>
                <a:cs typeface="Consolas"/>
              </a:rPr>
              <a:t> </a:t>
            </a:r>
            <a:r>
              <a:rPr sz="1550" b="1" dirty="0">
                <a:solidFill>
                  <a:srgbClr val="007E00"/>
                </a:solidFill>
                <a:latin typeface="Consolas"/>
                <a:cs typeface="Consolas"/>
              </a:rPr>
              <a:t>more</a:t>
            </a:r>
            <a:r>
              <a:rPr sz="1550" b="1" spc="75" dirty="0">
                <a:solidFill>
                  <a:srgbClr val="007E00"/>
                </a:solidFill>
                <a:latin typeface="Consolas"/>
                <a:cs typeface="Consolas"/>
              </a:rPr>
              <a:t> </a:t>
            </a:r>
            <a:r>
              <a:rPr sz="1550" b="1" dirty="0">
                <a:solidFill>
                  <a:srgbClr val="007E00"/>
                </a:solidFill>
                <a:latin typeface="Consolas"/>
                <a:cs typeface="Consolas"/>
              </a:rPr>
              <a:t>useful</a:t>
            </a:r>
            <a:r>
              <a:rPr sz="1550" b="1" spc="150" dirty="0">
                <a:solidFill>
                  <a:srgbClr val="007E00"/>
                </a:solidFill>
                <a:latin typeface="Consolas"/>
                <a:cs typeface="Consolas"/>
              </a:rPr>
              <a:t> </a:t>
            </a:r>
            <a:r>
              <a:rPr sz="1550" b="1" dirty="0">
                <a:solidFill>
                  <a:srgbClr val="007E00"/>
                </a:solidFill>
                <a:latin typeface="Consolas"/>
                <a:cs typeface="Consolas"/>
              </a:rPr>
              <a:t>code</a:t>
            </a:r>
            <a:r>
              <a:rPr sz="1550" b="1" spc="75" dirty="0">
                <a:solidFill>
                  <a:srgbClr val="007E00"/>
                </a:solidFill>
                <a:latin typeface="Consolas"/>
                <a:cs typeface="Consolas"/>
              </a:rPr>
              <a:t> </a:t>
            </a:r>
            <a:r>
              <a:rPr sz="1550" b="1" spc="-10" dirty="0">
                <a:solidFill>
                  <a:srgbClr val="007E00"/>
                </a:solidFill>
                <a:latin typeface="Consolas"/>
                <a:cs typeface="Consolas"/>
              </a:rPr>
              <a:t>block </a:t>
            </a:r>
            <a:r>
              <a:rPr sz="1550" b="1" dirty="0">
                <a:solidFill>
                  <a:srgbClr val="7E0054"/>
                </a:solidFill>
                <a:latin typeface="Consolas"/>
                <a:cs typeface="Consolas"/>
              </a:rPr>
              <a:t>function</a:t>
            </a:r>
            <a:r>
              <a:rPr sz="1550" b="1" spc="409" dirty="0">
                <a:solidFill>
                  <a:srgbClr val="7E0054"/>
                </a:solidFill>
                <a:latin typeface="Consolas"/>
                <a:cs typeface="Consolas"/>
              </a:rPr>
              <a:t> </a:t>
            </a:r>
            <a:r>
              <a:rPr sz="1550" b="1" dirty="0">
                <a:latin typeface="Consolas"/>
                <a:cs typeface="Consolas"/>
              </a:rPr>
              <a:t>doThis(someParameter)</a:t>
            </a:r>
            <a:r>
              <a:rPr sz="1550" b="1" spc="300" dirty="0">
                <a:latin typeface="Consolas"/>
                <a:cs typeface="Consolas"/>
              </a:rPr>
              <a:t> </a:t>
            </a:r>
            <a:r>
              <a:rPr sz="1550" b="1" spc="-50" dirty="0">
                <a:latin typeface="Consolas"/>
                <a:cs typeface="Consolas"/>
              </a:rPr>
              <a:t>{</a:t>
            </a:r>
            <a:endParaRPr sz="1550">
              <a:latin typeface="Consolas"/>
              <a:cs typeface="Consolas"/>
            </a:endParaRPr>
          </a:p>
        </p:txBody>
      </p:sp>
      <p:sp>
        <p:nvSpPr>
          <p:cNvPr id="19" name="object 16">
            <a:extLst>
              <a:ext uri="{FF2B5EF4-FFF2-40B4-BE49-F238E27FC236}">
                <a16:creationId xmlns:a16="http://schemas.microsoft.com/office/drawing/2014/main" id="{322B5822-107E-EABF-FFB3-10290CA8EB5F}"/>
              </a:ext>
            </a:extLst>
          </p:cNvPr>
          <p:cNvSpPr txBox="1"/>
          <p:nvPr/>
        </p:nvSpPr>
        <p:spPr>
          <a:xfrm>
            <a:off x="1018286" y="5276590"/>
            <a:ext cx="4581525" cy="514350"/>
          </a:xfrm>
          <a:prstGeom prst="rect">
            <a:avLst/>
          </a:prstGeom>
        </p:spPr>
        <p:txBody>
          <a:bodyPr vert="horz" wrap="square" lIns="0" tIns="15875" rIns="0" bIns="0" rtlCol="0">
            <a:spAutoFit/>
          </a:bodyPr>
          <a:lstStyle/>
          <a:p>
            <a:pPr marL="12700">
              <a:lnSpc>
                <a:spcPct val="100000"/>
              </a:lnSpc>
              <a:spcBef>
                <a:spcPts val="125"/>
              </a:spcBef>
            </a:pPr>
            <a:r>
              <a:rPr sz="1550" b="1" dirty="0">
                <a:solidFill>
                  <a:srgbClr val="007E00"/>
                </a:solidFill>
                <a:latin typeface="Consolas"/>
                <a:cs typeface="Consolas"/>
              </a:rPr>
              <a:t>//</a:t>
            </a:r>
            <a:r>
              <a:rPr sz="1550" b="1" spc="70" dirty="0">
                <a:solidFill>
                  <a:srgbClr val="007E00"/>
                </a:solidFill>
                <a:latin typeface="Consolas"/>
                <a:cs typeface="Consolas"/>
              </a:rPr>
              <a:t> </a:t>
            </a:r>
            <a:r>
              <a:rPr sz="1550" b="1" dirty="0">
                <a:solidFill>
                  <a:srgbClr val="007E00"/>
                </a:solidFill>
                <a:latin typeface="Consolas"/>
                <a:cs typeface="Consolas"/>
              </a:rPr>
              <a:t>This</a:t>
            </a:r>
            <a:r>
              <a:rPr sz="1550" b="1" spc="75" dirty="0">
                <a:solidFill>
                  <a:srgbClr val="007E00"/>
                </a:solidFill>
                <a:latin typeface="Consolas"/>
                <a:cs typeface="Consolas"/>
              </a:rPr>
              <a:t> </a:t>
            </a:r>
            <a:r>
              <a:rPr sz="1550" b="1" dirty="0">
                <a:solidFill>
                  <a:srgbClr val="007E00"/>
                </a:solidFill>
                <a:latin typeface="Consolas"/>
                <a:cs typeface="Consolas"/>
              </a:rPr>
              <a:t>code</a:t>
            </a:r>
            <a:r>
              <a:rPr sz="1550" b="1" spc="155" dirty="0">
                <a:solidFill>
                  <a:srgbClr val="007E00"/>
                </a:solidFill>
                <a:latin typeface="Consolas"/>
                <a:cs typeface="Consolas"/>
              </a:rPr>
              <a:t> </a:t>
            </a:r>
            <a:r>
              <a:rPr sz="1550" b="1" dirty="0">
                <a:solidFill>
                  <a:srgbClr val="007E00"/>
                </a:solidFill>
                <a:latin typeface="Consolas"/>
                <a:cs typeface="Consolas"/>
              </a:rPr>
              <a:t>block</a:t>
            </a:r>
            <a:r>
              <a:rPr sz="1550" b="1" spc="160" dirty="0">
                <a:solidFill>
                  <a:srgbClr val="007E00"/>
                </a:solidFill>
                <a:latin typeface="Consolas"/>
                <a:cs typeface="Consolas"/>
              </a:rPr>
              <a:t> </a:t>
            </a:r>
            <a:r>
              <a:rPr sz="1550" b="1" dirty="0">
                <a:solidFill>
                  <a:srgbClr val="007E00"/>
                </a:solidFill>
                <a:latin typeface="Consolas"/>
                <a:cs typeface="Consolas"/>
              </a:rPr>
              <a:t>becomes</a:t>
            </a:r>
            <a:r>
              <a:rPr sz="1550" b="1" spc="75" dirty="0">
                <a:solidFill>
                  <a:srgbClr val="007E00"/>
                </a:solidFill>
                <a:latin typeface="Consolas"/>
                <a:cs typeface="Consolas"/>
              </a:rPr>
              <a:t> </a:t>
            </a:r>
            <a:r>
              <a:rPr sz="1550" b="1" dirty="0">
                <a:solidFill>
                  <a:srgbClr val="007E00"/>
                </a:solidFill>
                <a:latin typeface="Consolas"/>
                <a:cs typeface="Consolas"/>
              </a:rPr>
              <a:t>the</a:t>
            </a:r>
            <a:r>
              <a:rPr sz="1550" b="1" spc="160" dirty="0">
                <a:solidFill>
                  <a:srgbClr val="007E00"/>
                </a:solidFill>
                <a:latin typeface="Consolas"/>
                <a:cs typeface="Consolas"/>
              </a:rPr>
              <a:t> </a:t>
            </a:r>
            <a:r>
              <a:rPr sz="1550" b="1" spc="-10" dirty="0">
                <a:solidFill>
                  <a:srgbClr val="007E00"/>
                </a:solidFill>
                <a:latin typeface="Consolas"/>
                <a:cs typeface="Consolas"/>
              </a:rPr>
              <a:t>executable</a:t>
            </a:r>
            <a:endParaRPr sz="1550">
              <a:latin typeface="Consolas"/>
              <a:cs typeface="Consolas"/>
            </a:endParaRPr>
          </a:p>
          <a:p>
            <a:pPr marL="12700">
              <a:lnSpc>
                <a:spcPct val="100000"/>
              </a:lnSpc>
              <a:spcBef>
                <a:spcPts val="95"/>
              </a:spcBef>
            </a:pPr>
            <a:r>
              <a:rPr sz="1550" b="1" dirty="0">
                <a:solidFill>
                  <a:srgbClr val="007E00"/>
                </a:solidFill>
                <a:latin typeface="Consolas"/>
                <a:cs typeface="Consolas"/>
              </a:rPr>
              <a:t>//</a:t>
            </a:r>
            <a:r>
              <a:rPr sz="1550" b="1" spc="65" dirty="0">
                <a:solidFill>
                  <a:srgbClr val="007E00"/>
                </a:solidFill>
                <a:latin typeface="Consolas"/>
                <a:cs typeface="Consolas"/>
              </a:rPr>
              <a:t> </a:t>
            </a:r>
            <a:r>
              <a:rPr sz="1550" b="1" dirty="0">
                <a:solidFill>
                  <a:srgbClr val="007E00"/>
                </a:solidFill>
                <a:latin typeface="Consolas"/>
                <a:cs typeface="Consolas"/>
              </a:rPr>
              <a:t>part</a:t>
            </a:r>
            <a:r>
              <a:rPr sz="1550" b="1" spc="65" dirty="0">
                <a:solidFill>
                  <a:srgbClr val="007E00"/>
                </a:solidFill>
                <a:latin typeface="Consolas"/>
                <a:cs typeface="Consolas"/>
              </a:rPr>
              <a:t> </a:t>
            </a:r>
            <a:r>
              <a:rPr sz="1550" b="1" dirty="0">
                <a:solidFill>
                  <a:srgbClr val="007E00"/>
                </a:solidFill>
                <a:latin typeface="Consolas"/>
                <a:cs typeface="Consolas"/>
              </a:rPr>
              <a:t>of</a:t>
            </a:r>
            <a:r>
              <a:rPr sz="1550" b="1" spc="70" dirty="0">
                <a:solidFill>
                  <a:srgbClr val="007E00"/>
                </a:solidFill>
                <a:latin typeface="Consolas"/>
                <a:cs typeface="Consolas"/>
              </a:rPr>
              <a:t> </a:t>
            </a:r>
            <a:r>
              <a:rPr sz="1550" b="1" dirty="0">
                <a:solidFill>
                  <a:srgbClr val="007E00"/>
                </a:solidFill>
                <a:latin typeface="Consolas"/>
                <a:cs typeface="Consolas"/>
              </a:rPr>
              <a:t>a</a:t>
            </a:r>
            <a:r>
              <a:rPr sz="1550" b="1" spc="150" dirty="0">
                <a:solidFill>
                  <a:srgbClr val="007E00"/>
                </a:solidFill>
                <a:latin typeface="Consolas"/>
                <a:cs typeface="Consolas"/>
              </a:rPr>
              <a:t> </a:t>
            </a:r>
            <a:r>
              <a:rPr sz="1550" b="1" dirty="0">
                <a:solidFill>
                  <a:srgbClr val="007E00"/>
                </a:solidFill>
                <a:latin typeface="Consolas"/>
                <a:cs typeface="Consolas"/>
              </a:rPr>
              <a:t>function</a:t>
            </a:r>
            <a:r>
              <a:rPr sz="1550" b="1" spc="145" dirty="0">
                <a:solidFill>
                  <a:srgbClr val="007E00"/>
                </a:solidFill>
                <a:latin typeface="Consolas"/>
                <a:cs typeface="Consolas"/>
              </a:rPr>
              <a:t> </a:t>
            </a:r>
            <a:r>
              <a:rPr sz="1550" b="1" spc="-10" dirty="0">
                <a:solidFill>
                  <a:srgbClr val="007E00"/>
                </a:solidFill>
                <a:latin typeface="Consolas"/>
                <a:cs typeface="Consolas"/>
              </a:rPr>
              <a:t>object.</a:t>
            </a:r>
            <a:endParaRPr sz="1550">
              <a:latin typeface="Consolas"/>
              <a:cs typeface="Consolas"/>
            </a:endParaRPr>
          </a:p>
        </p:txBody>
      </p:sp>
      <p:sp>
        <p:nvSpPr>
          <p:cNvPr id="20" name="object 17">
            <a:extLst>
              <a:ext uri="{FF2B5EF4-FFF2-40B4-BE49-F238E27FC236}">
                <a16:creationId xmlns:a16="http://schemas.microsoft.com/office/drawing/2014/main" id="{8A69163C-952D-1106-FBD7-6309DEF645EC}"/>
              </a:ext>
            </a:extLst>
          </p:cNvPr>
          <p:cNvSpPr txBox="1"/>
          <p:nvPr/>
        </p:nvSpPr>
        <p:spPr>
          <a:xfrm>
            <a:off x="789686" y="5772525"/>
            <a:ext cx="135890" cy="266065"/>
          </a:xfrm>
          <a:prstGeom prst="rect">
            <a:avLst/>
          </a:prstGeom>
        </p:spPr>
        <p:txBody>
          <a:bodyPr vert="horz" wrap="square" lIns="0" tIns="15875" rIns="0" bIns="0" rtlCol="0">
            <a:spAutoFit/>
          </a:bodyPr>
          <a:lstStyle/>
          <a:p>
            <a:pPr marL="12700">
              <a:lnSpc>
                <a:spcPct val="100000"/>
              </a:lnSpc>
              <a:spcBef>
                <a:spcPts val="125"/>
              </a:spcBef>
            </a:pPr>
            <a:r>
              <a:rPr sz="1550" b="1" spc="-50" dirty="0">
                <a:latin typeface="Consolas"/>
                <a:cs typeface="Consolas"/>
              </a:rPr>
              <a:t>}</a:t>
            </a:r>
            <a:endParaRPr sz="1550">
              <a:latin typeface="Consolas"/>
              <a:cs typeface="Consolas"/>
            </a:endParaRPr>
          </a:p>
        </p:txBody>
      </p:sp>
      <p:sp>
        <p:nvSpPr>
          <p:cNvPr id="21" name="object 18">
            <a:extLst>
              <a:ext uri="{FF2B5EF4-FFF2-40B4-BE49-F238E27FC236}">
                <a16:creationId xmlns:a16="http://schemas.microsoft.com/office/drawing/2014/main" id="{CCD90B53-0DD0-DBD8-AEED-1AEEB9313ECE}"/>
              </a:ext>
            </a:extLst>
          </p:cNvPr>
          <p:cNvSpPr txBox="1"/>
          <p:nvPr/>
        </p:nvSpPr>
        <p:spPr>
          <a:xfrm>
            <a:off x="789686" y="6258935"/>
            <a:ext cx="2037080" cy="266065"/>
          </a:xfrm>
          <a:prstGeom prst="rect">
            <a:avLst/>
          </a:prstGeom>
        </p:spPr>
        <p:txBody>
          <a:bodyPr vert="horz" wrap="square" lIns="0" tIns="15875" rIns="0" bIns="0" rtlCol="0">
            <a:spAutoFit/>
          </a:bodyPr>
          <a:lstStyle/>
          <a:p>
            <a:pPr marL="12700">
              <a:lnSpc>
                <a:spcPct val="100000"/>
              </a:lnSpc>
              <a:spcBef>
                <a:spcPts val="125"/>
              </a:spcBef>
            </a:pPr>
            <a:r>
              <a:rPr sz="1550" b="1" dirty="0">
                <a:latin typeface="Consolas"/>
                <a:cs typeface="Consolas"/>
              </a:rPr>
              <a:t>doThis(</a:t>
            </a:r>
            <a:r>
              <a:rPr sz="1550" dirty="0">
                <a:solidFill>
                  <a:srgbClr val="2A00FF"/>
                </a:solidFill>
                <a:latin typeface="Consolas"/>
                <a:cs typeface="Consolas"/>
              </a:rPr>
              <a:t>"a</a:t>
            </a:r>
            <a:r>
              <a:rPr sz="1550" spc="250" dirty="0">
                <a:solidFill>
                  <a:srgbClr val="2A00FF"/>
                </a:solidFill>
                <a:latin typeface="Consolas"/>
                <a:cs typeface="Consolas"/>
              </a:rPr>
              <a:t> </a:t>
            </a:r>
            <a:r>
              <a:rPr sz="1550" spc="-10" dirty="0">
                <a:solidFill>
                  <a:srgbClr val="2A00FF"/>
                </a:solidFill>
                <a:latin typeface="Consolas"/>
                <a:cs typeface="Consolas"/>
              </a:rPr>
              <a:t>value"</a:t>
            </a:r>
            <a:r>
              <a:rPr sz="1550" b="1" spc="-10" dirty="0">
                <a:latin typeface="Consolas"/>
                <a:cs typeface="Consolas"/>
              </a:rPr>
              <a:t>);</a:t>
            </a:r>
            <a:endParaRPr sz="1550">
              <a:latin typeface="Consolas"/>
              <a:cs typeface="Consolas"/>
            </a:endParaRPr>
          </a:p>
        </p:txBody>
      </p:sp>
      <p:grpSp>
        <p:nvGrpSpPr>
          <p:cNvPr id="22" name="object 19">
            <a:extLst>
              <a:ext uri="{FF2B5EF4-FFF2-40B4-BE49-F238E27FC236}">
                <a16:creationId xmlns:a16="http://schemas.microsoft.com/office/drawing/2014/main" id="{8E00DBB7-14FB-0755-6FCD-A7D008039F8B}"/>
              </a:ext>
            </a:extLst>
          </p:cNvPr>
          <p:cNvGrpSpPr/>
          <p:nvPr/>
        </p:nvGrpSpPr>
        <p:grpSpPr>
          <a:xfrm>
            <a:off x="6010275" y="2889815"/>
            <a:ext cx="5996998" cy="920115"/>
            <a:chOff x="5598414" y="2363342"/>
            <a:chExt cx="4570095" cy="920115"/>
          </a:xfrm>
        </p:grpSpPr>
        <p:pic>
          <p:nvPicPr>
            <p:cNvPr id="23" name="object 20">
              <a:extLst>
                <a:ext uri="{FF2B5EF4-FFF2-40B4-BE49-F238E27FC236}">
                  <a16:creationId xmlns:a16="http://schemas.microsoft.com/office/drawing/2014/main" id="{D5D3BE58-6547-3BD9-7AF1-08C584E37FF3}"/>
                </a:ext>
              </a:extLst>
            </p:cNvPr>
            <p:cNvPicPr/>
            <p:nvPr/>
          </p:nvPicPr>
          <p:blipFill>
            <a:blip r:embed="rId7" cstate="print"/>
            <a:stretch>
              <a:fillRect/>
            </a:stretch>
          </p:blipFill>
          <p:spPr>
            <a:xfrm>
              <a:off x="5603494" y="2368422"/>
              <a:ext cx="4559934" cy="909447"/>
            </a:xfrm>
            <a:prstGeom prst="rect">
              <a:avLst/>
            </a:prstGeom>
          </p:spPr>
        </p:pic>
        <p:sp>
          <p:nvSpPr>
            <p:cNvPr id="24" name="object 21">
              <a:extLst>
                <a:ext uri="{FF2B5EF4-FFF2-40B4-BE49-F238E27FC236}">
                  <a16:creationId xmlns:a16="http://schemas.microsoft.com/office/drawing/2014/main" id="{66F05B8D-4C4C-DCCD-7886-95AA8A39FE1E}"/>
                </a:ext>
              </a:extLst>
            </p:cNvPr>
            <p:cNvSpPr/>
            <p:nvPr/>
          </p:nvSpPr>
          <p:spPr>
            <a:xfrm>
              <a:off x="5603494" y="2368422"/>
              <a:ext cx="4559935" cy="909955"/>
            </a:xfrm>
            <a:custGeom>
              <a:avLst/>
              <a:gdLst/>
              <a:ahLst/>
              <a:cxnLst/>
              <a:rect l="l" t="t" r="r" b="b"/>
              <a:pathLst>
                <a:path w="4559934" h="909954">
                  <a:moveTo>
                    <a:pt x="1032128" y="151511"/>
                  </a:moveTo>
                  <a:lnTo>
                    <a:pt x="1039852" y="103615"/>
                  </a:lnTo>
                  <a:lnTo>
                    <a:pt x="1061365" y="62023"/>
                  </a:lnTo>
                  <a:lnTo>
                    <a:pt x="1094180" y="29228"/>
                  </a:lnTo>
                  <a:lnTo>
                    <a:pt x="1135809" y="7722"/>
                  </a:lnTo>
                  <a:lnTo>
                    <a:pt x="1183766" y="0"/>
                  </a:lnTo>
                  <a:lnTo>
                    <a:pt x="1620138" y="0"/>
                  </a:lnTo>
                  <a:lnTo>
                    <a:pt x="2502027" y="0"/>
                  </a:lnTo>
                  <a:lnTo>
                    <a:pt x="4408297" y="0"/>
                  </a:lnTo>
                  <a:lnTo>
                    <a:pt x="4456205" y="7722"/>
                  </a:lnTo>
                  <a:lnTo>
                    <a:pt x="4497828" y="29228"/>
                  </a:lnTo>
                  <a:lnTo>
                    <a:pt x="4530662" y="62023"/>
                  </a:lnTo>
                  <a:lnTo>
                    <a:pt x="4552199" y="103615"/>
                  </a:lnTo>
                  <a:lnTo>
                    <a:pt x="4559934" y="151511"/>
                  </a:lnTo>
                  <a:lnTo>
                    <a:pt x="4559934" y="530478"/>
                  </a:lnTo>
                  <a:lnTo>
                    <a:pt x="4559934" y="757809"/>
                  </a:lnTo>
                  <a:lnTo>
                    <a:pt x="4552199" y="805717"/>
                  </a:lnTo>
                  <a:lnTo>
                    <a:pt x="4530662" y="847340"/>
                  </a:lnTo>
                  <a:lnTo>
                    <a:pt x="4497828" y="880174"/>
                  </a:lnTo>
                  <a:lnTo>
                    <a:pt x="4456205" y="901711"/>
                  </a:lnTo>
                  <a:lnTo>
                    <a:pt x="4408297" y="909447"/>
                  </a:lnTo>
                  <a:lnTo>
                    <a:pt x="2502027" y="909447"/>
                  </a:lnTo>
                  <a:lnTo>
                    <a:pt x="1620138" y="909447"/>
                  </a:lnTo>
                  <a:lnTo>
                    <a:pt x="1183766" y="909447"/>
                  </a:lnTo>
                  <a:lnTo>
                    <a:pt x="1135809" y="901711"/>
                  </a:lnTo>
                  <a:lnTo>
                    <a:pt x="1094180" y="880174"/>
                  </a:lnTo>
                  <a:lnTo>
                    <a:pt x="1061365" y="847340"/>
                  </a:lnTo>
                  <a:lnTo>
                    <a:pt x="1039852" y="805717"/>
                  </a:lnTo>
                  <a:lnTo>
                    <a:pt x="1032128" y="757809"/>
                  </a:lnTo>
                  <a:lnTo>
                    <a:pt x="0" y="588644"/>
                  </a:lnTo>
                  <a:lnTo>
                    <a:pt x="1032128" y="530478"/>
                  </a:lnTo>
                  <a:lnTo>
                    <a:pt x="1032128" y="151511"/>
                  </a:lnTo>
                  <a:close/>
                </a:path>
              </a:pathLst>
            </a:custGeom>
            <a:ln w="9534">
              <a:solidFill>
                <a:srgbClr val="B48000"/>
              </a:solidFill>
            </a:ln>
          </p:spPr>
          <p:txBody>
            <a:bodyPr wrap="square" lIns="0" tIns="0" rIns="0" bIns="0" rtlCol="0"/>
            <a:lstStyle/>
            <a:p>
              <a:endParaRPr/>
            </a:p>
          </p:txBody>
        </p:sp>
      </p:grpSp>
      <p:sp>
        <p:nvSpPr>
          <p:cNvPr id="25" name="object 22">
            <a:extLst>
              <a:ext uri="{FF2B5EF4-FFF2-40B4-BE49-F238E27FC236}">
                <a16:creationId xmlns:a16="http://schemas.microsoft.com/office/drawing/2014/main" id="{184807AD-A320-0747-6052-35C2341D4E60}"/>
              </a:ext>
            </a:extLst>
          </p:cNvPr>
          <p:cNvSpPr txBox="1"/>
          <p:nvPr/>
        </p:nvSpPr>
        <p:spPr>
          <a:xfrm>
            <a:off x="7529866" y="2996677"/>
            <a:ext cx="4360293" cy="742767"/>
          </a:xfrm>
          <a:prstGeom prst="rect">
            <a:avLst/>
          </a:prstGeom>
        </p:spPr>
        <p:txBody>
          <a:bodyPr vert="horz" wrap="square" lIns="0" tIns="8890" rIns="0" bIns="0" rtlCol="0">
            <a:spAutoFit/>
          </a:bodyPr>
          <a:lstStyle/>
          <a:p>
            <a:pPr marL="50800" marR="5080" indent="-38100" algn="just">
              <a:lnSpc>
                <a:spcPct val="103000"/>
              </a:lnSpc>
              <a:spcBef>
                <a:spcPts val="70"/>
              </a:spcBef>
            </a:pPr>
            <a:r>
              <a:rPr lang="de-DE" sz="1550" dirty="0">
                <a:latin typeface="Arial"/>
                <a:cs typeface="Arial"/>
              </a:rPr>
              <a:t>Eigenständiger Codeblock in JavaScript nicht </a:t>
            </a:r>
            <a:r>
              <a:rPr lang="de-DE" sz="1550" spc="-20" dirty="0">
                <a:latin typeface="Arial"/>
                <a:cs typeface="Arial"/>
              </a:rPr>
              <a:t>sehr </a:t>
            </a:r>
            <a:r>
              <a:rPr lang="de-DE" sz="1550" dirty="0">
                <a:latin typeface="Arial"/>
                <a:cs typeface="Arial"/>
              </a:rPr>
              <a:t>nützlich, da er weder referenziert noch </a:t>
            </a:r>
            <a:r>
              <a:rPr lang="de-DE" sz="1550" spc="-10" dirty="0">
                <a:latin typeface="Arial"/>
                <a:cs typeface="Arial"/>
              </a:rPr>
              <a:t>wiederverwendet </a:t>
            </a:r>
            <a:r>
              <a:rPr lang="de-DE" sz="1550" dirty="0">
                <a:latin typeface="Arial"/>
                <a:cs typeface="Arial"/>
              </a:rPr>
              <a:t>werden </a:t>
            </a:r>
            <a:r>
              <a:rPr lang="de-DE" sz="1550" spc="-25" dirty="0">
                <a:latin typeface="Arial"/>
                <a:cs typeface="Arial"/>
              </a:rPr>
              <a:t>kann</a:t>
            </a:r>
            <a:endParaRPr lang="de-DE" sz="1550" dirty="0">
              <a:latin typeface="Arial"/>
              <a:cs typeface="Arial"/>
            </a:endParaRPr>
          </a:p>
        </p:txBody>
      </p:sp>
      <p:grpSp>
        <p:nvGrpSpPr>
          <p:cNvPr id="26" name="object 23">
            <a:extLst>
              <a:ext uri="{FF2B5EF4-FFF2-40B4-BE49-F238E27FC236}">
                <a16:creationId xmlns:a16="http://schemas.microsoft.com/office/drawing/2014/main" id="{0C741A96-6F27-A9C4-A964-48243F72BA59}"/>
              </a:ext>
            </a:extLst>
          </p:cNvPr>
          <p:cNvGrpSpPr/>
          <p:nvPr/>
        </p:nvGrpSpPr>
        <p:grpSpPr>
          <a:xfrm>
            <a:off x="4523866" y="4363651"/>
            <a:ext cx="6637020" cy="900430"/>
            <a:chOff x="4112005" y="3837178"/>
            <a:chExt cx="6637020" cy="900430"/>
          </a:xfrm>
        </p:grpSpPr>
        <p:pic>
          <p:nvPicPr>
            <p:cNvPr id="27" name="object 24">
              <a:extLst>
                <a:ext uri="{FF2B5EF4-FFF2-40B4-BE49-F238E27FC236}">
                  <a16:creationId xmlns:a16="http://schemas.microsoft.com/office/drawing/2014/main" id="{A9BA767B-1277-F615-B518-318382E76703}"/>
                </a:ext>
              </a:extLst>
            </p:cNvPr>
            <p:cNvPicPr/>
            <p:nvPr/>
          </p:nvPicPr>
          <p:blipFill>
            <a:blip r:embed="rId8" cstate="print"/>
            <a:stretch>
              <a:fillRect/>
            </a:stretch>
          </p:blipFill>
          <p:spPr>
            <a:xfrm>
              <a:off x="4117085" y="3842258"/>
              <a:ext cx="6626479" cy="890016"/>
            </a:xfrm>
            <a:prstGeom prst="rect">
              <a:avLst/>
            </a:prstGeom>
          </p:spPr>
        </p:pic>
        <p:sp>
          <p:nvSpPr>
            <p:cNvPr id="28" name="object 25">
              <a:extLst>
                <a:ext uri="{FF2B5EF4-FFF2-40B4-BE49-F238E27FC236}">
                  <a16:creationId xmlns:a16="http://schemas.microsoft.com/office/drawing/2014/main" id="{E242B0B0-8C29-B16F-F614-DDA4A0C95D77}"/>
                </a:ext>
              </a:extLst>
            </p:cNvPr>
            <p:cNvSpPr/>
            <p:nvPr/>
          </p:nvSpPr>
          <p:spPr>
            <a:xfrm>
              <a:off x="4117085" y="3842258"/>
              <a:ext cx="6626859" cy="890269"/>
            </a:xfrm>
            <a:custGeom>
              <a:avLst/>
              <a:gdLst/>
              <a:ahLst/>
              <a:cxnLst/>
              <a:rect l="l" t="t" r="r" b="b"/>
              <a:pathLst>
                <a:path w="6626859" h="890270">
                  <a:moveTo>
                    <a:pt x="2526284" y="148336"/>
                  </a:moveTo>
                  <a:lnTo>
                    <a:pt x="2533847" y="101453"/>
                  </a:lnTo>
                  <a:lnTo>
                    <a:pt x="2554906" y="60734"/>
                  </a:lnTo>
                  <a:lnTo>
                    <a:pt x="2587018" y="28622"/>
                  </a:lnTo>
                  <a:lnTo>
                    <a:pt x="2627737" y="7563"/>
                  </a:lnTo>
                  <a:lnTo>
                    <a:pt x="2674619" y="0"/>
                  </a:lnTo>
                  <a:lnTo>
                    <a:pt x="3209670" y="0"/>
                  </a:lnTo>
                  <a:lnTo>
                    <a:pt x="4234688" y="0"/>
                  </a:lnTo>
                  <a:lnTo>
                    <a:pt x="6478143" y="0"/>
                  </a:lnTo>
                  <a:lnTo>
                    <a:pt x="6525025" y="7563"/>
                  </a:lnTo>
                  <a:lnTo>
                    <a:pt x="6565744" y="28622"/>
                  </a:lnTo>
                  <a:lnTo>
                    <a:pt x="6597856" y="60734"/>
                  </a:lnTo>
                  <a:lnTo>
                    <a:pt x="6618915" y="101453"/>
                  </a:lnTo>
                  <a:lnTo>
                    <a:pt x="6626479" y="148336"/>
                  </a:lnTo>
                  <a:lnTo>
                    <a:pt x="6626479" y="519176"/>
                  </a:lnTo>
                  <a:lnTo>
                    <a:pt x="6626479" y="741680"/>
                  </a:lnTo>
                  <a:lnTo>
                    <a:pt x="6618915" y="788562"/>
                  </a:lnTo>
                  <a:lnTo>
                    <a:pt x="6597856" y="829281"/>
                  </a:lnTo>
                  <a:lnTo>
                    <a:pt x="6565744" y="861393"/>
                  </a:lnTo>
                  <a:lnTo>
                    <a:pt x="6525025" y="882452"/>
                  </a:lnTo>
                  <a:lnTo>
                    <a:pt x="6478143" y="890016"/>
                  </a:lnTo>
                  <a:lnTo>
                    <a:pt x="4234688" y="890016"/>
                  </a:lnTo>
                  <a:lnTo>
                    <a:pt x="3209670" y="890016"/>
                  </a:lnTo>
                  <a:lnTo>
                    <a:pt x="2674619" y="890016"/>
                  </a:lnTo>
                  <a:lnTo>
                    <a:pt x="2627737" y="882452"/>
                  </a:lnTo>
                  <a:lnTo>
                    <a:pt x="2587018" y="861393"/>
                  </a:lnTo>
                  <a:lnTo>
                    <a:pt x="2554906" y="829281"/>
                  </a:lnTo>
                  <a:lnTo>
                    <a:pt x="2533847" y="788562"/>
                  </a:lnTo>
                  <a:lnTo>
                    <a:pt x="2526284" y="741680"/>
                  </a:lnTo>
                  <a:lnTo>
                    <a:pt x="0" y="795909"/>
                  </a:lnTo>
                  <a:lnTo>
                    <a:pt x="2526284" y="519176"/>
                  </a:lnTo>
                  <a:lnTo>
                    <a:pt x="2526284" y="148336"/>
                  </a:lnTo>
                  <a:close/>
                </a:path>
              </a:pathLst>
            </a:custGeom>
            <a:ln w="9534">
              <a:solidFill>
                <a:srgbClr val="B48000"/>
              </a:solidFill>
            </a:ln>
          </p:spPr>
          <p:txBody>
            <a:bodyPr wrap="square" lIns="0" tIns="0" rIns="0" bIns="0" rtlCol="0"/>
            <a:lstStyle/>
            <a:p>
              <a:endParaRPr/>
            </a:p>
          </p:txBody>
        </p:sp>
      </p:grpSp>
      <p:sp>
        <p:nvSpPr>
          <p:cNvPr id="29" name="object 26">
            <a:extLst>
              <a:ext uri="{FF2B5EF4-FFF2-40B4-BE49-F238E27FC236}">
                <a16:creationId xmlns:a16="http://schemas.microsoft.com/office/drawing/2014/main" id="{E68B7C17-D3CD-1B58-4CC7-0EA382F4AB8D}"/>
              </a:ext>
            </a:extLst>
          </p:cNvPr>
          <p:cNvSpPr txBox="1"/>
          <p:nvPr/>
        </p:nvSpPr>
        <p:spPr>
          <a:xfrm>
            <a:off x="6897883" y="4421909"/>
            <a:ext cx="4462768" cy="729943"/>
          </a:xfrm>
          <a:prstGeom prst="rect">
            <a:avLst/>
          </a:prstGeom>
        </p:spPr>
        <p:txBody>
          <a:bodyPr vert="horz" wrap="square" lIns="0" tIns="8890" rIns="0" bIns="0" rtlCol="0">
            <a:spAutoFit/>
          </a:bodyPr>
          <a:lstStyle/>
          <a:p>
            <a:pPr marL="12700" marR="5080" algn="ctr">
              <a:lnSpc>
                <a:spcPct val="102899"/>
              </a:lnSpc>
              <a:spcBef>
                <a:spcPts val="70"/>
              </a:spcBef>
            </a:pPr>
            <a:r>
              <a:rPr lang="de-DE" sz="1550" dirty="0">
                <a:latin typeface="Arial"/>
                <a:cs typeface="Arial"/>
              </a:rPr>
              <a:t>Wird einem Codeblock das </a:t>
            </a:r>
            <a:r>
              <a:rPr lang="de-DE" sz="1550" spc="-10" dirty="0">
                <a:latin typeface="Arial"/>
                <a:cs typeface="Arial"/>
              </a:rPr>
              <a:t>Schlüsselwort </a:t>
            </a:r>
            <a:r>
              <a:rPr lang="de-DE" sz="1550" spc="10" dirty="0" err="1">
                <a:latin typeface="Consolas"/>
                <a:cs typeface="Consolas"/>
              </a:rPr>
              <a:t>function</a:t>
            </a:r>
            <a:r>
              <a:rPr lang="de-DE" sz="1550" spc="10" dirty="0">
                <a:latin typeface="Consolas"/>
                <a:cs typeface="Consolas"/>
              </a:rPr>
              <a:t>() </a:t>
            </a:r>
            <a:r>
              <a:rPr lang="de-DE" sz="1550" spc="10" dirty="0">
                <a:latin typeface="Arial"/>
                <a:cs typeface="Arial"/>
              </a:rPr>
              <a:t>(und ein optionaler </a:t>
            </a:r>
            <a:r>
              <a:rPr lang="de-DE" sz="1550" spc="-20" dirty="0">
                <a:latin typeface="Arial"/>
                <a:cs typeface="Arial"/>
              </a:rPr>
              <a:t>Name) </a:t>
            </a:r>
            <a:r>
              <a:rPr lang="de-DE" sz="1550" dirty="0">
                <a:latin typeface="Arial"/>
                <a:cs typeface="Arial"/>
              </a:rPr>
              <a:t>vorangestellt, wird ein </a:t>
            </a:r>
            <a:r>
              <a:rPr lang="de-DE" sz="1550" spc="-10" dirty="0">
                <a:latin typeface="Arial"/>
                <a:cs typeface="Arial"/>
              </a:rPr>
              <a:t>Funktionsobjekt </a:t>
            </a:r>
            <a:r>
              <a:rPr lang="de-DE" sz="1550" dirty="0">
                <a:latin typeface="Arial"/>
                <a:cs typeface="Arial"/>
              </a:rPr>
              <a:t>erzeugt</a:t>
            </a:r>
          </a:p>
        </p:txBody>
      </p:sp>
      <p:grpSp>
        <p:nvGrpSpPr>
          <p:cNvPr id="30" name="object 27">
            <a:extLst>
              <a:ext uri="{FF2B5EF4-FFF2-40B4-BE49-F238E27FC236}">
                <a16:creationId xmlns:a16="http://schemas.microsoft.com/office/drawing/2014/main" id="{7566BC70-5FD7-3922-05DA-F74D59893A33}"/>
              </a:ext>
            </a:extLst>
          </p:cNvPr>
          <p:cNvGrpSpPr/>
          <p:nvPr/>
        </p:nvGrpSpPr>
        <p:grpSpPr>
          <a:xfrm>
            <a:off x="2981002" y="5490199"/>
            <a:ext cx="8131175" cy="945515"/>
            <a:chOff x="2569141" y="4963726"/>
            <a:chExt cx="8131175" cy="945515"/>
          </a:xfrm>
        </p:grpSpPr>
        <p:pic>
          <p:nvPicPr>
            <p:cNvPr id="31" name="object 28">
              <a:extLst>
                <a:ext uri="{FF2B5EF4-FFF2-40B4-BE49-F238E27FC236}">
                  <a16:creationId xmlns:a16="http://schemas.microsoft.com/office/drawing/2014/main" id="{BEA2AAA8-F58A-4778-3B56-E12731087BEA}"/>
                </a:ext>
              </a:extLst>
            </p:cNvPr>
            <p:cNvPicPr/>
            <p:nvPr/>
          </p:nvPicPr>
          <p:blipFill>
            <a:blip r:embed="rId9" cstate="print"/>
            <a:stretch>
              <a:fillRect/>
            </a:stretch>
          </p:blipFill>
          <p:spPr>
            <a:xfrm>
              <a:off x="2573909" y="4968494"/>
              <a:ext cx="8121396" cy="935824"/>
            </a:xfrm>
            <a:prstGeom prst="rect">
              <a:avLst/>
            </a:prstGeom>
          </p:spPr>
        </p:pic>
        <p:sp>
          <p:nvSpPr>
            <p:cNvPr id="32" name="object 29">
              <a:extLst>
                <a:ext uri="{FF2B5EF4-FFF2-40B4-BE49-F238E27FC236}">
                  <a16:creationId xmlns:a16="http://schemas.microsoft.com/office/drawing/2014/main" id="{414B33FA-F695-3CD9-3870-2B0B11D28077}"/>
                </a:ext>
              </a:extLst>
            </p:cNvPr>
            <p:cNvSpPr/>
            <p:nvPr/>
          </p:nvSpPr>
          <p:spPr>
            <a:xfrm>
              <a:off x="2573909" y="4968494"/>
              <a:ext cx="8121650" cy="935990"/>
            </a:xfrm>
            <a:custGeom>
              <a:avLst/>
              <a:gdLst/>
              <a:ahLst/>
              <a:cxnLst/>
              <a:rect l="l" t="t" r="r" b="b"/>
              <a:pathLst>
                <a:path w="8121650" h="935989">
                  <a:moveTo>
                    <a:pt x="4041140" y="155955"/>
                  </a:moveTo>
                  <a:lnTo>
                    <a:pt x="4049093" y="106671"/>
                  </a:lnTo>
                  <a:lnTo>
                    <a:pt x="4071237" y="63861"/>
                  </a:lnTo>
                  <a:lnTo>
                    <a:pt x="4105001" y="30097"/>
                  </a:lnTo>
                  <a:lnTo>
                    <a:pt x="4147811" y="7953"/>
                  </a:lnTo>
                  <a:lnTo>
                    <a:pt x="4197096" y="0"/>
                  </a:lnTo>
                  <a:lnTo>
                    <a:pt x="4721225" y="0"/>
                  </a:lnTo>
                  <a:lnTo>
                    <a:pt x="5741289" y="0"/>
                  </a:lnTo>
                  <a:lnTo>
                    <a:pt x="7965440" y="0"/>
                  </a:lnTo>
                  <a:lnTo>
                    <a:pt x="8014724" y="7953"/>
                  </a:lnTo>
                  <a:lnTo>
                    <a:pt x="8057534" y="30097"/>
                  </a:lnTo>
                  <a:lnTo>
                    <a:pt x="8091298" y="63861"/>
                  </a:lnTo>
                  <a:lnTo>
                    <a:pt x="8113442" y="106671"/>
                  </a:lnTo>
                  <a:lnTo>
                    <a:pt x="8121396" y="155955"/>
                  </a:lnTo>
                  <a:lnTo>
                    <a:pt x="8121396" y="545972"/>
                  </a:lnTo>
                  <a:lnTo>
                    <a:pt x="8121396" y="779856"/>
                  </a:lnTo>
                  <a:lnTo>
                    <a:pt x="8113442" y="829151"/>
                  </a:lnTo>
                  <a:lnTo>
                    <a:pt x="8091298" y="871965"/>
                  </a:lnTo>
                  <a:lnTo>
                    <a:pt x="8057534" y="905729"/>
                  </a:lnTo>
                  <a:lnTo>
                    <a:pt x="8014724" y="927872"/>
                  </a:lnTo>
                  <a:lnTo>
                    <a:pt x="7965440" y="935824"/>
                  </a:lnTo>
                  <a:lnTo>
                    <a:pt x="5741289" y="935824"/>
                  </a:lnTo>
                  <a:lnTo>
                    <a:pt x="4721225" y="935824"/>
                  </a:lnTo>
                  <a:lnTo>
                    <a:pt x="4197096" y="935824"/>
                  </a:lnTo>
                  <a:lnTo>
                    <a:pt x="4147811" y="927872"/>
                  </a:lnTo>
                  <a:lnTo>
                    <a:pt x="4105001" y="905729"/>
                  </a:lnTo>
                  <a:lnTo>
                    <a:pt x="4071237" y="871965"/>
                  </a:lnTo>
                  <a:lnTo>
                    <a:pt x="4049093" y="829151"/>
                  </a:lnTo>
                  <a:lnTo>
                    <a:pt x="4041140" y="779856"/>
                  </a:lnTo>
                  <a:lnTo>
                    <a:pt x="0" y="894930"/>
                  </a:lnTo>
                  <a:lnTo>
                    <a:pt x="4041140" y="545972"/>
                  </a:lnTo>
                  <a:lnTo>
                    <a:pt x="4041140" y="155955"/>
                  </a:lnTo>
                  <a:close/>
                </a:path>
              </a:pathLst>
            </a:custGeom>
            <a:ln w="9534">
              <a:solidFill>
                <a:srgbClr val="B48000"/>
              </a:solidFill>
            </a:ln>
          </p:spPr>
          <p:txBody>
            <a:bodyPr wrap="square" lIns="0" tIns="0" rIns="0" bIns="0" rtlCol="0"/>
            <a:lstStyle/>
            <a:p>
              <a:endParaRPr/>
            </a:p>
          </p:txBody>
        </p:sp>
      </p:grpSp>
      <p:sp>
        <p:nvSpPr>
          <p:cNvPr id="33" name="object 30">
            <a:extLst>
              <a:ext uri="{FF2B5EF4-FFF2-40B4-BE49-F238E27FC236}">
                <a16:creationId xmlns:a16="http://schemas.microsoft.com/office/drawing/2014/main" id="{4F6C25C1-6827-CF9C-0D29-A3848B8D751C}"/>
              </a:ext>
            </a:extLst>
          </p:cNvPr>
          <p:cNvSpPr txBox="1"/>
          <p:nvPr/>
        </p:nvSpPr>
        <p:spPr>
          <a:xfrm>
            <a:off x="6757079" y="5603998"/>
            <a:ext cx="4611155" cy="717761"/>
          </a:xfrm>
          <a:prstGeom prst="rect">
            <a:avLst/>
          </a:prstGeom>
        </p:spPr>
        <p:txBody>
          <a:bodyPr vert="horz" wrap="square" lIns="0" tIns="23495" rIns="0" bIns="0" rtlCol="0">
            <a:spAutoFit/>
          </a:bodyPr>
          <a:lstStyle/>
          <a:p>
            <a:pPr marL="12065" marR="5080" indent="-22225" algn="ctr">
              <a:lnSpc>
                <a:spcPct val="96900"/>
              </a:lnSpc>
              <a:spcBef>
                <a:spcPts val="185"/>
              </a:spcBef>
            </a:pPr>
            <a:r>
              <a:rPr lang="de-DE" sz="1550" dirty="0">
                <a:latin typeface="Arial"/>
                <a:cs typeface="Arial"/>
              </a:rPr>
              <a:t>  Funktion wird ausgeführt, indem </a:t>
            </a:r>
            <a:r>
              <a:rPr lang="de-DE" sz="1550" spc="-25" dirty="0">
                <a:latin typeface="Arial"/>
                <a:cs typeface="Arial"/>
              </a:rPr>
              <a:t>der </a:t>
            </a:r>
            <a:br>
              <a:rPr lang="de-DE" sz="1550" spc="-25" dirty="0">
                <a:latin typeface="Arial"/>
                <a:cs typeface="Arial"/>
              </a:rPr>
            </a:br>
            <a:r>
              <a:rPr lang="de-DE" sz="1550" dirty="0">
                <a:latin typeface="Arial"/>
                <a:cs typeface="Arial"/>
              </a:rPr>
              <a:t>Aufrufoperator </a:t>
            </a:r>
            <a:r>
              <a:rPr lang="de-DE" sz="1550" dirty="0">
                <a:latin typeface="Consolas"/>
                <a:cs typeface="Consolas"/>
              </a:rPr>
              <a:t>() </a:t>
            </a:r>
            <a:r>
              <a:rPr lang="de-DE" sz="1550" dirty="0">
                <a:latin typeface="Arial"/>
                <a:cs typeface="Arial"/>
              </a:rPr>
              <a:t>nach dem Funktionsnamen </a:t>
            </a:r>
            <a:br>
              <a:rPr lang="de-DE" sz="1550" dirty="0">
                <a:latin typeface="Arial"/>
                <a:cs typeface="Arial"/>
              </a:rPr>
            </a:br>
            <a:r>
              <a:rPr lang="de-DE" sz="1550" dirty="0">
                <a:latin typeface="Arial"/>
                <a:cs typeface="Arial"/>
              </a:rPr>
              <a:t>mit null oder mehr </a:t>
            </a:r>
            <a:r>
              <a:rPr lang="de-DE" sz="1550" spc="-10" dirty="0">
                <a:latin typeface="Arial"/>
                <a:cs typeface="Arial"/>
              </a:rPr>
              <a:t>Parametern </a:t>
            </a:r>
            <a:r>
              <a:rPr lang="de-DE" sz="1550" dirty="0">
                <a:latin typeface="Arial"/>
                <a:cs typeface="Arial"/>
              </a:rPr>
              <a:t>verwendet wird</a:t>
            </a:r>
          </a:p>
        </p:txBody>
      </p:sp>
    </p:spTree>
    <p:extLst>
      <p:ext uri="{BB962C8B-B14F-4D97-AF65-F5344CB8AC3E}">
        <p14:creationId xmlns:p14="http://schemas.microsoft.com/office/powerpoint/2010/main" val="1903292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6976D2-6F78-D11B-B506-02F08CCA5EC4}"/>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33249E6C-6846-80F4-1708-4BFE52227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3A8F35F-9274-1CAA-6C51-0AE564D45E23}"/>
              </a:ext>
            </a:extLst>
          </p:cNvPr>
          <p:cNvSpPr>
            <a:spLocks noGrp="1"/>
          </p:cNvSpPr>
          <p:nvPr>
            <p:ph type="title"/>
          </p:nvPr>
        </p:nvSpPr>
        <p:spPr>
          <a:xfrm>
            <a:off x="838200" y="365125"/>
            <a:ext cx="10515600" cy="1325563"/>
          </a:xfrm>
        </p:spPr>
        <p:txBody>
          <a:bodyPr>
            <a:normAutofit/>
          </a:bodyPr>
          <a:lstStyle/>
          <a:p>
            <a:r>
              <a:rPr lang="de-DE" sz="4400" dirty="0"/>
              <a:t>JavaScript  - </a:t>
            </a:r>
            <a:r>
              <a:rPr lang="de-DE" dirty="0"/>
              <a:t>Syntax - Codeblöcke</a:t>
            </a:r>
            <a:endParaRPr lang="de-DE" sz="4200" dirty="0"/>
          </a:p>
        </p:txBody>
      </p:sp>
      <p:sp>
        <p:nvSpPr>
          <p:cNvPr id="43" name="sketch line">
            <a:extLst>
              <a:ext uri="{FF2B5EF4-FFF2-40B4-BE49-F238E27FC236}">
                <a16:creationId xmlns:a16="http://schemas.microsoft.com/office/drawing/2014/main" id="{5CED4223-4A5B-ECAE-4C22-CFD450935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object 3">
            <a:extLst>
              <a:ext uri="{FF2B5EF4-FFF2-40B4-BE49-F238E27FC236}">
                <a16:creationId xmlns:a16="http://schemas.microsoft.com/office/drawing/2014/main" id="{2D1AC73E-478E-C7B8-FFD0-B59BFE6B8193}"/>
              </a:ext>
            </a:extLst>
          </p:cNvPr>
          <p:cNvSpPr txBox="1"/>
          <p:nvPr/>
        </p:nvSpPr>
        <p:spPr>
          <a:xfrm>
            <a:off x="669036" y="1809976"/>
            <a:ext cx="11252200" cy="631583"/>
          </a:xfrm>
          <a:prstGeom prst="rect">
            <a:avLst/>
          </a:prstGeom>
        </p:spPr>
        <p:txBody>
          <a:bodyPr vert="horz" wrap="square" lIns="0" tIns="15875" rIns="0" bIns="0" rtlCol="0">
            <a:spAutoFit/>
          </a:bodyPr>
          <a:lstStyle/>
          <a:p>
            <a:pPr marL="12700" marR="5080">
              <a:lnSpc>
                <a:spcPct val="100000"/>
              </a:lnSpc>
              <a:spcBef>
                <a:spcPts val="125"/>
              </a:spcBef>
              <a:tabLst>
                <a:tab pos="1251585" algn="l"/>
              </a:tabLst>
            </a:pPr>
            <a:r>
              <a:rPr lang="de-DE" sz="2000" dirty="0">
                <a:latin typeface="Arial"/>
                <a:cs typeface="Arial"/>
              </a:rPr>
              <a:t>Selektionsanweisung legt fest, welcher Codeblock aufgrund </a:t>
            </a:r>
            <a:r>
              <a:rPr lang="de-DE" sz="2000" spc="-10" dirty="0">
                <a:latin typeface="Arial"/>
                <a:cs typeface="Arial"/>
              </a:rPr>
              <a:t>Bedingung </a:t>
            </a:r>
            <a:r>
              <a:rPr lang="de-DE" sz="2000" dirty="0">
                <a:latin typeface="Arial"/>
                <a:cs typeface="Arial"/>
              </a:rPr>
              <a:t>ausgeführt werden soll</a:t>
            </a:r>
            <a:r>
              <a:rPr lang="de-DE" sz="2000" spc="-10" dirty="0">
                <a:latin typeface="Arial"/>
                <a:cs typeface="Arial"/>
              </a:rPr>
              <a:t>. </a:t>
            </a:r>
            <a:r>
              <a:rPr lang="de-DE" sz="2000" dirty="0">
                <a:latin typeface="Arial"/>
                <a:cs typeface="Arial"/>
              </a:rPr>
              <a:t>Selektionen sind entweder einfache Links/Rechts-Verzweigungen oder </a:t>
            </a:r>
            <a:r>
              <a:rPr lang="de-DE" sz="2000" spc="-10" dirty="0">
                <a:latin typeface="Arial"/>
                <a:cs typeface="Arial"/>
              </a:rPr>
              <a:t>Mehrfachverzweigungen.</a:t>
            </a:r>
            <a:endParaRPr lang="de-DE" sz="2000" dirty="0">
              <a:latin typeface="Arial"/>
              <a:cs typeface="Arial"/>
            </a:endParaRPr>
          </a:p>
        </p:txBody>
      </p:sp>
      <p:grpSp>
        <p:nvGrpSpPr>
          <p:cNvPr id="4" name="object 4">
            <a:extLst>
              <a:ext uri="{FF2B5EF4-FFF2-40B4-BE49-F238E27FC236}">
                <a16:creationId xmlns:a16="http://schemas.microsoft.com/office/drawing/2014/main" id="{B5B97CE3-670C-C98A-FA16-DED890026622}"/>
              </a:ext>
            </a:extLst>
          </p:cNvPr>
          <p:cNvGrpSpPr/>
          <p:nvPr/>
        </p:nvGrpSpPr>
        <p:grpSpPr>
          <a:xfrm>
            <a:off x="669036" y="2647159"/>
            <a:ext cx="4600575" cy="1857375"/>
            <a:chOff x="285750" y="2124075"/>
            <a:chExt cx="4600575" cy="1857375"/>
          </a:xfrm>
        </p:grpSpPr>
        <p:pic>
          <p:nvPicPr>
            <p:cNvPr id="5" name="object 5">
              <a:extLst>
                <a:ext uri="{FF2B5EF4-FFF2-40B4-BE49-F238E27FC236}">
                  <a16:creationId xmlns:a16="http://schemas.microsoft.com/office/drawing/2014/main" id="{A10A470B-39A6-6A31-DFE4-F52243C54898}"/>
                </a:ext>
              </a:extLst>
            </p:cNvPr>
            <p:cNvPicPr/>
            <p:nvPr/>
          </p:nvPicPr>
          <p:blipFill>
            <a:blip r:embed="rId3" cstate="print"/>
            <a:stretch>
              <a:fillRect/>
            </a:stretch>
          </p:blipFill>
          <p:spPr>
            <a:xfrm>
              <a:off x="323850" y="2152650"/>
              <a:ext cx="4562475" cy="1781175"/>
            </a:xfrm>
            <a:prstGeom prst="rect">
              <a:avLst/>
            </a:prstGeom>
          </p:spPr>
        </p:pic>
        <p:pic>
          <p:nvPicPr>
            <p:cNvPr id="34" name="object 6">
              <a:extLst>
                <a:ext uri="{FF2B5EF4-FFF2-40B4-BE49-F238E27FC236}">
                  <a16:creationId xmlns:a16="http://schemas.microsoft.com/office/drawing/2014/main" id="{281AE645-40DB-A919-909B-B4681DC74672}"/>
                </a:ext>
              </a:extLst>
            </p:cNvPr>
            <p:cNvPicPr/>
            <p:nvPr/>
          </p:nvPicPr>
          <p:blipFill>
            <a:blip r:embed="rId4" cstate="print"/>
            <a:stretch>
              <a:fillRect/>
            </a:stretch>
          </p:blipFill>
          <p:spPr>
            <a:xfrm>
              <a:off x="285750" y="2124075"/>
              <a:ext cx="3667125" cy="1857375"/>
            </a:xfrm>
            <a:prstGeom prst="rect">
              <a:avLst/>
            </a:prstGeom>
          </p:spPr>
        </p:pic>
        <p:sp>
          <p:nvSpPr>
            <p:cNvPr id="35" name="object 7">
              <a:extLst>
                <a:ext uri="{FF2B5EF4-FFF2-40B4-BE49-F238E27FC236}">
                  <a16:creationId xmlns:a16="http://schemas.microsoft.com/office/drawing/2014/main" id="{286EBAF0-F6CD-593C-4FAA-B1B010711E02}"/>
                </a:ext>
              </a:extLst>
            </p:cNvPr>
            <p:cNvSpPr/>
            <p:nvPr/>
          </p:nvSpPr>
          <p:spPr>
            <a:xfrm>
              <a:off x="328345" y="2149221"/>
              <a:ext cx="4461510" cy="1695450"/>
            </a:xfrm>
            <a:custGeom>
              <a:avLst/>
              <a:gdLst/>
              <a:ahLst/>
              <a:cxnLst/>
              <a:rect l="l" t="t" r="r" b="b"/>
              <a:pathLst>
                <a:path w="4461510" h="1695450">
                  <a:moveTo>
                    <a:pt x="4461256" y="0"/>
                  </a:moveTo>
                  <a:lnTo>
                    <a:pt x="0" y="0"/>
                  </a:lnTo>
                  <a:lnTo>
                    <a:pt x="0" y="1694941"/>
                  </a:lnTo>
                  <a:lnTo>
                    <a:pt x="4461256" y="1694941"/>
                  </a:lnTo>
                  <a:lnTo>
                    <a:pt x="4461256" y="0"/>
                  </a:lnTo>
                  <a:close/>
                </a:path>
              </a:pathLst>
            </a:custGeom>
            <a:solidFill>
              <a:srgbClr val="FFFFEF"/>
            </a:solidFill>
          </p:spPr>
          <p:txBody>
            <a:bodyPr wrap="square" lIns="0" tIns="0" rIns="0" bIns="0" rtlCol="0"/>
            <a:lstStyle/>
            <a:p>
              <a:endParaRPr/>
            </a:p>
          </p:txBody>
        </p:sp>
        <p:sp>
          <p:nvSpPr>
            <p:cNvPr id="36" name="object 8">
              <a:extLst>
                <a:ext uri="{FF2B5EF4-FFF2-40B4-BE49-F238E27FC236}">
                  <a16:creationId xmlns:a16="http://schemas.microsoft.com/office/drawing/2014/main" id="{3F76DA70-5901-F4C8-0C1C-FD941FEDB9E7}"/>
                </a:ext>
              </a:extLst>
            </p:cNvPr>
            <p:cNvSpPr/>
            <p:nvPr/>
          </p:nvSpPr>
          <p:spPr>
            <a:xfrm>
              <a:off x="328345" y="2149221"/>
              <a:ext cx="4461510" cy="1695450"/>
            </a:xfrm>
            <a:custGeom>
              <a:avLst/>
              <a:gdLst/>
              <a:ahLst/>
              <a:cxnLst/>
              <a:rect l="l" t="t" r="r" b="b"/>
              <a:pathLst>
                <a:path w="4461510" h="1695450">
                  <a:moveTo>
                    <a:pt x="0" y="1694941"/>
                  </a:moveTo>
                  <a:lnTo>
                    <a:pt x="4461256" y="1694941"/>
                  </a:lnTo>
                  <a:lnTo>
                    <a:pt x="4461256" y="0"/>
                  </a:lnTo>
                  <a:lnTo>
                    <a:pt x="0" y="0"/>
                  </a:lnTo>
                  <a:lnTo>
                    <a:pt x="0" y="1694941"/>
                  </a:lnTo>
                  <a:close/>
                </a:path>
              </a:pathLst>
            </a:custGeom>
            <a:ln w="9534">
              <a:solidFill>
                <a:srgbClr val="BEBEBE"/>
              </a:solidFill>
            </a:ln>
          </p:spPr>
          <p:txBody>
            <a:bodyPr wrap="square" lIns="0" tIns="0" rIns="0" bIns="0" rtlCol="0"/>
            <a:lstStyle/>
            <a:p>
              <a:endParaRPr/>
            </a:p>
          </p:txBody>
        </p:sp>
      </p:grpSp>
      <p:sp>
        <p:nvSpPr>
          <p:cNvPr id="37" name="object 9">
            <a:extLst>
              <a:ext uri="{FF2B5EF4-FFF2-40B4-BE49-F238E27FC236}">
                <a16:creationId xmlns:a16="http://schemas.microsoft.com/office/drawing/2014/main" id="{39FEFB3F-5690-EC37-B53D-AA7E01D875D6}"/>
              </a:ext>
            </a:extLst>
          </p:cNvPr>
          <p:cNvSpPr txBox="1"/>
          <p:nvPr/>
        </p:nvSpPr>
        <p:spPr>
          <a:xfrm>
            <a:off x="771270" y="2699800"/>
            <a:ext cx="1913255" cy="621030"/>
          </a:xfrm>
          <a:prstGeom prst="rect">
            <a:avLst/>
          </a:prstGeom>
        </p:spPr>
        <p:txBody>
          <a:bodyPr vert="horz" wrap="square" lIns="0" tIns="15875" rIns="0" bIns="0" rtlCol="0">
            <a:spAutoFit/>
          </a:bodyPr>
          <a:lstStyle/>
          <a:p>
            <a:pPr marL="12700">
              <a:lnSpc>
                <a:spcPct val="100000"/>
              </a:lnSpc>
              <a:spcBef>
                <a:spcPts val="125"/>
              </a:spcBef>
            </a:pPr>
            <a:r>
              <a:rPr sz="1250" b="1" dirty="0">
                <a:solidFill>
                  <a:srgbClr val="007E00"/>
                </a:solidFill>
                <a:latin typeface="Consolas"/>
                <a:cs typeface="Consolas"/>
              </a:rPr>
              <a:t>//</a:t>
            </a:r>
            <a:r>
              <a:rPr sz="1250" b="1" spc="114" dirty="0">
                <a:solidFill>
                  <a:srgbClr val="007E00"/>
                </a:solidFill>
                <a:latin typeface="Consolas"/>
                <a:cs typeface="Consolas"/>
              </a:rPr>
              <a:t> </a:t>
            </a:r>
            <a:r>
              <a:rPr sz="1250" b="1" dirty="0">
                <a:solidFill>
                  <a:srgbClr val="007E00"/>
                </a:solidFill>
                <a:latin typeface="Consolas"/>
                <a:cs typeface="Consolas"/>
              </a:rPr>
              <a:t>Left/Right</a:t>
            </a:r>
            <a:r>
              <a:rPr sz="1250" b="1" spc="114" dirty="0">
                <a:solidFill>
                  <a:srgbClr val="007E00"/>
                </a:solidFill>
                <a:latin typeface="Consolas"/>
                <a:cs typeface="Consolas"/>
              </a:rPr>
              <a:t> </a:t>
            </a:r>
            <a:r>
              <a:rPr sz="1250" b="1" spc="-10" dirty="0">
                <a:solidFill>
                  <a:srgbClr val="007E00"/>
                </a:solidFill>
                <a:latin typeface="Consolas"/>
                <a:cs typeface="Consolas"/>
              </a:rPr>
              <a:t>branch:</a:t>
            </a:r>
            <a:endParaRPr sz="1250" dirty="0">
              <a:latin typeface="Consolas"/>
              <a:cs typeface="Consolas"/>
            </a:endParaRPr>
          </a:p>
          <a:p>
            <a:pPr marL="12700" marR="90170">
              <a:lnSpc>
                <a:spcPct val="105200"/>
              </a:lnSpc>
            </a:pPr>
            <a:r>
              <a:rPr sz="1250" b="1" dirty="0">
                <a:solidFill>
                  <a:srgbClr val="007E00"/>
                </a:solidFill>
                <a:latin typeface="Consolas"/>
                <a:cs typeface="Consolas"/>
              </a:rPr>
              <a:t>//</a:t>
            </a:r>
            <a:r>
              <a:rPr sz="1250" b="1" spc="65" dirty="0">
                <a:solidFill>
                  <a:srgbClr val="007E00"/>
                </a:solidFill>
                <a:latin typeface="Consolas"/>
                <a:cs typeface="Consolas"/>
              </a:rPr>
              <a:t> </a:t>
            </a:r>
            <a:r>
              <a:rPr sz="1250" b="1" dirty="0">
                <a:solidFill>
                  <a:srgbClr val="007E00"/>
                </a:solidFill>
                <a:latin typeface="Consolas"/>
                <a:cs typeface="Consolas"/>
              </a:rPr>
              <a:t>Is</a:t>
            </a:r>
            <a:r>
              <a:rPr sz="1250" b="1" spc="65" dirty="0">
                <a:solidFill>
                  <a:srgbClr val="007E00"/>
                </a:solidFill>
                <a:latin typeface="Consolas"/>
                <a:cs typeface="Consolas"/>
              </a:rPr>
              <a:t> </a:t>
            </a:r>
            <a:r>
              <a:rPr sz="1250" b="1" dirty="0">
                <a:solidFill>
                  <a:srgbClr val="007E00"/>
                </a:solidFill>
                <a:latin typeface="Consolas"/>
                <a:cs typeface="Consolas"/>
              </a:rPr>
              <a:t>this</a:t>
            </a:r>
            <a:r>
              <a:rPr sz="1250" b="1" spc="70" dirty="0">
                <a:solidFill>
                  <a:srgbClr val="007E00"/>
                </a:solidFill>
                <a:latin typeface="Consolas"/>
                <a:cs typeface="Consolas"/>
              </a:rPr>
              <a:t> </a:t>
            </a:r>
            <a:r>
              <a:rPr sz="1250" b="1" spc="-10" dirty="0">
                <a:solidFill>
                  <a:srgbClr val="007E00"/>
                </a:solidFill>
                <a:latin typeface="Consolas"/>
                <a:cs typeface="Consolas"/>
              </a:rPr>
              <a:t>condition </a:t>
            </a:r>
            <a:r>
              <a:rPr sz="1250" b="1" dirty="0">
                <a:solidFill>
                  <a:srgbClr val="7E0054"/>
                </a:solidFill>
                <a:latin typeface="Consolas"/>
                <a:cs typeface="Consolas"/>
              </a:rPr>
              <a:t>if</a:t>
            </a:r>
            <a:r>
              <a:rPr sz="1250" b="1" spc="160" dirty="0">
                <a:solidFill>
                  <a:srgbClr val="7E0054"/>
                </a:solidFill>
                <a:latin typeface="Consolas"/>
                <a:cs typeface="Consolas"/>
              </a:rPr>
              <a:t> </a:t>
            </a:r>
            <a:r>
              <a:rPr sz="1250" b="1" dirty="0">
                <a:latin typeface="Consolas"/>
                <a:cs typeface="Consolas"/>
              </a:rPr>
              <a:t>(someCondition</a:t>
            </a:r>
            <a:r>
              <a:rPr sz="1250" b="1" spc="155" dirty="0">
                <a:latin typeface="Consolas"/>
                <a:cs typeface="Consolas"/>
              </a:rPr>
              <a:t> </a:t>
            </a:r>
            <a:r>
              <a:rPr sz="1250" b="1" spc="-25" dirty="0">
                <a:latin typeface="Consolas"/>
                <a:cs typeface="Consolas"/>
              </a:rPr>
              <a:t>==</a:t>
            </a:r>
            <a:endParaRPr sz="1250" dirty="0">
              <a:latin typeface="Consolas"/>
              <a:cs typeface="Consolas"/>
            </a:endParaRPr>
          </a:p>
        </p:txBody>
      </p:sp>
      <p:sp>
        <p:nvSpPr>
          <p:cNvPr id="38" name="object 10">
            <a:extLst>
              <a:ext uri="{FF2B5EF4-FFF2-40B4-BE49-F238E27FC236}">
                <a16:creationId xmlns:a16="http://schemas.microsoft.com/office/drawing/2014/main" id="{E615D877-C1AB-1D15-88D6-9425657E9007}"/>
              </a:ext>
            </a:extLst>
          </p:cNvPr>
          <p:cNvSpPr txBox="1"/>
          <p:nvPr/>
        </p:nvSpPr>
        <p:spPr>
          <a:xfrm>
            <a:off x="1942216" y="3300891"/>
            <a:ext cx="657225" cy="220345"/>
          </a:xfrm>
          <a:prstGeom prst="rect">
            <a:avLst/>
          </a:prstGeom>
        </p:spPr>
        <p:txBody>
          <a:bodyPr vert="horz" wrap="square" lIns="0" tIns="15875" rIns="0" bIns="0" rtlCol="0">
            <a:spAutoFit/>
          </a:bodyPr>
          <a:lstStyle/>
          <a:p>
            <a:pPr marL="12700">
              <a:lnSpc>
                <a:spcPct val="100000"/>
              </a:lnSpc>
              <a:spcBef>
                <a:spcPts val="125"/>
              </a:spcBef>
            </a:pPr>
            <a:r>
              <a:rPr sz="1250" b="1" dirty="0">
                <a:solidFill>
                  <a:srgbClr val="007E00"/>
                </a:solidFill>
                <a:latin typeface="Consolas"/>
                <a:cs typeface="Consolas"/>
              </a:rPr>
              <a:t>do</a:t>
            </a:r>
            <a:r>
              <a:rPr sz="1250" b="1" spc="25" dirty="0">
                <a:solidFill>
                  <a:srgbClr val="007E00"/>
                </a:solidFill>
                <a:latin typeface="Consolas"/>
                <a:cs typeface="Consolas"/>
              </a:rPr>
              <a:t> </a:t>
            </a:r>
            <a:r>
              <a:rPr sz="1250" b="1" spc="-20" dirty="0">
                <a:solidFill>
                  <a:srgbClr val="007E00"/>
                </a:solidFill>
                <a:latin typeface="Consolas"/>
                <a:cs typeface="Consolas"/>
              </a:rPr>
              <a:t>this</a:t>
            </a:r>
            <a:endParaRPr sz="1250">
              <a:latin typeface="Consolas"/>
              <a:cs typeface="Consolas"/>
            </a:endParaRPr>
          </a:p>
        </p:txBody>
      </p:sp>
      <p:sp>
        <p:nvSpPr>
          <p:cNvPr id="39" name="object 11">
            <a:extLst>
              <a:ext uri="{FF2B5EF4-FFF2-40B4-BE49-F238E27FC236}">
                <a16:creationId xmlns:a16="http://schemas.microsoft.com/office/drawing/2014/main" id="{D6B547EA-2080-AA94-1C7A-6F1A876C5426}"/>
              </a:ext>
            </a:extLst>
          </p:cNvPr>
          <p:cNvSpPr txBox="1"/>
          <p:nvPr/>
        </p:nvSpPr>
        <p:spPr>
          <a:xfrm>
            <a:off x="2664316" y="2900206"/>
            <a:ext cx="924560" cy="621030"/>
          </a:xfrm>
          <a:prstGeom prst="rect">
            <a:avLst/>
          </a:prstGeom>
        </p:spPr>
        <p:txBody>
          <a:bodyPr vert="horz" wrap="square" lIns="0" tIns="6350" rIns="0" bIns="0" rtlCol="0">
            <a:spAutoFit/>
          </a:bodyPr>
          <a:lstStyle/>
          <a:p>
            <a:pPr marL="13335" marR="5080" indent="-1270">
              <a:lnSpc>
                <a:spcPct val="105200"/>
              </a:lnSpc>
              <a:spcBef>
                <a:spcPts val="50"/>
              </a:spcBef>
            </a:pPr>
            <a:r>
              <a:rPr sz="1250" b="1" spc="-10" dirty="0">
                <a:solidFill>
                  <a:srgbClr val="007E00"/>
                </a:solidFill>
                <a:latin typeface="Consolas"/>
                <a:cs typeface="Consolas"/>
              </a:rPr>
              <a:t>true? </a:t>
            </a:r>
            <a:r>
              <a:rPr sz="1250" b="1" dirty="0">
                <a:solidFill>
                  <a:srgbClr val="7E0054"/>
                </a:solidFill>
                <a:latin typeface="Consolas"/>
                <a:cs typeface="Consolas"/>
              </a:rPr>
              <a:t>true</a:t>
            </a:r>
            <a:r>
              <a:rPr sz="1250" b="1" dirty="0">
                <a:latin typeface="Consolas"/>
                <a:cs typeface="Consolas"/>
              </a:rPr>
              <a:t>)</a:t>
            </a:r>
            <a:r>
              <a:rPr sz="1250" b="1" spc="130" dirty="0">
                <a:latin typeface="Consolas"/>
                <a:cs typeface="Consolas"/>
              </a:rPr>
              <a:t> </a:t>
            </a:r>
            <a:r>
              <a:rPr sz="1250" b="1" spc="-50" dirty="0">
                <a:latin typeface="Consolas"/>
                <a:cs typeface="Consolas"/>
              </a:rPr>
              <a:t>{ </a:t>
            </a:r>
            <a:r>
              <a:rPr sz="1250" b="1" dirty="0">
                <a:solidFill>
                  <a:srgbClr val="007E00"/>
                </a:solidFill>
                <a:latin typeface="Consolas"/>
                <a:cs typeface="Consolas"/>
              </a:rPr>
              <a:t>code</a:t>
            </a:r>
            <a:r>
              <a:rPr sz="1250" b="1" spc="60" dirty="0">
                <a:solidFill>
                  <a:srgbClr val="007E00"/>
                </a:solidFill>
                <a:latin typeface="Consolas"/>
                <a:cs typeface="Consolas"/>
              </a:rPr>
              <a:t> </a:t>
            </a:r>
            <a:r>
              <a:rPr sz="1250" b="1" spc="-10" dirty="0">
                <a:solidFill>
                  <a:srgbClr val="007E00"/>
                </a:solidFill>
                <a:latin typeface="Consolas"/>
                <a:cs typeface="Consolas"/>
              </a:rPr>
              <a:t>block</a:t>
            </a:r>
            <a:endParaRPr sz="1250" dirty="0">
              <a:latin typeface="Consolas"/>
              <a:cs typeface="Consolas"/>
            </a:endParaRPr>
          </a:p>
        </p:txBody>
      </p:sp>
      <p:sp>
        <p:nvSpPr>
          <p:cNvPr id="40" name="object 12">
            <a:extLst>
              <a:ext uri="{FF2B5EF4-FFF2-40B4-BE49-F238E27FC236}">
                <a16:creationId xmlns:a16="http://schemas.microsoft.com/office/drawing/2014/main" id="{0384610D-4902-38E8-7498-79FB63918140}"/>
              </a:ext>
            </a:extLst>
          </p:cNvPr>
          <p:cNvSpPr txBox="1"/>
          <p:nvPr/>
        </p:nvSpPr>
        <p:spPr>
          <a:xfrm>
            <a:off x="1942040" y="3892076"/>
            <a:ext cx="2103120" cy="220345"/>
          </a:xfrm>
          <a:prstGeom prst="rect">
            <a:avLst/>
          </a:prstGeom>
        </p:spPr>
        <p:txBody>
          <a:bodyPr vert="horz" wrap="square" lIns="0" tIns="15875" rIns="0" bIns="0" rtlCol="0">
            <a:spAutoFit/>
          </a:bodyPr>
          <a:lstStyle/>
          <a:p>
            <a:pPr marL="12700">
              <a:lnSpc>
                <a:spcPct val="100000"/>
              </a:lnSpc>
              <a:spcBef>
                <a:spcPts val="125"/>
              </a:spcBef>
            </a:pPr>
            <a:r>
              <a:rPr sz="1250" b="1" dirty="0">
                <a:solidFill>
                  <a:srgbClr val="007E00"/>
                </a:solidFill>
                <a:latin typeface="Consolas"/>
                <a:cs typeface="Consolas"/>
              </a:rPr>
              <a:t>this</a:t>
            </a:r>
            <a:r>
              <a:rPr sz="1250" b="1" spc="110" dirty="0">
                <a:solidFill>
                  <a:srgbClr val="007E00"/>
                </a:solidFill>
                <a:latin typeface="Consolas"/>
                <a:cs typeface="Consolas"/>
              </a:rPr>
              <a:t> </a:t>
            </a:r>
            <a:r>
              <a:rPr sz="1250" b="1" dirty="0">
                <a:solidFill>
                  <a:srgbClr val="007E00"/>
                </a:solidFill>
                <a:latin typeface="Consolas"/>
                <a:cs typeface="Consolas"/>
              </a:rPr>
              <a:t>code</a:t>
            </a:r>
            <a:r>
              <a:rPr sz="1250" b="1" spc="114" dirty="0">
                <a:solidFill>
                  <a:srgbClr val="007E00"/>
                </a:solidFill>
                <a:latin typeface="Consolas"/>
                <a:cs typeface="Consolas"/>
              </a:rPr>
              <a:t> </a:t>
            </a:r>
            <a:r>
              <a:rPr sz="1250" b="1" dirty="0">
                <a:solidFill>
                  <a:srgbClr val="007E00"/>
                </a:solidFill>
                <a:latin typeface="Consolas"/>
                <a:cs typeface="Consolas"/>
              </a:rPr>
              <a:t>block</a:t>
            </a:r>
            <a:r>
              <a:rPr sz="1250" b="1" spc="114" dirty="0">
                <a:solidFill>
                  <a:srgbClr val="007E00"/>
                </a:solidFill>
                <a:latin typeface="Consolas"/>
                <a:cs typeface="Consolas"/>
              </a:rPr>
              <a:t> </a:t>
            </a:r>
            <a:r>
              <a:rPr sz="1250" b="1" spc="-10" dirty="0">
                <a:solidFill>
                  <a:srgbClr val="007E00"/>
                </a:solidFill>
                <a:latin typeface="Consolas"/>
                <a:cs typeface="Consolas"/>
              </a:rPr>
              <a:t>instead</a:t>
            </a:r>
            <a:endParaRPr sz="1250">
              <a:latin typeface="Consolas"/>
              <a:cs typeface="Consolas"/>
            </a:endParaRPr>
          </a:p>
        </p:txBody>
      </p:sp>
      <p:sp>
        <p:nvSpPr>
          <p:cNvPr id="41" name="object 13">
            <a:extLst>
              <a:ext uri="{FF2B5EF4-FFF2-40B4-BE49-F238E27FC236}">
                <a16:creationId xmlns:a16="http://schemas.microsoft.com/office/drawing/2014/main" id="{6F36FE9C-6516-BCD2-7E6B-BE12FF744E63}"/>
              </a:ext>
            </a:extLst>
          </p:cNvPr>
          <p:cNvSpPr txBox="1"/>
          <p:nvPr/>
        </p:nvSpPr>
        <p:spPr>
          <a:xfrm>
            <a:off x="771270" y="3300891"/>
            <a:ext cx="1104900" cy="1012190"/>
          </a:xfrm>
          <a:prstGeom prst="rect">
            <a:avLst/>
          </a:prstGeom>
        </p:spPr>
        <p:txBody>
          <a:bodyPr vert="horz" wrap="square" lIns="0" tIns="15875" rIns="0" bIns="0" rtlCol="0">
            <a:spAutoFit/>
          </a:bodyPr>
          <a:lstStyle/>
          <a:p>
            <a:pPr marL="183515">
              <a:lnSpc>
                <a:spcPct val="100000"/>
              </a:lnSpc>
              <a:spcBef>
                <a:spcPts val="125"/>
              </a:spcBef>
            </a:pPr>
            <a:r>
              <a:rPr sz="1250" b="1" dirty="0">
                <a:solidFill>
                  <a:srgbClr val="007E00"/>
                </a:solidFill>
                <a:latin typeface="Consolas"/>
                <a:cs typeface="Consolas"/>
              </a:rPr>
              <a:t>//</a:t>
            </a:r>
            <a:r>
              <a:rPr sz="1250" b="1" spc="90" dirty="0">
                <a:solidFill>
                  <a:srgbClr val="007E00"/>
                </a:solidFill>
                <a:latin typeface="Consolas"/>
                <a:cs typeface="Consolas"/>
              </a:rPr>
              <a:t> </a:t>
            </a:r>
            <a:r>
              <a:rPr sz="1250" b="1" dirty="0">
                <a:solidFill>
                  <a:srgbClr val="007E00"/>
                </a:solidFill>
                <a:latin typeface="Consolas"/>
                <a:cs typeface="Consolas"/>
              </a:rPr>
              <a:t>Yup,</a:t>
            </a:r>
            <a:r>
              <a:rPr sz="1250" b="1" spc="90" dirty="0">
                <a:solidFill>
                  <a:srgbClr val="007E00"/>
                </a:solidFill>
                <a:latin typeface="Consolas"/>
                <a:cs typeface="Consolas"/>
              </a:rPr>
              <a:t> </a:t>
            </a:r>
            <a:r>
              <a:rPr sz="1250" b="1" spc="-25" dirty="0">
                <a:solidFill>
                  <a:srgbClr val="007E00"/>
                </a:solidFill>
                <a:latin typeface="Consolas"/>
                <a:cs typeface="Consolas"/>
              </a:rPr>
              <a:t>so</a:t>
            </a:r>
            <a:endParaRPr sz="1250" dirty="0">
              <a:latin typeface="Consolas"/>
              <a:cs typeface="Consolas"/>
            </a:endParaRPr>
          </a:p>
          <a:p>
            <a:pPr marL="12700">
              <a:lnSpc>
                <a:spcPct val="100000"/>
              </a:lnSpc>
              <a:spcBef>
                <a:spcPts val="75"/>
              </a:spcBef>
            </a:pPr>
            <a:r>
              <a:rPr sz="1250" b="1" spc="-50" dirty="0">
                <a:latin typeface="Consolas"/>
                <a:cs typeface="Consolas"/>
              </a:rPr>
              <a:t>}</a:t>
            </a:r>
            <a:endParaRPr sz="1250" dirty="0">
              <a:latin typeface="Consolas"/>
              <a:cs typeface="Consolas"/>
            </a:endParaRPr>
          </a:p>
          <a:p>
            <a:pPr marL="12700">
              <a:lnSpc>
                <a:spcPct val="100000"/>
              </a:lnSpc>
              <a:spcBef>
                <a:spcPts val="5"/>
              </a:spcBef>
            </a:pPr>
            <a:r>
              <a:rPr sz="1250" b="1" dirty="0">
                <a:solidFill>
                  <a:srgbClr val="7E0054"/>
                </a:solidFill>
                <a:latin typeface="Consolas"/>
                <a:cs typeface="Consolas"/>
              </a:rPr>
              <a:t>else</a:t>
            </a:r>
            <a:r>
              <a:rPr sz="1250" b="1" spc="50" dirty="0">
                <a:solidFill>
                  <a:srgbClr val="7E0054"/>
                </a:solidFill>
                <a:latin typeface="Consolas"/>
                <a:cs typeface="Consolas"/>
              </a:rPr>
              <a:t> </a:t>
            </a:r>
            <a:r>
              <a:rPr sz="1250" b="1" spc="-50" dirty="0">
                <a:latin typeface="Consolas"/>
                <a:cs typeface="Consolas"/>
              </a:rPr>
              <a:t>{</a:t>
            </a:r>
            <a:endParaRPr sz="1250" dirty="0">
              <a:latin typeface="Consolas"/>
              <a:cs typeface="Consolas"/>
            </a:endParaRPr>
          </a:p>
          <a:p>
            <a:pPr marL="97790">
              <a:lnSpc>
                <a:spcPct val="100000"/>
              </a:lnSpc>
              <a:spcBef>
                <a:spcPts val="75"/>
              </a:spcBef>
            </a:pPr>
            <a:r>
              <a:rPr sz="1250" b="1" dirty="0">
                <a:solidFill>
                  <a:srgbClr val="007E00"/>
                </a:solidFill>
                <a:latin typeface="Consolas"/>
                <a:cs typeface="Consolas"/>
              </a:rPr>
              <a:t>//</a:t>
            </a:r>
            <a:r>
              <a:rPr sz="1250" b="1" spc="80" dirty="0">
                <a:solidFill>
                  <a:srgbClr val="007E00"/>
                </a:solidFill>
                <a:latin typeface="Consolas"/>
                <a:cs typeface="Consolas"/>
              </a:rPr>
              <a:t> </a:t>
            </a:r>
            <a:r>
              <a:rPr sz="1250" b="1" dirty="0">
                <a:solidFill>
                  <a:srgbClr val="007E00"/>
                </a:solidFill>
                <a:latin typeface="Consolas"/>
                <a:cs typeface="Consolas"/>
              </a:rPr>
              <a:t>Nope,</a:t>
            </a:r>
            <a:r>
              <a:rPr sz="1250" b="1" spc="80" dirty="0">
                <a:solidFill>
                  <a:srgbClr val="007E00"/>
                </a:solidFill>
                <a:latin typeface="Consolas"/>
                <a:cs typeface="Consolas"/>
              </a:rPr>
              <a:t> </a:t>
            </a:r>
            <a:r>
              <a:rPr sz="1250" b="1" spc="-25" dirty="0">
                <a:solidFill>
                  <a:srgbClr val="007E00"/>
                </a:solidFill>
                <a:latin typeface="Consolas"/>
                <a:cs typeface="Consolas"/>
              </a:rPr>
              <a:t>do</a:t>
            </a:r>
            <a:endParaRPr sz="1250" dirty="0">
              <a:latin typeface="Consolas"/>
              <a:cs typeface="Consolas"/>
            </a:endParaRPr>
          </a:p>
          <a:p>
            <a:pPr marL="12700">
              <a:lnSpc>
                <a:spcPct val="100000"/>
              </a:lnSpc>
              <a:spcBef>
                <a:spcPts val="80"/>
              </a:spcBef>
            </a:pPr>
            <a:r>
              <a:rPr sz="1250" b="1" spc="-50" dirty="0">
                <a:latin typeface="Consolas"/>
                <a:cs typeface="Consolas"/>
              </a:rPr>
              <a:t>}</a:t>
            </a:r>
            <a:endParaRPr sz="1250" dirty="0">
              <a:latin typeface="Consolas"/>
              <a:cs typeface="Consolas"/>
            </a:endParaRPr>
          </a:p>
        </p:txBody>
      </p:sp>
      <p:sp>
        <p:nvSpPr>
          <p:cNvPr id="44" name="object 19">
            <a:extLst>
              <a:ext uri="{FF2B5EF4-FFF2-40B4-BE49-F238E27FC236}">
                <a16:creationId xmlns:a16="http://schemas.microsoft.com/office/drawing/2014/main" id="{35E8C5A2-AAB1-8C2A-8E8D-03C04219A991}"/>
              </a:ext>
            </a:extLst>
          </p:cNvPr>
          <p:cNvSpPr txBox="1"/>
          <p:nvPr/>
        </p:nvSpPr>
        <p:spPr>
          <a:xfrm>
            <a:off x="2818184" y="6325067"/>
            <a:ext cx="842010" cy="220345"/>
          </a:xfrm>
          <a:prstGeom prst="rect">
            <a:avLst/>
          </a:prstGeom>
        </p:spPr>
        <p:txBody>
          <a:bodyPr vert="horz" wrap="square" lIns="0" tIns="15875" rIns="0" bIns="0" rtlCol="0">
            <a:spAutoFit/>
          </a:bodyPr>
          <a:lstStyle/>
          <a:p>
            <a:pPr marL="12700">
              <a:lnSpc>
                <a:spcPct val="100000"/>
              </a:lnSpc>
              <a:spcBef>
                <a:spcPts val="125"/>
              </a:spcBef>
            </a:pPr>
            <a:r>
              <a:rPr sz="1250" spc="-10" dirty="0">
                <a:solidFill>
                  <a:srgbClr val="2A00FF"/>
                </a:solidFill>
                <a:latin typeface="Consolas"/>
                <a:cs typeface="Consolas"/>
              </a:rPr>
              <a:t>above!"</a:t>
            </a:r>
            <a:r>
              <a:rPr sz="1250" b="1" spc="-10" dirty="0">
                <a:latin typeface="Consolas"/>
                <a:cs typeface="Consolas"/>
              </a:rPr>
              <a:t>);</a:t>
            </a:r>
            <a:endParaRPr sz="1250">
              <a:latin typeface="Consolas"/>
              <a:cs typeface="Consolas"/>
            </a:endParaRPr>
          </a:p>
        </p:txBody>
      </p:sp>
      <p:sp>
        <p:nvSpPr>
          <p:cNvPr id="45" name="object 20">
            <a:extLst>
              <a:ext uri="{FF2B5EF4-FFF2-40B4-BE49-F238E27FC236}">
                <a16:creationId xmlns:a16="http://schemas.microsoft.com/office/drawing/2014/main" id="{7563DA52-F270-1DB7-A407-AFA0A926BBD6}"/>
              </a:ext>
            </a:extLst>
          </p:cNvPr>
          <p:cNvSpPr txBox="1"/>
          <p:nvPr/>
        </p:nvSpPr>
        <p:spPr>
          <a:xfrm>
            <a:off x="742695" y="4531890"/>
            <a:ext cx="2009775" cy="2204085"/>
          </a:xfrm>
          <a:prstGeom prst="rect">
            <a:avLst/>
          </a:prstGeom>
        </p:spPr>
        <p:txBody>
          <a:bodyPr vert="horz" wrap="square" lIns="0" tIns="6350" rIns="0" bIns="0" rtlCol="0">
            <a:spAutoFit/>
          </a:bodyPr>
          <a:lstStyle/>
          <a:p>
            <a:pPr marL="12700" marR="185420">
              <a:lnSpc>
                <a:spcPct val="105100"/>
              </a:lnSpc>
              <a:spcBef>
                <a:spcPts val="50"/>
              </a:spcBef>
            </a:pPr>
            <a:r>
              <a:rPr sz="1250" b="1" dirty="0">
                <a:solidFill>
                  <a:srgbClr val="007E00"/>
                </a:solidFill>
                <a:latin typeface="Consolas"/>
                <a:cs typeface="Consolas"/>
              </a:rPr>
              <a:t>//</a:t>
            </a:r>
            <a:r>
              <a:rPr sz="1250" b="1" spc="125" dirty="0">
                <a:solidFill>
                  <a:srgbClr val="007E00"/>
                </a:solidFill>
                <a:latin typeface="Consolas"/>
                <a:cs typeface="Consolas"/>
              </a:rPr>
              <a:t> </a:t>
            </a:r>
            <a:r>
              <a:rPr sz="1250" b="1" dirty="0">
                <a:solidFill>
                  <a:srgbClr val="007E00"/>
                </a:solidFill>
                <a:latin typeface="Consolas"/>
                <a:cs typeface="Consolas"/>
              </a:rPr>
              <a:t>Multi-way</a:t>
            </a:r>
            <a:r>
              <a:rPr sz="1250" b="1" spc="125" dirty="0">
                <a:solidFill>
                  <a:srgbClr val="007E00"/>
                </a:solidFill>
                <a:latin typeface="Consolas"/>
                <a:cs typeface="Consolas"/>
              </a:rPr>
              <a:t> </a:t>
            </a:r>
            <a:r>
              <a:rPr sz="1250" b="1" spc="-10" dirty="0">
                <a:solidFill>
                  <a:srgbClr val="007E00"/>
                </a:solidFill>
                <a:latin typeface="Consolas"/>
                <a:cs typeface="Consolas"/>
              </a:rPr>
              <a:t>branch: </a:t>
            </a:r>
            <a:r>
              <a:rPr sz="1250" b="1" dirty="0">
                <a:solidFill>
                  <a:srgbClr val="7E0054"/>
                </a:solidFill>
                <a:latin typeface="Consolas"/>
                <a:cs typeface="Consolas"/>
              </a:rPr>
              <a:t>switch</a:t>
            </a:r>
            <a:r>
              <a:rPr sz="1250" b="1" spc="195" dirty="0">
                <a:solidFill>
                  <a:srgbClr val="7E0054"/>
                </a:solidFill>
                <a:latin typeface="Consolas"/>
                <a:cs typeface="Consolas"/>
              </a:rPr>
              <a:t> </a:t>
            </a:r>
            <a:r>
              <a:rPr sz="1250" b="1" dirty="0">
                <a:latin typeface="Consolas"/>
                <a:cs typeface="Consolas"/>
              </a:rPr>
              <a:t>(someValue)</a:t>
            </a:r>
            <a:r>
              <a:rPr sz="1250" b="1" spc="180" dirty="0">
                <a:latin typeface="Consolas"/>
                <a:cs typeface="Consolas"/>
              </a:rPr>
              <a:t> </a:t>
            </a:r>
            <a:r>
              <a:rPr sz="1250" b="1" spc="-50" dirty="0">
                <a:latin typeface="Consolas"/>
                <a:cs typeface="Consolas"/>
              </a:rPr>
              <a:t>{</a:t>
            </a:r>
            <a:endParaRPr sz="1250">
              <a:latin typeface="Consolas"/>
              <a:cs typeface="Consolas"/>
            </a:endParaRPr>
          </a:p>
          <a:p>
            <a:pPr marL="365125" marR="282575" indent="-181610">
              <a:lnSpc>
                <a:spcPts val="1580"/>
              </a:lnSpc>
              <a:spcBef>
                <a:spcPts val="60"/>
              </a:spcBef>
            </a:pPr>
            <a:r>
              <a:rPr sz="1250" b="1" dirty="0">
                <a:solidFill>
                  <a:srgbClr val="7E0054"/>
                </a:solidFill>
                <a:latin typeface="Consolas"/>
                <a:cs typeface="Consolas"/>
              </a:rPr>
              <a:t>case</a:t>
            </a:r>
            <a:r>
              <a:rPr sz="1250" b="1" spc="145" dirty="0">
                <a:solidFill>
                  <a:srgbClr val="7E0054"/>
                </a:solidFill>
                <a:latin typeface="Consolas"/>
                <a:cs typeface="Consolas"/>
              </a:rPr>
              <a:t> </a:t>
            </a:r>
            <a:r>
              <a:rPr sz="1250" spc="-20" dirty="0">
                <a:solidFill>
                  <a:srgbClr val="2A00FF"/>
                </a:solidFill>
                <a:latin typeface="Consolas"/>
                <a:cs typeface="Consolas"/>
              </a:rPr>
              <a:t>"a"</a:t>
            </a:r>
            <a:r>
              <a:rPr sz="1250" b="1" spc="-20" dirty="0">
                <a:latin typeface="Consolas"/>
                <a:cs typeface="Consolas"/>
              </a:rPr>
              <a:t>: </a:t>
            </a:r>
            <a:r>
              <a:rPr sz="1250" b="1" spc="-10" dirty="0">
                <a:latin typeface="Consolas"/>
                <a:cs typeface="Consolas"/>
              </a:rPr>
              <a:t>alert(</a:t>
            </a:r>
            <a:r>
              <a:rPr sz="1250" spc="-10" dirty="0">
                <a:solidFill>
                  <a:srgbClr val="2A00FF"/>
                </a:solidFill>
                <a:latin typeface="Consolas"/>
                <a:cs typeface="Consolas"/>
              </a:rPr>
              <a:t>"Bang!"</a:t>
            </a:r>
            <a:r>
              <a:rPr sz="1250" b="1" spc="-10" dirty="0">
                <a:latin typeface="Consolas"/>
                <a:cs typeface="Consolas"/>
              </a:rPr>
              <a:t>); </a:t>
            </a:r>
            <a:r>
              <a:rPr sz="1250" b="1" spc="-10" dirty="0">
                <a:solidFill>
                  <a:srgbClr val="7E0054"/>
                </a:solidFill>
                <a:latin typeface="Consolas"/>
                <a:cs typeface="Consolas"/>
              </a:rPr>
              <a:t>break</a:t>
            </a:r>
            <a:r>
              <a:rPr sz="1250" b="1" spc="-10" dirty="0">
                <a:latin typeface="Consolas"/>
                <a:cs typeface="Consolas"/>
              </a:rPr>
              <a:t>;</a:t>
            </a:r>
            <a:endParaRPr sz="1250">
              <a:latin typeface="Consolas"/>
              <a:cs typeface="Consolas"/>
            </a:endParaRPr>
          </a:p>
          <a:p>
            <a:pPr marL="183515">
              <a:lnSpc>
                <a:spcPts val="1430"/>
              </a:lnSpc>
            </a:pPr>
            <a:r>
              <a:rPr sz="1250" b="1" dirty="0">
                <a:solidFill>
                  <a:srgbClr val="7E0054"/>
                </a:solidFill>
                <a:latin typeface="Consolas"/>
                <a:cs typeface="Consolas"/>
              </a:rPr>
              <a:t>case</a:t>
            </a:r>
            <a:r>
              <a:rPr sz="1250" b="1" spc="125" dirty="0">
                <a:solidFill>
                  <a:srgbClr val="7E0054"/>
                </a:solidFill>
                <a:latin typeface="Consolas"/>
                <a:cs typeface="Consolas"/>
              </a:rPr>
              <a:t> </a:t>
            </a:r>
            <a:r>
              <a:rPr sz="1250" spc="-20" dirty="0">
                <a:solidFill>
                  <a:srgbClr val="2A00FF"/>
                </a:solidFill>
                <a:latin typeface="Consolas"/>
                <a:cs typeface="Consolas"/>
              </a:rPr>
              <a:t>"b"</a:t>
            </a:r>
            <a:r>
              <a:rPr sz="1250" b="1" spc="-20" dirty="0">
                <a:latin typeface="Consolas"/>
                <a:cs typeface="Consolas"/>
              </a:rPr>
              <a:t>:</a:t>
            </a:r>
            <a:endParaRPr sz="1250">
              <a:latin typeface="Consolas"/>
              <a:cs typeface="Consolas"/>
            </a:endParaRPr>
          </a:p>
          <a:p>
            <a:pPr marL="365125" marR="279400">
              <a:lnSpc>
                <a:spcPct val="105200"/>
              </a:lnSpc>
            </a:pPr>
            <a:r>
              <a:rPr sz="1250" b="1" spc="-10" dirty="0">
                <a:latin typeface="Consolas"/>
                <a:cs typeface="Consolas"/>
              </a:rPr>
              <a:t>alert(</a:t>
            </a:r>
            <a:r>
              <a:rPr sz="1250" spc="-10" dirty="0">
                <a:solidFill>
                  <a:srgbClr val="2A00FF"/>
                </a:solidFill>
                <a:latin typeface="Consolas"/>
                <a:cs typeface="Consolas"/>
              </a:rPr>
              <a:t>"Fizz!"</a:t>
            </a:r>
            <a:r>
              <a:rPr sz="1250" b="1" spc="-10" dirty="0">
                <a:latin typeface="Consolas"/>
                <a:cs typeface="Consolas"/>
              </a:rPr>
              <a:t>); </a:t>
            </a:r>
            <a:r>
              <a:rPr sz="1250" b="1" spc="-10" dirty="0">
                <a:solidFill>
                  <a:srgbClr val="7E0054"/>
                </a:solidFill>
                <a:latin typeface="Consolas"/>
                <a:cs typeface="Consolas"/>
              </a:rPr>
              <a:t>break</a:t>
            </a:r>
            <a:r>
              <a:rPr sz="1250" b="1" spc="-10" dirty="0">
                <a:latin typeface="Consolas"/>
                <a:cs typeface="Consolas"/>
              </a:rPr>
              <a:t>;</a:t>
            </a:r>
            <a:endParaRPr sz="1250">
              <a:latin typeface="Consolas"/>
              <a:cs typeface="Consolas"/>
            </a:endParaRPr>
          </a:p>
          <a:p>
            <a:pPr marL="183515">
              <a:lnSpc>
                <a:spcPct val="100000"/>
              </a:lnSpc>
              <a:spcBef>
                <a:spcPts val="80"/>
              </a:spcBef>
            </a:pPr>
            <a:r>
              <a:rPr sz="1250" b="1" spc="-10" dirty="0">
                <a:solidFill>
                  <a:srgbClr val="7E0054"/>
                </a:solidFill>
                <a:latin typeface="Consolas"/>
                <a:cs typeface="Consolas"/>
              </a:rPr>
              <a:t>default</a:t>
            </a:r>
            <a:r>
              <a:rPr sz="1250" b="1" spc="-10" dirty="0">
                <a:latin typeface="Consolas"/>
                <a:cs typeface="Consolas"/>
              </a:rPr>
              <a:t>:</a:t>
            </a:r>
            <a:endParaRPr sz="1250">
              <a:latin typeface="Consolas"/>
              <a:cs typeface="Consolas"/>
            </a:endParaRPr>
          </a:p>
          <a:p>
            <a:pPr marL="365125">
              <a:lnSpc>
                <a:spcPct val="100000"/>
              </a:lnSpc>
              <a:spcBef>
                <a:spcPts val="75"/>
              </a:spcBef>
            </a:pPr>
            <a:r>
              <a:rPr sz="1250" b="1" dirty="0">
                <a:latin typeface="Consolas"/>
                <a:cs typeface="Consolas"/>
              </a:rPr>
              <a:t>alert(</a:t>
            </a:r>
            <a:r>
              <a:rPr sz="1250" dirty="0">
                <a:solidFill>
                  <a:srgbClr val="2A00FF"/>
                </a:solidFill>
                <a:latin typeface="Consolas"/>
                <a:cs typeface="Consolas"/>
              </a:rPr>
              <a:t>"None</a:t>
            </a:r>
            <a:r>
              <a:rPr sz="1250" spc="180" dirty="0">
                <a:solidFill>
                  <a:srgbClr val="2A00FF"/>
                </a:solidFill>
                <a:latin typeface="Consolas"/>
                <a:cs typeface="Consolas"/>
              </a:rPr>
              <a:t> </a:t>
            </a:r>
            <a:r>
              <a:rPr sz="1250" dirty="0">
                <a:solidFill>
                  <a:srgbClr val="2A00FF"/>
                </a:solidFill>
                <a:latin typeface="Consolas"/>
                <a:cs typeface="Consolas"/>
              </a:rPr>
              <a:t>of</a:t>
            </a:r>
            <a:r>
              <a:rPr sz="1250" spc="180" dirty="0">
                <a:solidFill>
                  <a:srgbClr val="2A00FF"/>
                </a:solidFill>
                <a:latin typeface="Consolas"/>
                <a:cs typeface="Consolas"/>
              </a:rPr>
              <a:t> </a:t>
            </a:r>
            <a:r>
              <a:rPr sz="1250" spc="-25" dirty="0">
                <a:solidFill>
                  <a:srgbClr val="2A00FF"/>
                </a:solidFill>
                <a:latin typeface="Consolas"/>
                <a:cs typeface="Consolas"/>
              </a:rPr>
              <a:t>the</a:t>
            </a:r>
            <a:endParaRPr sz="1250">
              <a:latin typeface="Consolas"/>
              <a:cs typeface="Consolas"/>
            </a:endParaRPr>
          </a:p>
          <a:p>
            <a:pPr marL="12700">
              <a:lnSpc>
                <a:spcPct val="100000"/>
              </a:lnSpc>
              <a:spcBef>
                <a:spcPts val="5"/>
              </a:spcBef>
            </a:pPr>
            <a:r>
              <a:rPr sz="1250" b="1" spc="-50" dirty="0">
                <a:latin typeface="Consolas"/>
                <a:cs typeface="Consolas"/>
              </a:rPr>
              <a:t>}</a:t>
            </a:r>
            <a:endParaRPr sz="1250">
              <a:latin typeface="Consolas"/>
              <a:cs typeface="Consolas"/>
            </a:endParaRPr>
          </a:p>
        </p:txBody>
      </p:sp>
      <p:grpSp>
        <p:nvGrpSpPr>
          <p:cNvPr id="46" name="object 21">
            <a:extLst>
              <a:ext uri="{FF2B5EF4-FFF2-40B4-BE49-F238E27FC236}">
                <a16:creationId xmlns:a16="http://schemas.microsoft.com/office/drawing/2014/main" id="{8F27CBCE-1F19-196B-F274-18D08543DB07}"/>
              </a:ext>
            </a:extLst>
          </p:cNvPr>
          <p:cNvGrpSpPr/>
          <p:nvPr/>
        </p:nvGrpSpPr>
        <p:grpSpPr>
          <a:xfrm>
            <a:off x="3718686" y="2994376"/>
            <a:ext cx="6903131" cy="681355"/>
            <a:chOff x="3335401" y="2471292"/>
            <a:chExt cx="5814060" cy="681355"/>
          </a:xfrm>
        </p:grpSpPr>
        <p:pic>
          <p:nvPicPr>
            <p:cNvPr id="47" name="object 22">
              <a:extLst>
                <a:ext uri="{FF2B5EF4-FFF2-40B4-BE49-F238E27FC236}">
                  <a16:creationId xmlns:a16="http://schemas.microsoft.com/office/drawing/2014/main" id="{E4B54E5E-39E6-07E0-1CC3-E05581389401}"/>
                </a:ext>
              </a:extLst>
            </p:cNvPr>
            <p:cNvPicPr/>
            <p:nvPr/>
          </p:nvPicPr>
          <p:blipFill>
            <a:blip r:embed="rId5" cstate="print"/>
            <a:stretch>
              <a:fillRect/>
            </a:stretch>
          </p:blipFill>
          <p:spPr>
            <a:xfrm>
              <a:off x="3340481" y="2476372"/>
              <a:ext cx="5803519" cy="670687"/>
            </a:xfrm>
            <a:prstGeom prst="rect">
              <a:avLst/>
            </a:prstGeom>
          </p:spPr>
        </p:pic>
        <p:sp>
          <p:nvSpPr>
            <p:cNvPr id="48" name="object 23">
              <a:extLst>
                <a:ext uri="{FF2B5EF4-FFF2-40B4-BE49-F238E27FC236}">
                  <a16:creationId xmlns:a16="http://schemas.microsoft.com/office/drawing/2014/main" id="{091B3B80-8160-1C2A-D5C5-D4A3D093EDBF}"/>
                </a:ext>
              </a:extLst>
            </p:cNvPr>
            <p:cNvSpPr/>
            <p:nvPr/>
          </p:nvSpPr>
          <p:spPr>
            <a:xfrm>
              <a:off x="3340481" y="2476372"/>
              <a:ext cx="5803900" cy="671195"/>
            </a:xfrm>
            <a:custGeom>
              <a:avLst/>
              <a:gdLst/>
              <a:ahLst/>
              <a:cxnLst/>
              <a:rect l="l" t="t" r="r" b="b"/>
              <a:pathLst>
                <a:path w="5803900" h="671194">
                  <a:moveTo>
                    <a:pt x="2005076" y="111760"/>
                  </a:moveTo>
                  <a:lnTo>
                    <a:pt x="2013858" y="68258"/>
                  </a:lnTo>
                  <a:lnTo>
                    <a:pt x="2037810" y="32734"/>
                  </a:lnTo>
                  <a:lnTo>
                    <a:pt x="2073334" y="8782"/>
                  </a:lnTo>
                  <a:lnTo>
                    <a:pt x="2116836" y="0"/>
                  </a:lnTo>
                  <a:lnTo>
                    <a:pt x="2638044" y="0"/>
                  </a:lnTo>
                  <a:lnTo>
                    <a:pt x="3587750" y="0"/>
                  </a:lnTo>
                  <a:lnTo>
                    <a:pt x="5691759" y="0"/>
                  </a:lnTo>
                  <a:lnTo>
                    <a:pt x="5735260" y="8782"/>
                  </a:lnTo>
                  <a:lnTo>
                    <a:pt x="5770784" y="32734"/>
                  </a:lnTo>
                  <a:lnTo>
                    <a:pt x="5794736" y="68258"/>
                  </a:lnTo>
                  <a:lnTo>
                    <a:pt x="5803519" y="111760"/>
                  </a:lnTo>
                  <a:lnTo>
                    <a:pt x="5803519" y="279400"/>
                  </a:lnTo>
                  <a:lnTo>
                    <a:pt x="5803519" y="558926"/>
                  </a:lnTo>
                  <a:lnTo>
                    <a:pt x="5794736" y="602428"/>
                  </a:lnTo>
                  <a:lnTo>
                    <a:pt x="5770784" y="637952"/>
                  </a:lnTo>
                  <a:lnTo>
                    <a:pt x="5735260" y="661904"/>
                  </a:lnTo>
                  <a:lnTo>
                    <a:pt x="5691759" y="670687"/>
                  </a:lnTo>
                  <a:lnTo>
                    <a:pt x="3587750" y="670687"/>
                  </a:lnTo>
                  <a:lnTo>
                    <a:pt x="2638044" y="670687"/>
                  </a:lnTo>
                  <a:lnTo>
                    <a:pt x="2116836" y="670687"/>
                  </a:lnTo>
                  <a:lnTo>
                    <a:pt x="2073334" y="661904"/>
                  </a:lnTo>
                  <a:lnTo>
                    <a:pt x="2037810" y="637952"/>
                  </a:lnTo>
                  <a:lnTo>
                    <a:pt x="2013858" y="602428"/>
                  </a:lnTo>
                  <a:lnTo>
                    <a:pt x="2005076" y="558926"/>
                  </a:lnTo>
                  <a:lnTo>
                    <a:pt x="2005076" y="279400"/>
                  </a:lnTo>
                  <a:lnTo>
                    <a:pt x="0" y="218439"/>
                  </a:lnTo>
                  <a:lnTo>
                    <a:pt x="2005076" y="111760"/>
                  </a:lnTo>
                  <a:close/>
                </a:path>
              </a:pathLst>
            </a:custGeom>
            <a:ln w="9534">
              <a:solidFill>
                <a:srgbClr val="B48000"/>
              </a:solidFill>
            </a:ln>
          </p:spPr>
          <p:txBody>
            <a:bodyPr wrap="square" lIns="0" tIns="0" rIns="0" bIns="0" rtlCol="0"/>
            <a:lstStyle/>
            <a:p>
              <a:endParaRPr/>
            </a:p>
          </p:txBody>
        </p:sp>
      </p:grpSp>
      <p:sp>
        <p:nvSpPr>
          <p:cNvPr id="49" name="object 24">
            <a:extLst>
              <a:ext uri="{FF2B5EF4-FFF2-40B4-BE49-F238E27FC236}">
                <a16:creationId xmlns:a16="http://schemas.microsoft.com/office/drawing/2014/main" id="{AD1ED897-11D4-B982-3A00-60EEDE5F4E3E}"/>
              </a:ext>
            </a:extLst>
          </p:cNvPr>
          <p:cNvSpPr txBox="1"/>
          <p:nvPr/>
        </p:nvSpPr>
        <p:spPr>
          <a:xfrm>
            <a:off x="6094476" y="3060408"/>
            <a:ext cx="4406785" cy="480966"/>
          </a:xfrm>
          <a:prstGeom prst="rect">
            <a:avLst/>
          </a:prstGeom>
        </p:spPr>
        <p:txBody>
          <a:bodyPr vert="horz" wrap="square" lIns="0" tIns="13970" rIns="0" bIns="0" rtlCol="0">
            <a:spAutoFit/>
          </a:bodyPr>
          <a:lstStyle/>
          <a:p>
            <a:pPr marL="441325" marR="5080" indent="-429259">
              <a:lnSpc>
                <a:spcPct val="100899"/>
              </a:lnSpc>
              <a:spcBef>
                <a:spcPts val="110"/>
              </a:spcBef>
            </a:pPr>
            <a:r>
              <a:rPr lang="de-DE" sz="1550" dirty="0">
                <a:latin typeface="Arial"/>
                <a:cs typeface="Arial"/>
              </a:rPr>
              <a:t>Eine einfache Links/Rechts-Verzweigung wird mit Hilfe eines </a:t>
            </a:r>
            <a:r>
              <a:rPr lang="de-DE" sz="1550" spc="-10" dirty="0" err="1">
                <a:latin typeface="Arial"/>
                <a:cs typeface="Arial"/>
              </a:rPr>
              <a:t>if</a:t>
            </a:r>
            <a:r>
              <a:rPr lang="de-DE" sz="1550" spc="-10" dirty="0">
                <a:latin typeface="Arial"/>
                <a:cs typeface="Arial"/>
              </a:rPr>
              <a:t>/</a:t>
            </a:r>
            <a:r>
              <a:rPr lang="de-DE" sz="1550" spc="-10" dirty="0" err="1">
                <a:latin typeface="Arial"/>
                <a:cs typeface="Arial"/>
              </a:rPr>
              <a:t>else</a:t>
            </a:r>
            <a:r>
              <a:rPr lang="de-DE" sz="1550" spc="-10" dirty="0">
                <a:latin typeface="Arial"/>
                <a:cs typeface="Arial"/>
              </a:rPr>
              <a:t>-Konstrukts durchgeführt</a:t>
            </a:r>
            <a:endParaRPr sz="1550" dirty="0">
              <a:latin typeface="Arial"/>
              <a:cs typeface="Arial"/>
            </a:endParaRPr>
          </a:p>
        </p:txBody>
      </p:sp>
      <p:grpSp>
        <p:nvGrpSpPr>
          <p:cNvPr id="50" name="object 25">
            <a:extLst>
              <a:ext uri="{FF2B5EF4-FFF2-40B4-BE49-F238E27FC236}">
                <a16:creationId xmlns:a16="http://schemas.microsoft.com/office/drawing/2014/main" id="{21163D72-DF8F-37CB-D3D9-334D2BDBD997}"/>
              </a:ext>
            </a:extLst>
          </p:cNvPr>
          <p:cNvGrpSpPr/>
          <p:nvPr/>
        </p:nvGrpSpPr>
        <p:grpSpPr>
          <a:xfrm>
            <a:off x="2766245" y="4682888"/>
            <a:ext cx="7412228" cy="675640"/>
            <a:chOff x="2411534" y="4295071"/>
            <a:chExt cx="6258560" cy="675640"/>
          </a:xfrm>
        </p:grpSpPr>
        <p:pic>
          <p:nvPicPr>
            <p:cNvPr id="51" name="object 26">
              <a:extLst>
                <a:ext uri="{FF2B5EF4-FFF2-40B4-BE49-F238E27FC236}">
                  <a16:creationId xmlns:a16="http://schemas.microsoft.com/office/drawing/2014/main" id="{FD19C1EE-9692-2302-F75C-31FFBA5C9B64}"/>
                </a:ext>
              </a:extLst>
            </p:cNvPr>
            <p:cNvPicPr/>
            <p:nvPr/>
          </p:nvPicPr>
          <p:blipFill>
            <a:blip r:embed="rId6" cstate="print"/>
            <a:stretch>
              <a:fillRect/>
            </a:stretch>
          </p:blipFill>
          <p:spPr>
            <a:xfrm>
              <a:off x="2416302" y="4299838"/>
              <a:ext cx="6248908" cy="665607"/>
            </a:xfrm>
            <a:prstGeom prst="rect">
              <a:avLst/>
            </a:prstGeom>
          </p:spPr>
        </p:pic>
        <p:sp>
          <p:nvSpPr>
            <p:cNvPr id="52" name="object 27">
              <a:extLst>
                <a:ext uri="{FF2B5EF4-FFF2-40B4-BE49-F238E27FC236}">
                  <a16:creationId xmlns:a16="http://schemas.microsoft.com/office/drawing/2014/main" id="{488F555D-D07D-9842-54B4-37623313396E}"/>
                </a:ext>
              </a:extLst>
            </p:cNvPr>
            <p:cNvSpPr/>
            <p:nvPr/>
          </p:nvSpPr>
          <p:spPr>
            <a:xfrm>
              <a:off x="2416302" y="4299838"/>
              <a:ext cx="6249035" cy="666115"/>
            </a:xfrm>
            <a:custGeom>
              <a:avLst/>
              <a:gdLst/>
              <a:ahLst/>
              <a:cxnLst/>
              <a:rect l="l" t="t" r="r" b="b"/>
              <a:pathLst>
                <a:path w="6249034" h="666114">
                  <a:moveTo>
                    <a:pt x="2928874" y="110871"/>
                  </a:moveTo>
                  <a:lnTo>
                    <a:pt x="2937589" y="67722"/>
                  </a:lnTo>
                  <a:lnTo>
                    <a:pt x="2961354" y="32480"/>
                  </a:lnTo>
                  <a:lnTo>
                    <a:pt x="2996596" y="8715"/>
                  </a:lnTo>
                  <a:lnTo>
                    <a:pt x="3039745" y="0"/>
                  </a:lnTo>
                  <a:lnTo>
                    <a:pt x="3482213" y="0"/>
                  </a:lnTo>
                  <a:lnTo>
                    <a:pt x="4312284" y="0"/>
                  </a:lnTo>
                  <a:lnTo>
                    <a:pt x="6138037" y="0"/>
                  </a:lnTo>
                  <a:lnTo>
                    <a:pt x="6181185" y="8715"/>
                  </a:lnTo>
                  <a:lnTo>
                    <a:pt x="6216427" y="32480"/>
                  </a:lnTo>
                  <a:lnTo>
                    <a:pt x="6240192" y="67722"/>
                  </a:lnTo>
                  <a:lnTo>
                    <a:pt x="6248908" y="110871"/>
                  </a:lnTo>
                  <a:lnTo>
                    <a:pt x="6248908" y="277368"/>
                  </a:lnTo>
                  <a:lnTo>
                    <a:pt x="6248908" y="554736"/>
                  </a:lnTo>
                  <a:lnTo>
                    <a:pt x="6240192" y="597884"/>
                  </a:lnTo>
                  <a:lnTo>
                    <a:pt x="6216427" y="633126"/>
                  </a:lnTo>
                  <a:lnTo>
                    <a:pt x="6181185" y="656891"/>
                  </a:lnTo>
                  <a:lnTo>
                    <a:pt x="6138037" y="665607"/>
                  </a:lnTo>
                  <a:lnTo>
                    <a:pt x="4312284" y="665607"/>
                  </a:lnTo>
                  <a:lnTo>
                    <a:pt x="3482213" y="665607"/>
                  </a:lnTo>
                  <a:lnTo>
                    <a:pt x="3039745" y="665607"/>
                  </a:lnTo>
                  <a:lnTo>
                    <a:pt x="2996596" y="656891"/>
                  </a:lnTo>
                  <a:lnTo>
                    <a:pt x="2961354" y="633126"/>
                  </a:lnTo>
                  <a:lnTo>
                    <a:pt x="2937589" y="597884"/>
                  </a:lnTo>
                  <a:lnTo>
                    <a:pt x="2928874" y="554736"/>
                  </a:lnTo>
                  <a:lnTo>
                    <a:pt x="2928874" y="277368"/>
                  </a:lnTo>
                  <a:lnTo>
                    <a:pt x="0" y="186436"/>
                  </a:lnTo>
                  <a:lnTo>
                    <a:pt x="2928874" y="110871"/>
                  </a:lnTo>
                  <a:close/>
                </a:path>
              </a:pathLst>
            </a:custGeom>
            <a:ln w="9534">
              <a:solidFill>
                <a:srgbClr val="B48000"/>
              </a:solidFill>
            </a:ln>
          </p:spPr>
          <p:txBody>
            <a:bodyPr wrap="square" lIns="0" tIns="0" rIns="0" bIns="0" rtlCol="0"/>
            <a:lstStyle/>
            <a:p>
              <a:endParaRPr/>
            </a:p>
          </p:txBody>
        </p:sp>
      </p:grpSp>
      <p:sp>
        <p:nvSpPr>
          <p:cNvPr id="53" name="object 28">
            <a:extLst>
              <a:ext uri="{FF2B5EF4-FFF2-40B4-BE49-F238E27FC236}">
                <a16:creationId xmlns:a16="http://schemas.microsoft.com/office/drawing/2014/main" id="{6FF754F2-FB40-D2D6-38ED-7CC99F2FA4DC}"/>
              </a:ext>
            </a:extLst>
          </p:cNvPr>
          <p:cNvSpPr txBox="1"/>
          <p:nvPr/>
        </p:nvSpPr>
        <p:spPr>
          <a:xfrm>
            <a:off x="6421375" y="4779975"/>
            <a:ext cx="3751314" cy="480966"/>
          </a:xfrm>
          <a:prstGeom prst="rect">
            <a:avLst/>
          </a:prstGeom>
        </p:spPr>
        <p:txBody>
          <a:bodyPr vert="horz" wrap="square" lIns="0" tIns="13970" rIns="0" bIns="0" rtlCol="0">
            <a:spAutoFit/>
          </a:bodyPr>
          <a:lstStyle/>
          <a:p>
            <a:pPr marL="12700" marR="5080" indent="66675">
              <a:lnSpc>
                <a:spcPct val="100899"/>
              </a:lnSpc>
              <a:spcBef>
                <a:spcPts val="110"/>
              </a:spcBef>
            </a:pPr>
            <a:r>
              <a:rPr lang="de-DE" sz="1550" dirty="0">
                <a:latin typeface="Arial"/>
                <a:cs typeface="Arial"/>
              </a:rPr>
              <a:t>Die Mehrwegverzweigung wird </a:t>
            </a:r>
            <a:r>
              <a:rPr lang="de-DE" sz="1550" spc="10" dirty="0">
                <a:latin typeface="Arial"/>
                <a:cs typeface="Arial"/>
              </a:rPr>
              <a:t>mit einem </a:t>
            </a:r>
            <a:r>
              <a:rPr lang="de-DE" sz="1550" spc="-10" dirty="0">
                <a:latin typeface="Arial"/>
                <a:cs typeface="Arial"/>
              </a:rPr>
              <a:t>switch/</a:t>
            </a:r>
            <a:r>
              <a:rPr lang="de-DE" sz="1550" spc="-10" dirty="0" err="1">
                <a:latin typeface="Arial"/>
                <a:cs typeface="Arial"/>
              </a:rPr>
              <a:t>case</a:t>
            </a:r>
            <a:r>
              <a:rPr lang="de-DE" sz="1550" spc="-10" dirty="0">
                <a:latin typeface="Arial"/>
                <a:cs typeface="Arial"/>
              </a:rPr>
              <a:t>-Konstrukt durchgeführt</a:t>
            </a:r>
            <a:endParaRPr lang="de-DE" sz="1550" dirty="0">
              <a:latin typeface="Arial"/>
              <a:cs typeface="Arial"/>
            </a:endParaRPr>
          </a:p>
        </p:txBody>
      </p:sp>
    </p:spTree>
    <p:extLst>
      <p:ext uri="{BB962C8B-B14F-4D97-AF65-F5344CB8AC3E}">
        <p14:creationId xmlns:p14="http://schemas.microsoft.com/office/powerpoint/2010/main" val="1861054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F847CB-BD3E-85BB-B4F3-683AE25249E3}"/>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A0A0E2AE-B8AB-8450-27D1-9314038296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E4F3CDD-D5E5-7470-921F-2285BFD06E86}"/>
              </a:ext>
            </a:extLst>
          </p:cNvPr>
          <p:cNvSpPr>
            <a:spLocks noGrp="1"/>
          </p:cNvSpPr>
          <p:nvPr>
            <p:ph type="title"/>
          </p:nvPr>
        </p:nvSpPr>
        <p:spPr>
          <a:xfrm>
            <a:off x="838200" y="365125"/>
            <a:ext cx="10515600" cy="1325563"/>
          </a:xfrm>
        </p:spPr>
        <p:txBody>
          <a:bodyPr>
            <a:normAutofit/>
          </a:bodyPr>
          <a:lstStyle/>
          <a:p>
            <a:r>
              <a:rPr lang="de-DE" sz="4400" dirty="0"/>
              <a:t>JavaScript  - </a:t>
            </a:r>
            <a:r>
              <a:rPr lang="de-DE" dirty="0"/>
              <a:t>Syntax - Selektionen</a:t>
            </a:r>
            <a:endParaRPr lang="de-DE" sz="4200" dirty="0"/>
          </a:p>
        </p:txBody>
      </p:sp>
      <p:sp>
        <p:nvSpPr>
          <p:cNvPr id="43" name="sketch line">
            <a:extLst>
              <a:ext uri="{FF2B5EF4-FFF2-40B4-BE49-F238E27FC236}">
                <a16:creationId xmlns:a16="http://schemas.microsoft.com/office/drawing/2014/main" id="{1BDEB1F2-9199-ACCE-5B65-B9FB27630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object 3">
            <a:extLst>
              <a:ext uri="{FF2B5EF4-FFF2-40B4-BE49-F238E27FC236}">
                <a16:creationId xmlns:a16="http://schemas.microsoft.com/office/drawing/2014/main" id="{B9BA2CD4-B103-C42E-8BD4-DE514BA5B0AE}"/>
              </a:ext>
            </a:extLst>
          </p:cNvPr>
          <p:cNvSpPr txBox="1"/>
          <p:nvPr/>
        </p:nvSpPr>
        <p:spPr>
          <a:xfrm>
            <a:off x="669036" y="1809976"/>
            <a:ext cx="11252200" cy="631583"/>
          </a:xfrm>
          <a:prstGeom prst="rect">
            <a:avLst/>
          </a:prstGeom>
        </p:spPr>
        <p:txBody>
          <a:bodyPr vert="horz" wrap="square" lIns="0" tIns="15875" rIns="0" bIns="0" rtlCol="0">
            <a:spAutoFit/>
          </a:bodyPr>
          <a:lstStyle/>
          <a:p>
            <a:pPr marL="12700" marR="5080">
              <a:lnSpc>
                <a:spcPct val="100000"/>
              </a:lnSpc>
              <a:spcBef>
                <a:spcPts val="125"/>
              </a:spcBef>
              <a:tabLst>
                <a:tab pos="1251585" algn="l"/>
              </a:tabLst>
            </a:pPr>
            <a:r>
              <a:rPr lang="de-DE" sz="2000" dirty="0">
                <a:latin typeface="Arial"/>
                <a:cs typeface="Arial"/>
              </a:rPr>
              <a:t>Selektionsanweisung legt fest, welcher Codeblock aufgrund </a:t>
            </a:r>
            <a:r>
              <a:rPr lang="de-DE" sz="2000" spc="-10" dirty="0">
                <a:latin typeface="Arial"/>
                <a:cs typeface="Arial"/>
              </a:rPr>
              <a:t>Bedingung </a:t>
            </a:r>
            <a:r>
              <a:rPr lang="de-DE" sz="2000" dirty="0">
                <a:latin typeface="Arial"/>
                <a:cs typeface="Arial"/>
              </a:rPr>
              <a:t>ausgeführt werden soll</a:t>
            </a:r>
            <a:r>
              <a:rPr lang="de-DE" sz="2000" spc="-10" dirty="0">
                <a:latin typeface="Arial"/>
                <a:cs typeface="Arial"/>
              </a:rPr>
              <a:t>. </a:t>
            </a:r>
            <a:r>
              <a:rPr lang="de-DE" sz="2000" dirty="0">
                <a:latin typeface="Arial"/>
                <a:cs typeface="Arial"/>
              </a:rPr>
              <a:t>Selektionen sind entweder einfache Links/Rechts-Verzweigungen oder </a:t>
            </a:r>
            <a:r>
              <a:rPr lang="de-DE" sz="2000" spc="-10" dirty="0">
                <a:latin typeface="Arial"/>
                <a:cs typeface="Arial"/>
              </a:rPr>
              <a:t>Mehrfachverzweigungen.</a:t>
            </a:r>
            <a:endParaRPr lang="de-DE" sz="2000" dirty="0">
              <a:latin typeface="Arial"/>
              <a:cs typeface="Arial"/>
            </a:endParaRPr>
          </a:p>
        </p:txBody>
      </p:sp>
      <p:grpSp>
        <p:nvGrpSpPr>
          <p:cNvPr id="4" name="object 4">
            <a:extLst>
              <a:ext uri="{FF2B5EF4-FFF2-40B4-BE49-F238E27FC236}">
                <a16:creationId xmlns:a16="http://schemas.microsoft.com/office/drawing/2014/main" id="{092F2BF2-94CC-1DB6-7097-FACDAFF0B3C3}"/>
              </a:ext>
            </a:extLst>
          </p:cNvPr>
          <p:cNvGrpSpPr/>
          <p:nvPr/>
        </p:nvGrpSpPr>
        <p:grpSpPr>
          <a:xfrm>
            <a:off x="669036" y="2647159"/>
            <a:ext cx="4600575" cy="1857375"/>
            <a:chOff x="285750" y="2124075"/>
            <a:chExt cx="4600575" cy="1857375"/>
          </a:xfrm>
        </p:grpSpPr>
        <p:pic>
          <p:nvPicPr>
            <p:cNvPr id="5" name="object 5">
              <a:extLst>
                <a:ext uri="{FF2B5EF4-FFF2-40B4-BE49-F238E27FC236}">
                  <a16:creationId xmlns:a16="http://schemas.microsoft.com/office/drawing/2014/main" id="{F2C1FA66-9B34-7BA2-85ED-830CCE943651}"/>
                </a:ext>
              </a:extLst>
            </p:cNvPr>
            <p:cNvPicPr/>
            <p:nvPr/>
          </p:nvPicPr>
          <p:blipFill>
            <a:blip r:embed="rId3" cstate="print"/>
            <a:stretch>
              <a:fillRect/>
            </a:stretch>
          </p:blipFill>
          <p:spPr>
            <a:xfrm>
              <a:off x="323850" y="2152650"/>
              <a:ext cx="4562475" cy="1781175"/>
            </a:xfrm>
            <a:prstGeom prst="rect">
              <a:avLst/>
            </a:prstGeom>
          </p:spPr>
        </p:pic>
        <p:pic>
          <p:nvPicPr>
            <p:cNvPr id="34" name="object 6">
              <a:extLst>
                <a:ext uri="{FF2B5EF4-FFF2-40B4-BE49-F238E27FC236}">
                  <a16:creationId xmlns:a16="http://schemas.microsoft.com/office/drawing/2014/main" id="{E74E4D72-30B7-4723-1E4B-F9B4AAA96959}"/>
                </a:ext>
              </a:extLst>
            </p:cNvPr>
            <p:cNvPicPr/>
            <p:nvPr/>
          </p:nvPicPr>
          <p:blipFill>
            <a:blip r:embed="rId4" cstate="print"/>
            <a:stretch>
              <a:fillRect/>
            </a:stretch>
          </p:blipFill>
          <p:spPr>
            <a:xfrm>
              <a:off x="285750" y="2124075"/>
              <a:ext cx="3667125" cy="1857375"/>
            </a:xfrm>
            <a:prstGeom prst="rect">
              <a:avLst/>
            </a:prstGeom>
          </p:spPr>
        </p:pic>
        <p:sp>
          <p:nvSpPr>
            <p:cNvPr id="35" name="object 7">
              <a:extLst>
                <a:ext uri="{FF2B5EF4-FFF2-40B4-BE49-F238E27FC236}">
                  <a16:creationId xmlns:a16="http://schemas.microsoft.com/office/drawing/2014/main" id="{49E51407-3B65-3971-491E-3804D4648B8E}"/>
                </a:ext>
              </a:extLst>
            </p:cNvPr>
            <p:cNvSpPr/>
            <p:nvPr/>
          </p:nvSpPr>
          <p:spPr>
            <a:xfrm>
              <a:off x="328345" y="2149221"/>
              <a:ext cx="4461510" cy="1695450"/>
            </a:xfrm>
            <a:custGeom>
              <a:avLst/>
              <a:gdLst/>
              <a:ahLst/>
              <a:cxnLst/>
              <a:rect l="l" t="t" r="r" b="b"/>
              <a:pathLst>
                <a:path w="4461510" h="1695450">
                  <a:moveTo>
                    <a:pt x="4461256" y="0"/>
                  </a:moveTo>
                  <a:lnTo>
                    <a:pt x="0" y="0"/>
                  </a:lnTo>
                  <a:lnTo>
                    <a:pt x="0" y="1694941"/>
                  </a:lnTo>
                  <a:lnTo>
                    <a:pt x="4461256" y="1694941"/>
                  </a:lnTo>
                  <a:lnTo>
                    <a:pt x="4461256" y="0"/>
                  </a:lnTo>
                  <a:close/>
                </a:path>
              </a:pathLst>
            </a:custGeom>
            <a:solidFill>
              <a:srgbClr val="FFFFEF"/>
            </a:solidFill>
          </p:spPr>
          <p:txBody>
            <a:bodyPr wrap="square" lIns="0" tIns="0" rIns="0" bIns="0" rtlCol="0"/>
            <a:lstStyle/>
            <a:p>
              <a:endParaRPr/>
            </a:p>
          </p:txBody>
        </p:sp>
        <p:sp>
          <p:nvSpPr>
            <p:cNvPr id="36" name="object 8">
              <a:extLst>
                <a:ext uri="{FF2B5EF4-FFF2-40B4-BE49-F238E27FC236}">
                  <a16:creationId xmlns:a16="http://schemas.microsoft.com/office/drawing/2014/main" id="{59DDDFF1-03B8-D4D2-2A3D-A0EC1FAA7F50}"/>
                </a:ext>
              </a:extLst>
            </p:cNvPr>
            <p:cNvSpPr/>
            <p:nvPr/>
          </p:nvSpPr>
          <p:spPr>
            <a:xfrm>
              <a:off x="328345" y="2149221"/>
              <a:ext cx="4461510" cy="1695450"/>
            </a:xfrm>
            <a:custGeom>
              <a:avLst/>
              <a:gdLst/>
              <a:ahLst/>
              <a:cxnLst/>
              <a:rect l="l" t="t" r="r" b="b"/>
              <a:pathLst>
                <a:path w="4461510" h="1695450">
                  <a:moveTo>
                    <a:pt x="0" y="1694941"/>
                  </a:moveTo>
                  <a:lnTo>
                    <a:pt x="4461256" y="1694941"/>
                  </a:lnTo>
                  <a:lnTo>
                    <a:pt x="4461256" y="0"/>
                  </a:lnTo>
                  <a:lnTo>
                    <a:pt x="0" y="0"/>
                  </a:lnTo>
                  <a:lnTo>
                    <a:pt x="0" y="1694941"/>
                  </a:lnTo>
                  <a:close/>
                </a:path>
              </a:pathLst>
            </a:custGeom>
            <a:ln w="9534">
              <a:solidFill>
                <a:srgbClr val="BEBEBE"/>
              </a:solidFill>
            </a:ln>
          </p:spPr>
          <p:txBody>
            <a:bodyPr wrap="square" lIns="0" tIns="0" rIns="0" bIns="0" rtlCol="0"/>
            <a:lstStyle/>
            <a:p>
              <a:endParaRPr/>
            </a:p>
          </p:txBody>
        </p:sp>
      </p:grpSp>
      <p:sp>
        <p:nvSpPr>
          <p:cNvPr id="37" name="object 9">
            <a:extLst>
              <a:ext uri="{FF2B5EF4-FFF2-40B4-BE49-F238E27FC236}">
                <a16:creationId xmlns:a16="http://schemas.microsoft.com/office/drawing/2014/main" id="{A5AC904F-617C-8473-C2D1-19C248E7DFE4}"/>
              </a:ext>
            </a:extLst>
          </p:cNvPr>
          <p:cNvSpPr txBox="1"/>
          <p:nvPr/>
        </p:nvSpPr>
        <p:spPr>
          <a:xfrm>
            <a:off x="771270" y="2699800"/>
            <a:ext cx="1913255" cy="621030"/>
          </a:xfrm>
          <a:prstGeom prst="rect">
            <a:avLst/>
          </a:prstGeom>
        </p:spPr>
        <p:txBody>
          <a:bodyPr vert="horz" wrap="square" lIns="0" tIns="15875" rIns="0" bIns="0" rtlCol="0">
            <a:spAutoFit/>
          </a:bodyPr>
          <a:lstStyle/>
          <a:p>
            <a:pPr marL="12700">
              <a:lnSpc>
                <a:spcPct val="100000"/>
              </a:lnSpc>
              <a:spcBef>
                <a:spcPts val="125"/>
              </a:spcBef>
            </a:pPr>
            <a:r>
              <a:rPr sz="1250" b="1" dirty="0">
                <a:solidFill>
                  <a:srgbClr val="007E00"/>
                </a:solidFill>
                <a:latin typeface="Consolas"/>
                <a:cs typeface="Consolas"/>
              </a:rPr>
              <a:t>//</a:t>
            </a:r>
            <a:r>
              <a:rPr sz="1250" b="1" spc="114" dirty="0">
                <a:solidFill>
                  <a:srgbClr val="007E00"/>
                </a:solidFill>
                <a:latin typeface="Consolas"/>
                <a:cs typeface="Consolas"/>
              </a:rPr>
              <a:t> </a:t>
            </a:r>
            <a:r>
              <a:rPr sz="1250" b="1" dirty="0">
                <a:solidFill>
                  <a:srgbClr val="007E00"/>
                </a:solidFill>
                <a:latin typeface="Consolas"/>
                <a:cs typeface="Consolas"/>
              </a:rPr>
              <a:t>Left/Right</a:t>
            </a:r>
            <a:r>
              <a:rPr sz="1250" b="1" spc="114" dirty="0">
                <a:solidFill>
                  <a:srgbClr val="007E00"/>
                </a:solidFill>
                <a:latin typeface="Consolas"/>
                <a:cs typeface="Consolas"/>
              </a:rPr>
              <a:t> </a:t>
            </a:r>
            <a:r>
              <a:rPr sz="1250" b="1" spc="-10" dirty="0">
                <a:solidFill>
                  <a:srgbClr val="007E00"/>
                </a:solidFill>
                <a:latin typeface="Consolas"/>
                <a:cs typeface="Consolas"/>
              </a:rPr>
              <a:t>branch:</a:t>
            </a:r>
            <a:endParaRPr sz="1250" dirty="0">
              <a:latin typeface="Consolas"/>
              <a:cs typeface="Consolas"/>
            </a:endParaRPr>
          </a:p>
          <a:p>
            <a:pPr marL="12700" marR="90170">
              <a:lnSpc>
                <a:spcPct val="105200"/>
              </a:lnSpc>
            </a:pPr>
            <a:r>
              <a:rPr sz="1250" b="1" dirty="0">
                <a:solidFill>
                  <a:srgbClr val="007E00"/>
                </a:solidFill>
                <a:latin typeface="Consolas"/>
                <a:cs typeface="Consolas"/>
              </a:rPr>
              <a:t>//</a:t>
            </a:r>
            <a:r>
              <a:rPr sz="1250" b="1" spc="65" dirty="0">
                <a:solidFill>
                  <a:srgbClr val="007E00"/>
                </a:solidFill>
                <a:latin typeface="Consolas"/>
                <a:cs typeface="Consolas"/>
              </a:rPr>
              <a:t> </a:t>
            </a:r>
            <a:r>
              <a:rPr sz="1250" b="1" dirty="0">
                <a:solidFill>
                  <a:srgbClr val="007E00"/>
                </a:solidFill>
                <a:latin typeface="Consolas"/>
                <a:cs typeface="Consolas"/>
              </a:rPr>
              <a:t>Is</a:t>
            </a:r>
            <a:r>
              <a:rPr sz="1250" b="1" spc="65" dirty="0">
                <a:solidFill>
                  <a:srgbClr val="007E00"/>
                </a:solidFill>
                <a:latin typeface="Consolas"/>
                <a:cs typeface="Consolas"/>
              </a:rPr>
              <a:t> </a:t>
            </a:r>
            <a:r>
              <a:rPr sz="1250" b="1" dirty="0">
                <a:solidFill>
                  <a:srgbClr val="007E00"/>
                </a:solidFill>
                <a:latin typeface="Consolas"/>
                <a:cs typeface="Consolas"/>
              </a:rPr>
              <a:t>this</a:t>
            </a:r>
            <a:r>
              <a:rPr sz="1250" b="1" spc="70" dirty="0">
                <a:solidFill>
                  <a:srgbClr val="007E00"/>
                </a:solidFill>
                <a:latin typeface="Consolas"/>
                <a:cs typeface="Consolas"/>
              </a:rPr>
              <a:t> </a:t>
            </a:r>
            <a:r>
              <a:rPr sz="1250" b="1" spc="-10" dirty="0">
                <a:solidFill>
                  <a:srgbClr val="007E00"/>
                </a:solidFill>
                <a:latin typeface="Consolas"/>
                <a:cs typeface="Consolas"/>
              </a:rPr>
              <a:t>condition </a:t>
            </a:r>
            <a:r>
              <a:rPr sz="1250" b="1" dirty="0">
                <a:solidFill>
                  <a:srgbClr val="7E0054"/>
                </a:solidFill>
                <a:latin typeface="Consolas"/>
                <a:cs typeface="Consolas"/>
              </a:rPr>
              <a:t>if</a:t>
            </a:r>
            <a:r>
              <a:rPr sz="1250" b="1" spc="160" dirty="0">
                <a:solidFill>
                  <a:srgbClr val="7E0054"/>
                </a:solidFill>
                <a:latin typeface="Consolas"/>
                <a:cs typeface="Consolas"/>
              </a:rPr>
              <a:t> </a:t>
            </a:r>
            <a:r>
              <a:rPr sz="1250" b="1" dirty="0">
                <a:latin typeface="Consolas"/>
                <a:cs typeface="Consolas"/>
              </a:rPr>
              <a:t>(someCondition</a:t>
            </a:r>
            <a:r>
              <a:rPr sz="1250" b="1" spc="155" dirty="0">
                <a:latin typeface="Consolas"/>
                <a:cs typeface="Consolas"/>
              </a:rPr>
              <a:t> </a:t>
            </a:r>
            <a:r>
              <a:rPr sz="1250" b="1" spc="-25" dirty="0">
                <a:latin typeface="Consolas"/>
                <a:cs typeface="Consolas"/>
              </a:rPr>
              <a:t>==</a:t>
            </a:r>
            <a:endParaRPr sz="1250" dirty="0">
              <a:latin typeface="Consolas"/>
              <a:cs typeface="Consolas"/>
            </a:endParaRPr>
          </a:p>
        </p:txBody>
      </p:sp>
      <p:sp>
        <p:nvSpPr>
          <p:cNvPr id="38" name="object 10">
            <a:extLst>
              <a:ext uri="{FF2B5EF4-FFF2-40B4-BE49-F238E27FC236}">
                <a16:creationId xmlns:a16="http://schemas.microsoft.com/office/drawing/2014/main" id="{1C77A60F-9C06-7809-2C82-FE71BEE21661}"/>
              </a:ext>
            </a:extLst>
          </p:cNvPr>
          <p:cNvSpPr txBox="1"/>
          <p:nvPr/>
        </p:nvSpPr>
        <p:spPr>
          <a:xfrm>
            <a:off x="1942216" y="3300891"/>
            <a:ext cx="657225" cy="220345"/>
          </a:xfrm>
          <a:prstGeom prst="rect">
            <a:avLst/>
          </a:prstGeom>
        </p:spPr>
        <p:txBody>
          <a:bodyPr vert="horz" wrap="square" lIns="0" tIns="15875" rIns="0" bIns="0" rtlCol="0">
            <a:spAutoFit/>
          </a:bodyPr>
          <a:lstStyle/>
          <a:p>
            <a:pPr marL="12700">
              <a:lnSpc>
                <a:spcPct val="100000"/>
              </a:lnSpc>
              <a:spcBef>
                <a:spcPts val="125"/>
              </a:spcBef>
            </a:pPr>
            <a:r>
              <a:rPr sz="1250" b="1" dirty="0">
                <a:solidFill>
                  <a:srgbClr val="007E00"/>
                </a:solidFill>
                <a:latin typeface="Consolas"/>
                <a:cs typeface="Consolas"/>
              </a:rPr>
              <a:t>do</a:t>
            </a:r>
            <a:r>
              <a:rPr sz="1250" b="1" spc="25" dirty="0">
                <a:solidFill>
                  <a:srgbClr val="007E00"/>
                </a:solidFill>
                <a:latin typeface="Consolas"/>
                <a:cs typeface="Consolas"/>
              </a:rPr>
              <a:t> </a:t>
            </a:r>
            <a:r>
              <a:rPr sz="1250" b="1" spc="-20" dirty="0">
                <a:solidFill>
                  <a:srgbClr val="007E00"/>
                </a:solidFill>
                <a:latin typeface="Consolas"/>
                <a:cs typeface="Consolas"/>
              </a:rPr>
              <a:t>this</a:t>
            </a:r>
            <a:endParaRPr sz="1250">
              <a:latin typeface="Consolas"/>
              <a:cs typeface="Consolas"/>
            </a:endParaRPr>
          </a:p>
        </p:txBody>
      </p:sp>
      <p:sp>
        <p:nvSpPr>
          <p:cNvPr id="39" name="object 11">
            <a:extLst>
              <a:ext uri="{FF2B5EF4-FFF2-40B4-BE49-F238E27FC236}">
                <a16:creationId xmlns:a16="http://schemas.microsoft.com/office/drawing/2014/main" id="{700416EE-1D6D-ABF4-2141-3B45CC2D1676}"/>
              </a:ext>
            </a:extLst>
          </p:cNvPr>
          <p:cNvSpPr txBox="1"/>
          <p:nvPr/>
        </p:nvSpPr>
        <p:spPr>
          <a:xfrm>
            <a:off x="2664316" y="2900206"/>
            <a:ext cx="924560" cy="621030"/>
          </a:xfrm>
          <a:prstGeom prst="rect">
            <a:avLst/>
          </a:prstGeom>
        </p:spPr>
        <p:txBody>
          <a:bodyPr vert="horz" wrap="square" lIns="0" tIns="6350" rIns="0" bIns="0" rtlCol="0">
            <a:spAutoFit/>
          </a:bodyPr>
          <a:lstStyle/>
          <a:p>
            <a:pPr marL="13335" marR="5080" indent="-1270">
              <a:lnSpc>
                <a:spcPct val="105200"/>
              </a:lnSpc>
              <a:spcBef>
                <a:spcPts val="50"/>
              </a:spcBef>
            </a:pPr>
            <a:r>
              <a:rPr sz="1250" b="1" spc="-10" dirty="0">
                <a:solidFill>
                  <a:srgbClr val="007E00"/>
                </a:solidFill>
                <a:latin typeface="Consolas"/>
                <a:cs typeface="Consolas"/>
              </a:rPr>
              <a:t>true? </a:t>
            </a:r>
            <a:r>
              <a:rPr sz="1250" b="1" dirty="0">
                <a:solidFill>
                  <a:srgbClr val="7E0054"/>
                </a:solidFill>
                <a:latin typeface="Consolas"/>
                <a:cs typeface="Consolas"/>
              </a:rPr>
              <a:t>true</a:t>
            </a:r>
            <a:r>
              <a:rPr sz="1250" b="1" dirty="0">
                <a:latin typeface="Consolas"/>
                <a:cs typeface="Consolas"/>
              </a:rPr>
              <a:t>)</a:t>
            </a:r>
            <a:r>
              <a:rPr sz="1250" b="1" spc="130" dirty="0">
                <a:latin typeface="Consolas"/>
                <a:cs typeface="Consolas"/>
              </a:rPr>
              <a:t> </a:t>
            </a:r>
            <a:r>
              <a:rPr sz="1250" b="1" spc="-50" dirty="0">
                <a:latin typeface="Consolas"/>
                <a:cs typeface="Consolas"/>
              </a:rPr>
              <a:t>{ </a:t>
            </a:r>
            <a:r>
              <a:rPr sz="1250" b="1" dirty="0">
                <a:solidFill>
                  <a:srgbClr val="007E00"/>
                </a:solidFill>
                <a:latin typeface="Consolas"/>
                <a:cs typeface="Consolas"/>
              </a:rPr>
              <a:t>code</a:t>
            </a:r>
            <a:r>
              <a:rPr sz="1250" b="1" spc="60" dirty="0">
                <a:solidFill>
                  <a:srgbClr val="007E00"/>
                </a:solidFill>
                <a:latin typeface="Consolas"/>
                <a:cs typeface="Consolas"/>
              </a:rPr>
              <a:t> </a:t>
            </a:r>
            <a:r>
              <a:rPr sz="1250" b="1" spc="-10" dirty="0">
                <a:solidFill>
                  <a:srgbClr val="007E00"/>
                </a:solidFill>
                <a:latin typeface="Consolas"/>
                <a:cs typeface="Consolas"/>
              </a:rPr>
              <a:t>block</a:t>
            </a:r>
            <a:endParaRPr sz="1250" dirty="0">
              <a:latin typeface="Consolas"/>
              <a:cs typeface="Consolas"/>
            </a:endParaRPr>
          </a:p>
        </p:txBody>
      </p:sp>
      <p:sp>
        <p:nvSpPr>
          <p:cNvPr id="40" name="object 12">
            <a:extLst>
              <a:ext uri="{FF2B5EF4-FFF2-40B4-BE49-F238E27FC236}">
                <a16:creationId xmlns:a16="http://schemas.microsoft.com/office/drawing/2014/main" id="{1A0401DC-C0DA-BF76-D110-DB10DC0C6A76}"/>
              </a:ext>
            </a:extLst>
          </p:cNvPr>
          <p:cNvSpPr txBox="1"/>
          <p:nvPr/>
        </p:nvSpPr>
        <p:spPr>
          <a:xfrm>
            <a:off x="1942040" y="3892076"/>
            <a:ext cx="2103120" cy="220345"/>
          </a:xfrm>
          <a:prstGeom prst="rect">
            <a:avLst/>
          </a:prstGeom>
        </p:spPr>
        <p:txBody>
          <a:bodyPr vert="horz" wrap="square" lIns="0" tIns="15875" rIns="0" bIns="0" rtlCol="0">
            <a:spAutoFit/>
          </a:bodyPr>
          <a:lstStyle/>
          <a:p>
            <a:pPr marL="12700">
              <a:lnSpc>
                <a:spcPct val="100000"/>
              </a:lnSpc>
              <a:spcBef>
                <a:spcPts val="125"/>
              </a:spcBef>
            </a:pPr>
            <a:r>
              <a:rPr sz="1250" b="1" dirty="0">
                <a:solidFill>
                  <a:srgbClr val="007E00"/>
                </a:solidFill>
                <a:latin typeface="Consolas"/>
                <a:cs typeface="Consolas"/>
              </a:rPr>
              <a:t>this</a:t>
            </a:r>
            <a:r>
              <a:rPr sz="1250" b="1" spc="110" dirty="0">
                <a:solidFill>
                  <a:srgbClr val="007E00"/>
                </a:solidFill>
                <a:latin typeface="Consolas"/>
                <a:cs typeface="Consolas"/>
              </a:rPr>
              <a:t> </a:t>
            </a:r>
            <a:r>
              <a:rPr sz="1250" b="1" dirty="0">
                <a:solidFill>
                  <a:srgbClr val="007E00"/>
                </a:solidFill>
                <a:latin typeface="Consolas"/>
                <a:cs typeface="Consolas"/>
              </a:rPr>
              <a:t>code</a:t>
            </a:r>
            <a:r>
              <a:rPr sz="1250" b="1" spc="114" dirty="0">
                <a:solidFill>
                  <a:srgbClr val="007E00"/>
                </a:solidFill>
                <a:latin typeface="Consolas"/>
                <a:cs typeface="Consolas"/>
              </a:rPr>
              <a:t> </a:t>
            </a:r>
            <a:r>
              <a:rPr sz="1250" b="1" dirty="0">
                <a:solidFill>
                  <a:srgbClr val="007E00"/>
                </a:solidFill>
                <a:latin typeface="Consolas"/>
                <a:cs typeface="Consolas"/>
              </a:rPr>
              <a:t>block</a:t>
            </a:r>
            <a:r>
              <a:rPr sz="1250" b="1" spc="114" dirty="0">
                <a:solidFill>
                  <a:srgbClr val="007E00"/>
                </a:solidFill>
                <a:latin typeface="Consolas"/>
                <a:cs typeface="Consolas"/>
              </a:rPr>
              <a:t> </a:t>
            </a:r>
            <a:r>
              <a:rPr sz="1250" b="1" spc="-10" dirty="0">
                <a:solidFill>
                  <a:srgbClr val="007E00"/>
                </a:solidFill>
                <a:latin typeface="Consolas"/>
                <a:cs typeface="Consolas"/>
              </a:rPr>
              <a:t>instead</a:t>
            </a:r>
            <a:endParaRPr sz="1250">
              <a:latin typeface="Consolas"/>
              <a:cs typeface="Consolas"/>
            </a:endParaRPr>
          </a:p>
        </p:txBody>
      </p:sp>
      <p:sp>
        <p:nvSpPr>
          <p:cNvPr id="41" name="object 13">
            <a:extLst>
              <a:ext uri="{FF2B5EF4-FFF2-40B4-BE49-F238E27FC236}">
                <a16:creationId xmlns:a16="http://schemas.microsoft.com/office/drawing/2014/main" id="{4DB49DDD-8DD4-62ED-D6FB-96A5058AF78B}"/>
              </a:ext>
            </a:extLst>
          </p:cNvPr>
          <p:cNvSpPr txBox="1"/>
          <p:nvPr/>
        </p:nvSpPr>
        <p:spPr>
          <a:xfrm>
            <a:off x="771270" y="3300891"/>
            <a:ext cx="1104900" cy="1012190"/>
          </a:xfrm>
          <a:prstGeom prst="rect">
            <a:avLst/>
          </a:prstGeom>
        </p:spPr>
        <p:txBody>
          <a:bodyPr vert="horz" wrap="square" lIns="0" tIns="15875" rIns="0" bIns="0" rtlCol="0">
            <a:spAutoFit/>
          </a:bodyPr>
          <a:lstStyle/>
          <a:p>
            <a:pPr marL="183515">
              <a:lnSpc>
                <a:spcPct val="100000"/>
              </a:lnSpc>
              <a:spcBef>
                <a:spcPts val="125"/>
              </a:spcBef>
            </a:pPr>
            <a:r>
              <a:rPr sz="1250" b="1" dirty="0">
                <a:solidFill>
                  <a:srgbClr val="007E00"/>
                </a:solidFill>
                <a:latin typeface="Consolas"/>
                <a:cs typeface="Consolas"/>
              </a:rPr>
              <a:t>//</a:t>
            </a:r>
            <a:r>
              <a:rPr sz="1250" b="1" spc="90" dirty="0">
                <a:solidFill>
                  <a:srgbClr val="007E00"/>
                </a:solidFill>
                <a:latin typeface="Consolas"/>
                <a:cs typeface="Consolas"/>
              </a:rPr>
              <a:t> </a:t>
            </a:r>
            <a:r>
              <a:rPr sz="1250" b="1" dirty="0">
                <a:solidFill>
                  <a:srgbClr val="007E00"/>
                </a:solidFill>
                <a:latin typeface="Consolas"/>
                <a:cs typeface="Consolas"/>
              </a:rPr>
              <a:t>Yup,</a:t>
            </a:r>
            <a:r>
              <a:rPr sz="1250" b="1" spc="90" dirty="0">
                <a:solidFill>
                  <a:srgbClr val="007E00"/>
                </a:solidFill>
                <a:latin typeface="Consolas"/>
                <a:cs typeface="Consolas"/>
              </a:rPr>
              <a:t> </a:t>
            </a:r>
            <a:r>
              <a:rPr sz="1250" b="1" spc="-25" dirty="0">
                <a:solidFill>
                  <a:srgbClr val="007E00"/>
                </a:solidFill>
                <a:latin typeface="Consolas"/>
                <a:cs typeface="Consolas"/>
              </a:rPr>
              <a:t>so</a:t>
            </a:r>
            <a:endParaRPr sz="1250" dirty="0">
              <a:latin typeface="Consolas"/>
              <a:cs typeface="Consolas"/>
            </a:endParaRPr>
          </a:p>
          <a:p>
            <a:pPr marL="12700">
              <a:lnSpc>
                <a:spcPct val="100000"/>
              </a:lnSpc>
              <a:spcBef>
                <a:spcPts val="75"/>
              </a:spcBef>
            </a:pPr>
            <a:r>
              <a:rPr sz="1250" b="1" spc="-50" dirty="0">
                <a:latin typeface="Consolas"/>
                <a:cs typeface="Consolas"/>
              </a:rPr>
              <a:t>}</a:t>
            </a:r>
            <a:endParaRPr sz="1250" dirty="0">
              <a:latin typeface="Consolas"/>
              <a:cs typeface="Consolas"/>
            </a:endParaRPr>
          </a:p>
          <a:p>
            <a:pPr marL="12700">
              <a:lnSpc>
                <a:spcPct val="100000"/>
              </a:lnSpc>
              <a:spcBef>
                <a:spcPts val="5"/>
              </a:spcBef>
            </a:pPr>
            <a:r>
              <a:rPr sz="1250" b="1" dirty="0">
                <a:solidFill>
                  <a:srgbClr val="7E0054"/>
                </a:solidFill>
                <a:latin typeface="Consolas"/>
                <a:cs typeface="Consolas"/>
              </a:rPr>
              <a:t>else</a:t>
            </a:r>
            <a:r>
              <a:rPr sz="1250" b="1" spc="50" dirty="0">
                <a:solidFill>
                  <a:srgbClr val="7E0054"/>
                </a:solidFill>
                <a:latin typeface="Consolas"/>
                <a:cs typeface="Consolas"/>
              </a:rPr>
              <a:t> </a:t>
            </a:r>
            <a:r>
              <a:rPr sz="1250" b="1" spc="-50" dirty="0">
                <a:latin typeface="Consolas"/>
                <a:cs typeface="Consolas"/>
              </a:rPr>
              <a:t>{</a:t>
            </a:r>
            <a:endParaRPr sz="1250" dirty="0">
              <a:latin typeface="Consolas"/>
              <a:cs typeface="Consolas"/>
            </a:endParaRPr>
          </a:p>
          <a:p>
            <a:pPr marL="97790">
              <a:lnSpc>
                <a:spcPct val="100000"/>
              </a:lnSpc>
              <a:spcBef>
                <a:spcPts val="75"/>
              </a:spcBef>
            </a:pPr>
            <a:r>
              <a:rPr sz="1250" b="1" dirty="0">
                <a:solidFill>
                  <a:srgbClr val="007E00"/>
                </a:solidFill>
                <a:latin typeface="Consolas"/>
                <a:cs typeface="Consolas"/>
              </a:rPr>
              <a:t>//</a:t>
            </a:r>
            <a:r>
              <a:rPr sz="1250" b="1" spc="80" dirty="0">
                <a:solidFill>
                  <a:srgbClr val="007E00"/>
                </a:solidFill>
                <a:latin typeface="Consolas"/>
                <a:cs typeface="Consolas"/>
              </a:rPr>
              <a:t> </a:t>
            </a:r>
            <a:r>
              <a:rPr sz="1250" b="1" dirty="0">
                <a:solidFill>
                  <a:srgbClr val="007E00"/>
                </a:solidFill>
                <a:latin typeface="Consolas"/>
                <a:cs typeface="Consolas"/>
              </a:rPr>
              <a:t>Nope,</a:t>
            </a:r>
            <a:r>
              <a:rPr sz="1250" b="1" spc="80" dirty="0">
                <a:solidFill>
                  <a:srgbClr val="007E00"/>
                </a:solidFill>
                <a:latin typeface="Consolas"/>
                <a:cs typeface="Consolas"/>
              </a:rPr>
              <a:t> </a:t>
            </a:r>
            <a:r>
              <a:rPr sz="1250" b="1" spc="-25" dirty="0">
                <a:solidFill>
                  <a:srgbClr val="007E00"/>
                </a:solidFill>
                <a:latin typeface="Consolas"/>
                <a:cs typeface="Consolas"/>
              </a:rPr>
              <a:t>do</a:t>
            </a:r>
            <a:endParaRPr sz="1250" dirty="0">
              <a:latin typeface="Consolas"/>
              <a:cs typeface="Consolas"/>
            </a:endParaRPr>
          </a:p>
          <a:p>
            <a:pPr marL="12700">
              <a:lnSpc>
                <a:spcPct val="100000"/>
              </a:lnSpc>
              <a:spcBef>
                <a:spcPts val="80"/>
              </a:spcBef>
            </a:pPr>
            <a:r>
              <a:rPr sz="1250" b="1" spc="-50" dirty="0">
                <a:latin typeface="Consolas"/>
                <a:cs typeface="Consolas"/>
              </a:rPr>
              <a:t>}</a:t>
            </a:r>
            <a:endParaRPr sz="1250" dirty="0">
              <a:latin typeface="Consolas"/>
              <a:cs typeface="Consolas"/>
            </a:endParaRPr>
          </a:p>
        </p:txBody>
      </p:sp>
      <p:sp>
        <p:nvSpPr>
          <p:cNvPr id="44" name="object 19">
            <a:extLst>
              <a:ext uri="{FF2B5EF4-FFF2-40B4-BE49-F238E27FC236}">
                <a16:creationId xmlns:a16="http://schemas.microsoft.com/office/drawing/2014/main" id="{90890269-42A3-45C5-24DA-427C443CAE06}"/>
              </a:ext>
            </a:extLst>
          </p:cNvPr>
          <p:cNvSpPr txBox="1"/>
          <p:nvPr/>
        </p:nvSpPr>
        <p:spPr>
          <a:xfrm>
            <a:off x="2818184" y="6325067"/>
            <a:ext cx="842010" cy="220345"/>
          </a:xfrm>
          <a:prstGeom prst="rect">
            <a:avLst/>
          </a:prstGeom>
        </p:spPr>
        <p:txBody>
          <a:bodyPr vert="horz" wrap="square" lIns="0" tIns="15875" rIns="0" bIns="0" rtlCol="0">
            <a:spAutoFit/>
          </a:bodyPr>
          <a:lstStyle/>
          <a:p>
            <a:pPr marL="12700">
              <a:lnSpc>
                <a:spcPct val="100000"/>
              </a:lnSpc>
              <a:spcBef>
                <a:spcPts val="125"/>
              </a:spcBef>
            </a:pPr>
            <a:r>
              <a:rPr sz="1250" spc="-10" dirty="0">
                <a:solidFill>
                  <a:srgbClr val="2A00FF"/>
                </a:solidFill>
                <a:latin typeface="Consolas"/>
                <a:cs typeface="Consolas"/>
              </a:rPr>
              <a:t>above!"</a:t>
            </a:r>
            <a:r>
              <a:rPr sz="1250" b="1" spc="-10" dirty="0">
                <a:latin typeface="Consolas"/>
                <a:cs typeface="Consolas"/>
              </a:rPr>
              <a:t>);</a:t>
            </a:r>
            <a:endParaRPr sz="1250">
              <a:latin typeface="Consolas"/>
              <a:cs typeface="Consolas"/>
            </a:endParaRPr>
          </a:p>
        </p:txBody>
      </p:sp>
      <p:sp>
        <p:nvSpPr>
          <p:cNvPr id="45" name="object 20">
            <a:extLst>
              <a:ext uri="{FF2B5EF4-FFF2-40B4-BE49-F238E27FC236}">
                <a16:creationId xmlns:a16="http://schemas.microsoft.com/office/drawing/2014/main" id="{6A0D70F5-3F3E-E401-696D-114CBDDE2E89}"/>
              </a:ext>
            </a:extLst>
          </p:cNvPr>
          <p:cNvSpPr txBox="1"/>
          <p:nvPr/>
        </p:nvSpPr>
        <p:spPr>
          <a:xfrm>
            <a:off x="742695" y="4531890"/>
            <a:ext cx="2009775" cy="2204085"/>
          </a:xfrm>
          <a:prstGeom prst="rect">
            <a:avLst/>
          </a:prstGeom>
        </p:spPr>
        <p:txBody>
          <a:bodyPr vert="horz" wrap="square" lIns="0" tIns="6350" rIns="0" bIns="0" rtlCol="0">
            <a:spAutoFit/>
          </a:bodyPr>
          <a:lstStyle/>
          <a:p>
            <a:pPr marL="12700" marR="185420">
              <a:lnSpc>
                <a:spcPct val="105100"/>
              </a:lnSpc>
              <a:spcBef>
                <a:spcPts val="50"/>
              </a:spcBef>
            </a:pPr>
            <a:r>
              <a:rPr sz="1250" b="1" dirty="0">
                <a:solidFill>
                  <a:srgbClr val="007E00"/>
                </a:solidFill>
                <a:latin typeface="Consolas"/>
                <a:cs typeface="Consolas"/>
              </a:rPr>
              <a:t>//</a:t>
            </a:r>
            <a:r>
              <a:rPr sz="1250" b="1" spc="125" dirty="0">
                <a:solidFill>
                  <a:srgbClr val="007E00"/>
                </a:solidFill>
                <a:latin typeface="Consolas"/>
                <a:cs typeface="Consolas"/>
              </a:rPr>
              <a:t> </a:t>
            </a:r>
            <a:r>
              <a:rPr sz="1250" b="1" dirty="0">
                <a:solidFill>
                  <a:srgbClr val="007E00"/>
                </a:solidFill>
                <a:latin typeface="Consolas"/>
                <a:cs typeface="Consolas"/>
              </a:rPr>
              <a:t>Multi-way</a:t>
            </a:r>
            <a:r>
              <a:rPr sz="1250" b="1" spc="125" dirty="0">
                <a:solidFill>
                  <a:srgbClr val="007E00"/>
                </a:solidFill>
                <a:latin typeface="Consolas"/>
                <a:cs typeface="Consolas"/>
              </a:rPr>
              <a:t> </a:t>
            </a:r>
            <a:r>
              <a:rPr sz="1250" b="1" spc="-10" dirty="0">
                <a:solidFill>
                  <a:srgbClr val="007E00"/>
                </a:solidFill>
                <a:latin typeface="Consolas"/>
                <a:cs typeface="Consolas"/>
              </a:rPr>
              <a:t>branch: </a:t>
            </a:r>
            <a:r>
              <a:rPr sz="1250" b="1" dirty="0">
                <a:solidFill>
                  <a:srgbClr val="7E0054"/>
                </a:solidFill>
                <a:latin typeface="Consolas"/>
                <a:cs typeface="Consolas"/>
              </a:rPr>
              <a:t>switch</a:t>
            </a:r>
            <a:r>
              <a:rPr sz="1250" b="1" spc="195" dirty="0">
                <a:solidFill>
                  <a:srgbClr val="7E0054"/>
                </a:solidFill>
                <a:latin typeface="Consolas"/>
                <a:cs typeface="Consolas"/>
              </a:rPr>
              <a:t> </a:t>
            </a:r>
            <a:r>
              <a:rPr sz="1250" b="1" dirty="0">
                <a:latin typeface="Consolas"/>
                <a:cs typeface="Consolas"/>
              </a:rPr>
              <a:t>(someValue)</a:t>
            </a:r>
            <a:r>
              <a:rPr sz="1250" b="1" spc="180" dirty="0">
                <a:latin typeface="Consolas"/>
                <a:cs typeface="Consolas"/>
              </a:rPr>
              <a:t> </a:t>
            </a:r>
            <a:r>
              <a:rPr sz="1250" b="1" spc="-50" dirty="0">
                <a:latin typeface="Consolas"/>
                <a:cs typeface="Consolas"/>
              </a:rPr>
              <a:t>{</a:t>
            </a:r>
            <a:endParaRPr sz="1250">
              <a:latin typeface="Consolas"/>
              <a:cs typeface="Consolas"/>
            </a:endParaRPr>
          </a:p>
          <a:p>
            <a:pPr marL="365125" marR="282575" indent="-181610">
              <a:lnSpc>
                <a:spcPts val="1580"/>
              </a:lnSpc>
              <a:spcBef>
                <a:spcPts val="60"/>
              </a:spcBef>
            </a:pPr>
            <a:r>
              <a:rPr sz="1250" b="1" dirty="0">
                <a:solidFill>
                  <a:srgbClr val="7E0054"/>
                </a:solidFill>
                <a:latin typeface="Consolas"/>
                <a:cs typeface="Consolas"/>
              </a:rPr>
              <a:t>case</a:t>
            </a:r>
            <a:r>
              <a:rPr sz="1250" b="1" spc="145" dirty="0">
                <a:solidFill>
                  <a:srgbClr val="7E0054"/>
                </a:solidFill>
                <a:latin typeface="Consolas"/>
                <a:cs typeface="Consolas"/>
              </a:rPr>
              <a:t> </a:t>
            </a:r>
            <a:r>
              <a:rPr sz="1250" spc="-20" dirty="0">
                <a:solidFill>
                  <a:srgbClr val="2A00FF"/>
                </a:solidFill>
                <a:latin typeface="Consolas"/>
                <a:cs typeface="Consolas"/>
              </a:rPr>
              <a:t>"a"</a:t>
            </a:r>
            <a:r>
              <a:rPr sz="1250" b="1" spc="-20" dirty="0">
                <a:latin typeface="Consolas"/>
                <a:cs typeface="Consolas"/>
              </a:rPr>
              <a:t>: </a:t>
            </a:r>
            <a:r>
              <a:rPr sz="1250" b="1" spc="-10" dirty="0">
                <a:latin typeface="Consolas"/>
                <a:cs typeface="Consolas"/>
              </a:rPr>
              <a:t>alert(</a:t>
            </a:r>
            <a:r>
              <a:rPr sz="1250" spc="-10" dirty="0">
                <a:solidFill>
                  <a:srgbClr val="2A00FF"/>
                </a:solidFill>
                <a:latin typeface="Consolas"/>
                <a:cs typeface="Consolas"/>
              </a:rPr>
              <a:t>"Bang!"</a:t>
            </a:r>
            <a:r>
              <a:rPr sz="1250" b="1" spc="-10" dirty="0">
                <a:latin typeface="Consolas"/>
                <a:cs typeface="Consolas"/>
              </a:rPr>
              <a:t>); </a:t>
            </a:r>
            <a:r>
              <a:rPr sz="1250" b="1" spc="-10" dirty="0">
                <a:solidFill>
                  <a:srgbClr val="7E0054"/>
                </a:solidFill>
                <a:latin typeface="Consolas"/>
                <a:cs typeface="Consolas"/>
              </a:rPr>
              <a:t>break</a:t>
            </a:r>
            <a:r>
              <a:rPr sz="1250" b="1" spc="-10" dirty="0">
                <a:latin typeface="Consolas"/>
                <a:cs typeface="Consolas"/>
              </a:rPr>
              <a:t>;</a:t>
            </a:r>
            <a:endParaRPr sz="1250">
              <a:latin typeface="Consolas"/>
              <a:cs typeface="Consolas"/>
            </a:endParaRPr>
          </a:p>
          <a:p>
            <a:pPr marL="183515">
              <a:lnSpc>
                <a:spcPts val="1430"/>
              </a:lnSpc>
            </a:pPr>
            <a:r>
              <a:rPr sz="1250" b="1" dirty="0">
                <a:solidFill>
                  <a:srgbClr val="7E0054"/>
                </a:solidFill>
                <a:latin typeface="Consolas"/>
                <a:cs typeface="Consolas"/>
              </a:rPr>
              <a:t>case</a:t>
            </a:r>
            <a:r>
              <a:rPr sz="1250" b="1" spc="125" dirty="0">
                <a:solidFill>
                  <a:srgbClr val="7E0054"/>
                </a:solidFill>
                <a:latin typeface="Consolas"/>
                <a:cs typeface="Consolas"/>
              </a:rPr>
              <a:t> </a:t>
            </a:r>
            <a:r>
              <a:rPr sz="1250" spc="-20" dirty="0">
                <a:solidFill>
                  <a:srgbClr val="2A00FF"/>
                </a:solidFill>
                <a:latin typeface="Consolas"/>
                <a:cs typeface="Consolas"/>
              </a:rPr>
              <a:t>"b"</a:t>
            </a:r>
            <a:r>
              <a:rPr sz="1250" b="1" spc="-20" dirty="0">
                <a:latin typeface="Consolas"/>
                <a:cs typeface="Consolas"/>
              </a:rPr>
              <a:t>:</a:t>
            </a:r>
            <a:endParaRPr sz="1250">
              <a:latin typeface="Consolas"/>
              <a:cs typeface="Consolas"/>
            </a:endParaRPr>
          </a:p>
          <a:p>
            <a:pPr marL="365125" marR="279400">
              <a:lnSpc>
                <a:spcPct val="105200"/>
              </a:lnSpc>
            </a:pPr>
            <a:r>
              <a:rPr sz="1250" b="1" spc="-10" dirty="0">
                <a:latin typeface="Consolas"/>
                <a:cs typeface="Consolas"/>
              </a:rPr>
              <a:t>alert(</a:t>
            </a:r>
            <a:r>
              <a:rPr sz="1250" spc="-10" dirty="0">
                <a:solidFill>
                  <a:srgbClr val="2A00FF"/>
                </a:solidFill>
                <a:latin typeface="Consolas"/>
                <a:cs typeface="Consolas"/>
              </a:rPr>
              <a:t>"Fizz!"</a:t>
            </a:r>
            <a:r>
              <a:rPr sz="1250" b="1" spc="-10" dirty="0">
                <a:latin typeface="Consolas"/>
                <a:cs typeface="Consolas"/>
              </a:rPr>
              <a:t>); </a:t>
            </a:r>
            <a:r>
              <a:rPr sz="1250" b="1" spc="-10" dirty="0">
                <a:solidFill>
                  <a:srgbClr val="7E0054"/>
                </a:solidFill>
                <a:latin typeface="Consolas"/>
                <a:cs typeface="Consolas"/>
              </a:rPr>
              <a:t>break</a:t>
            </a:r>
            <a:r>
              <a:rPr sz="1250" b="1" spc="-10" dirty="0">
                <a:latin typeface="Consolas"/>
                <a:cs typeface="Consolas"/>
              </a:rPr>
              <a:t>;</a:t>
            </a:r>
            <a:endParaRPr sz="1250">
              <a:latin typeface="Consolas"/>
              <a:cs typeface="Consolas"/>
            </a:endParaRPr>
          </a:p>
          <a:p>
            <a:pPr marL="183515">
              <a:lnSpc>
                <a:spcPct val="100000"/>
              </a:lnSpc>
              <a:spcBef>
                <a:spcPts val="80"/>
              </a:spcBef>
            </a:pPr>
            <a:r>
              <a:rPr sz="1250" b="1" spc="-10" dirty="0">
                <a:solidFill>
                  <a:srgbClr val="7E0054"/>
                </a:solidFill>
                <a:latin typeface="Consolas"/>
                <a:cs typeface="Consolas"/>
              </a:rPr>
              <a:t>default</a:t>
            </a:r>
            <a:r>
              <a:rPr sz="1250" b="1" spc="-10" dirty="0">
                <a:latin typeface="Consolas"/>
                <a:cs typeface="Consolas"/>
              </a:rPr>
              <a:t>:</a:t>
            </a:r>
            <a:endParaRPr sz="1250">
              <a:latin typeface="Consolas"/>
              <a:cs typeface="Consolas"/>
            </a:endParaRPr>
          </a:p>
          <a:p>
            <a:pPr marL="365125">
              <a:lnSpc>
                <a:spcPct val="100000"/>
              </a:lnSpc>
              <a:spcBef>
                <a:spcPts val="75"/>
              </a:spcBef>
            </a:pPr>
            <a:r>
              <a:rPr sz="1250" b="1" dirty="0">
                <a:latin typeface="Consolas"/>
                <a:cs typeface="Consolas"/>
              </a:rPr>
              <a:t>alert(</a:t>
            </a:r>
            <a:r>
              <a:rPr sz="1250" dirty="0">
                <a:solidFill>
                  <a:srgbClr val="2A00FF"/>
                </a:solidFill>
                <a:latin typeface="Consolas"/>
                <a:cs typeface="Consolas"/>
              </a:rPr>
              <a:t>"None</a:t>
            </a:r>
            <a:r>
              <a:rPr sz="1250" spc="180" dirty="0">
                <a:solidFill>
                  <a:srgbClr val="2A00FF"/>
                </a:solidFill>
                <a:latin typeface="Consolas"/>
                <a:cs typeface="Consolas"/>
              </a:rPr>
              <a:t> </a:t>
            </a:r>
            <a:r>
              <a:rPr sz="1250" dirty="0">
                <a:solidFill>
                  <a:srgbClr val="2A00FF"/>
                </a:solidFill>
                <a:latin typeface="Consolas"/>
                <a:cs typeface="Consolas"/>
              </a:rPr>
              <a:t>of</a:t>
            </a:r>
            <a:r>
              <a:rPr sz="1250" spc="180" dirty="0">
                <a:solidFill>
                  <a:srgbClr val="2A00FF"/>
                </a:solidFill>
                <a:latin typeface="Consolas"/>
                <a:cs typeface="Consolas"/>
              </a:rPr>
              <a:t> </a:t>
            </a:r>
            <a:r>
              <a:rPr sz="1250" spc="-25" dirty="0">
                <a:solidFill>
                  <a:srgbClr val="2A00FF"/>
                </a:solidFill>
                <a:latin typeface="Consolas"/>
                <a:cs typeface="Consolas"/>
              </a:rPr>
              <a:t>the</a:t>
            </a:r>
            <a:endParaRPr sz="1250">
              <a:latin typeface="Consolas"/>
              <a:cs typeface="Consolas"/>
            </a:endParaRPr>
          </a:p>
          <a:p>
            <a:pPr marL="12700">
              <a:lnSpc>
                <a:spcPct val="100000"/>
              </a:lnSpc>
              <a:spcBef>
                <a:spcPts val="5"/>
              </a:spcBef>
            </a:pPr>
            <a:r>
              <a:rPr sz="1250" b="1" spc="-50" dirty="0">
                <a:latin typeface="Consolas"/>
                <a:cs typeface="Consolas"/>
              </a:rPr>
              <a:t>}</a:t>
            </a:r>
            <a:endParaRPr sz="1250">
              <a:latin typeface="Consolas"/>
              <a:cs typeface="Consolas"/>
            </a:endParaRPr>
          </a:p>
        </p:txBody>
      </p:sp>
      <p:grpSp>
        <p:nvGrpSpPr>
          <p:cNvPr id="46" name="object 21">
            <a:extLst>
              <a:ext uri="{FF2B5EF4-FFF2-40B4-BE49-F238E27FC236}">
                <a16:creationId xmlns:a16="http://schemas.microsoft.com/office/drawing/2014/main" id="{2B29E4B5-EBA8-5CD1-45CE-419516EEA2DC}"/>
              </a:ext>
            </a:extLst>
          </p:cNvPr>
          <p:cNvGrpSpPr/>
          <p:nvPr/>
        </p:nvGrpSpPr>
        <p:grpSpPr>
          <a:xfrm>
            <a:off x="3718686" y="2994376"/>
            <a:ext cx="6903131" cy="681355"/>
            <a:chOff x="3335401" y="2471292"/>
            <a:chExt cx="5814060" cy="681355"/>
          </a:xfrm>
        </p:grpSpPr>
        <p:pic>
          <p:nvPicPr>
            <p:cNvPr id="47" name="object 22">
              <a:extLst>
                <a:ext uri="{FF2B5EF4-FFF2-40B4-BE49-F238E27FC236}">
                  <a16:creationId xmlns:a16="http://schemas.microsoft.com/office/drawing/2014/main" id="{B4CD9E43-58AE-6105-2B83-BDD284EBF9BA}"/>
                </a:ext>
              </a:extLst>
            </p:cNvPr>
            <p:cNvPicPr/>
            <p:nvPr/>
          </p:nvPicPr>
          <p:blipFill>
            <a:blip r:embed="rId5" cstate="print"/>
            <a:stretch>
              <a:fillRect/>
            </a:stretch>
          </p:blipFill>
          <p:spPr>
            <a:xfrm>
              <a:off x="3340481" y="2476372"/>
              <a:ext cx="5803519" cy="670687"/>
            </a:xfrm>
            <a:prstGeom prst="rect">
              <a:avLst/>
            </a:prstGeom>
          </p:spPr>
        </p:pic>
        <p:sp>
          <p:nvSpPr>
            <p:cNvPr id="48" name="object 23">
              <a:extLst>
                <a:ext uri="{FF2B5EF4-FFF2-40B4-BE49-F238E27FC236}">
                  <a16:creationId xmlns:a16="http://schemas.microsoft.com/office/drawing/2014/main" id="{A1054F27-E724-CF4B-5AAE-CE164A70DF54}"/>
                </a:ext>
              </a:extLst>
            </p:cNvPr>
            <p:cNvSpPr/>
            <p:nvPr/>
          </p:nvSpPr>
          <p:spPr>
            <a:xfrm>
              <a:off x="3340481" y="2476372"/>
              <a:ext cx="5803900" cy="671195"/>
            </a:xfrm>
            <a:custGeom>
              <a:avLst/>
              <a:gdLst/>
              <a:ahLst/>
              <a:cxnLst/>
              <a:rect l="l" t="t" r="r" b="b"/>
              <a:pathLst>
                <a:path w="5803900" h="671194">
                  <a:moveTo>
                    <a:pt x="2005076" y="111760"/>
                  </a:moveTo>
                  <a:lnTo>
                    <a:pt x="2013858" y="68258"/>
                  </a:lnTo>
                  <a:lnTo>
                    <a:pt x="2037810" y="32734"/>
                  </a:lnTo>
                  <a:lnTo>
                    <a:pt x="2073334" y="8782"/>
                  </a:lnTo>
                  <a:lnTo>
                    <a:pt x="2116836" y="0"/>
                  </a:lnTo>
                  <a:lnTo>
                    <a:pt x="2638044" y="0"/>
                  </a:lnTo>
                  <a:lnTo>
                    <a:pt x="3587750" y="0"/>
                  </a:lnTo>
                  <a:lnTo>
                    <a:pt x="5691759" y="0"/>
                  </a:lnTo>
                  <a:lnTo>
                    <a:pt x="5735260" y="8782"/>
                  </a:lnTo>
                  <a:lnTo>
                    <a:pt x="5770784" y="32734"/>
                  </a:lnTo>
                  <a:lnTo>
                    <a:pt x="5794736" y="68258"/>
                  </a:lnTo>
                  <a:lnTo>
                    <a:pt x="5803519" y="111760"/>
                  </a:lnTo>
                  <a:lnTo>
                    <a:pt x="5803519" y="279400"/>
                  </a:lnTo>
                  <a:lnTo>
                    <a:pt x="5803519" y="558926"/>
                  </a:lnTo>
                  <a:lnTo>
                    <a:pt x="5794736" y="602428"/>
                  </a:lnTo>
                  <a:lnTo>
                    <a:pt x="5770784" y="637952"/>
                  </a:lnTo>
                  <a:lnTo>
                    <a:pt x="5735260" y="661904"/>
                  </a:lnTo>
                  <a:lnTo>
                    <a:pt x="5691759" y="670687"/>
                  </a:lnTo>
                  <a:lnTo>
                    <a:pt x="3587750" y="670687"/>
                  </a:lnTo>
                  <a:lnTo>
                    <a:pt x="2638044" y="670687"/>
                  </a:lnTo>
                  <a:lnTo>
                    <a:pt x="2116836" y="670687"/>
                  </a:lnTo>
                  <a:lnTo>
                    <a:pt x="2073334" y="661904"/>
                  </a:lnTo>
                  <a:lnTo>
                    <a:pt x="2037810" y="637952"/>
                  </a:lnTo>
                  <a:lnTo>
                    <a:pt x="2013858" y="602428"/>
                  </a:lnTo>
                  <a:lnTo>
                    <a:pt x="2005076" y="558926"/>
                  </a:lnTo>
                  <a:lnTo>
                    <a:pt x="2005076" y="279400"/>
                  </a:lnTo>
                  <a:lnTo>
                    <a:pt x="0" y="218439"/>
                  </a:lnTo>
                  <a:lnTo>
                    <a:pt x="2005076" y="111760"/>
                  </a:lnTo>
                  <a:close/>
                </a:path>
              </a:pathLst>
            </a:custGeom>
            <a:ln w="9534">
              <a:solidFill>
                <a:srgbClr val="B48000"/>
              </a:solidFill>
            </a:ln>
          </p:spPr>
          <p:txBody>
            <a:bodyPr wrap="square" lIns="0" tIns="0" rIns="0" bIns="0" rtlCol="0"/>
            <a:lstStyle/>
            <a:p>
              <a:endParaRPr/>
            </a:p>
          </p:txBody>
        </p:sp>
      </p:grpSp>
      <p:sp>
        <p:nvSpPr>
          <p:cNvPr id="49" name="object 24">
            <a:extLst>
              <a:ext uri="{FF2B5EF4-FFF2-40B4-BE49-F238E27FC236}">
                <a16:creationId xmlns:a16="http://schemas.microsoft.com/office/drawing/2014/main" id="{C575E8C3-65A5-4DAF-4AF8-321BB8EAA671}"/>
              </a:ext>
            </a:extLst>
          </p:cNvPr>
          <p:cNvSpPr txBox="1"/>
          <p:nvPr/>
        </p:nvSpPr>
        <p:spPr>
          <a:xfrm>
            <a:off x="6094476" y="3060408"/>
            <a:ext cx="4406785" cy="480966"/>
          </a:xfrm>
          <a:prstGeom prst="rect">
            <a:avLst/>
          </a:prstGeom>
        </p:spPr>
        <p:txBody>
          <a:bodyPr vert="horz" wrap="square" lIns="0" tIns="13970" rIns="0" bIns="0" rtlCol="0">
            <a:spAutoFit/>
          </a:bodyPr>
          <a:lstStyle/>
          <a:p>
            <a:pPr marL="441325" marR="5080" indent="-429259">
              <a:lnSpc>
                <a:spcPct val="100899"/>
              </a:lnSpc>
              <a:spcBef>
                <a:spcPts val="110"/>
              </a:spcBef>
            </a:pPr>
            <a:r>
              <a:rPr lang="de-DE" sz="1550" dirty="0">
                <a:latin typeface="Arial"/>
                <a:cs typeface="Arial"/>
              </a:rPr>
              <a:t>Eine einfache Links/Rechts-Verzweigung wird mit Hilfe eines </a:t>
            </a:r>
            <a:r>
              <a:rPr lang="de-DE" sz="1550" spc="-10" dirty="0" err="1">
                <a:latin typeface="Arial"/>
                <a:cs typeface="Arial"/>
              </a:rPr>
              <a:t>if</a:t>
            </a:r>
            <a:r>
              <a:rPr lang="de-DE" sz="1550" spc="-10" dirty="0">
                <a:latin typeface="Arial"/>
                <a:cs typeface="Arial"/>
              </a:rPr>
              <a:t>/</a:t>
            </a:r>
            <a:r>
              <a:rPr lang="de-DE" sz="1550" spc="-10" dirty="0" err="1">
                <a:latin typeface="Arial"/>
                <a:cs typeface="Arial"/>
              </a:rPr>
              <a:t>else</a:t>
            </a:r>
            <a:r>
              <a:rPr lang="de-DE" sz="1550" spc="-10" dirty="0">
                <a:latin typeface="Arial"/>
                <a:cs typeface="Arial"/>
              </a:rPr>
              <a:t>-Konstrukts durchgeführt</a:t>
            </a:r>
            <a:endParaRPr sz="1550" dirty="0">
              <a:latin typeface="Arial"/>
              <a:cs typeface="Arial"/>
            </a:endParaRPr>
          </a:p>
        </p:txBody>
      </p:sp>
      <p:grpSp>
        <p:nvGrpSpPr>
          <p:cNvPr id="50" name="object 25">
            <a:extLst>
              <a:ext uri="{FF2B5EF4-FFF2-40B4-BE49-F238E27FC236}">
                <a16:creationId xmlns:a16="http://schemas.microsoft.com/office/drawing/2014/main" id="{D954D807-0A7D-746A-34D6-6485B716B98E}"/>
              </a:ext>
            </a:extLst>
          </p:cNvPr>
          <p:cNvGrpSpPr/>
          <p:nvPr/>
        </p:nvGrpSpPr>
        <p:grpSpPr>
          <a:xfrm>
            <a:off x="2766245" y="4682888"/>
            <a:ext cx="7412228" cy="675640"/>
            <a:chOff x="2411534" y="4295071"/>
            <a:chExt cx="6258560" cy="675640"/>
          </a:xfrm>
        </p:grpSpPr>
        <p:pic>
          <p:nvPicPr>
            <p:cNvPr id="51" name="object 26">
              <a:extLst>
                <a:ext uri="{FF2B5EF4-FFF2-40B4-BE49-F238E27FC236}">
                  <a16:creationId xmlns:a16="http://schemas.microsoft.com/office/drawing/2014/main" id="{D6588C55-2E2E-4AA8-75AD-497AD5C98FD8}"/>
                </a:ext>
              </a:extLst>
            </p:cNvPr>
            <p:cNvPicPr/>
            <p:nvPr/>
          </p:nvPicPr>
          <p:blipFill>
            <a:blip r:embed="rId6" cstate="print"/>
            <a:stretch>
              <a:fillRect/>
            </a:stretch>
          </p:blipFill>
          <p:spPr>
            <a:xfrm>
              <a:off x="2416302" y="4299838"/>
              <a:ext cx="6248908" cy="665607"/>
            </a:xfrm>
            <a:prstGeom prst="rect">
              <a:avLst/>
            </a:prstGeom>
          </p:spPr>
        </p:pic>
        <p:sp>
          <p:nvSpPr>
            <p:cNvPr id="52" name="object 27">
              <a:extLst>
                <a:ext uri="{FF2B5EF4-FFF2-40B4-BE49-F238E27FC236}">
                  <a16:creationId xmlns:a16="http://schemas.microsoft.com/office/drawing/2014/main" id="{D4ADC0F7-F007-7BBE-5D8D-8BA1A286371A}"/>
                </a:ext>
              </a:extLst>
            </p:cNvPr>
            <p:cNvSpPr/>
            <p:nvPr/>
          </p:nvSpPr>
          <p:spPr>
            <a:xfrm>
              <a:off x="2416302" y="4299838"/>
              <a:ext cx="6249035" cy="666115"/>
            </a:xfrm>
            <a:custGeom>
              <a:avLst/>
              <a:gdLst/>
              <a:ahLst/>
              <a:cxnLst/>
              <a:rect l="l" t="t" r="r" b="b"/>
              <a:pathLst>
                <a:path w="6249034" h="666114">
                  <a:moveTo>
                    <a:pt x="2928874" y="110871"/>
                  </a:moveTo>
                  <a:lnTo>
                    <a:pt x="2937589" y="67722"/>
                  </a:lnTo>
                  <a:lnTo>
                    <a:pt x="2961354" y="32480"/>
                  </a:lnTo>
                  <a:lnTo>
                    <a:pt x="2996596" y="8715"/>
                  </a:lnTo>
                  <a:lnTo>
                    <a:pt x="3039745" y="0"/>
                  </a:lnTo>
                  <a:lnTo>
                    <a:pt x="3482213" y="0"/>
                  </a:lnTo>
                  <a:lnTo>
                    <a:pt x="4312284" y="0"/>
                  </a:lnTo>
                  <a:lnTo>
                    <a:pt x="6138037" y="0"/>
                  </a:lnTo>
                  <a:lnTo>
                    <a:pt x="6181185" y="8715"/>
                  </a:lnTo>
                  <a:lnTo>
                    <a:pt x="6216427" y="32480"/>
                  </a:lnTo>
                  <a:lnTo>
                    <a:pt x="6240192" y="67722"/>
                  </a:lnTo>
                  <a:lnTo>
                    <a:pt x="6248908" y="110871"/>
                  </a:lnTo>
                  <a:lnTo>
                    <a:pt x="6248908" y="277368"/>
                  </a:lnTo>
                  <a:lnTo>
                    <a:pt x="6248908" y="554736"/>
                  </a:lnTo>
                  <a:lnTo>
                    <a:pt x="6240192" y="597884"/>
                  </a:lnTo>
                  <a:lnTo>
                    <a:pt x="6216427" y="633126"/>
                  </a:lnTo>
                  <a:lnTo>
                    <a:pt x="6181185" y="656891"/>
                  </a:lnTo>
                  <a:lnTo>
                    <a:pt x="6138037" y="665607"/>
                  </a:lnTo>
                  <a:lnTo>
                    <a:pt x="4312284" y="665607"/>
                  </a:lnTo>
                  <a:lnTo>
                    <a:pt x="3482213" y="665607"/>
                  </a:lnTo>
                  <a:lnTo>
                    <a:pt x="3039745" y="665607"/>
                  </a:lnTo>
                  <a:lnTo>
                    <a:pt x="2996596" y="656891"/>
                  </a:lnTo>
                  <a:lnTo>
                    <a:pt x="2961354" y="633126"/>
                  </a:lnTo>
                  <a:lnTo>
                    <a:pt x="2937589" y="597884"/>
                  </a:lnTo>
                  <a:lnTo>
                    <a:pt x="2928874" y="554736"/>
                  </a:lnTo>
                  <a:lnTo>
                    <a:pt x="2928874" y="277368"/>
                  </a:lnTo>
                  <a:lnTo>
                    <a:pt x="0" y="186436"/>
                  </a:lnTo>
                  <a:lnTo>
                    <a:pt x="2928874" y="110871"/>
                  </a:lnTo>
                  <a:close/>
                </a:path>
              </a:pathLst>
            </a:custGeom>
            <a:ln w="9534">
              <a:solidFill>
                <a:srgbClr val="B48000"/>
              </a:solidFill>
            </a:ln>
          </p:spPr>
          <p:txBody>
            <a:bodyPr wrap="square" lIns="0" tIns="0" rIns="0" bIns="0" rtlCol="0"/>
            <a:lstStyle/>
            <a:p>
              <a:endParaRPr/>
            </a:p>
          </p:txBody>
        </p:sp>
      </p:grpSp>
      <p:sp>
        <p:nvSpPr>
          <p:cNvPr id="53" name="object 28">
            <a:extLst>
              <a:ext uri="{FF2B5EF4-FFF2-40B4-BE49-F238E27FC236}">
                <a16:creationId xmlns:a16="http://schemas.microsoft.com/office/drawing/2014/main" id="{5A011463-D2AD-2045-A129-1A421F519697}"/>
              </a:ext>
            </a:extLst>
          </p:cNvPr>
          <p:cNvSpPr txBox="1"/>
          <p:nvPr/>
        </p:nvSpPr>
        <p:spPr>
          <a:xfrm>
            <a:off x="6421375" y="4779975"/>
            <a:ext cx="3751314" cy="480966"/>
          </a:xfrm>
          <a:prstGeom prst="rect">
            <a:avLst/>
          </a:prstGeom>
        </p:spPr>
        <p:txBody>
          <a:bodyPr vert="horz" wrap="square" lIns="0" tIns="13970" rIns="0" bIns="0" rtlCol="0">
            <a:spAutoFit/>
          </a:bodyPr>
          <a:lstStyle/>
          <a:p>
            <a:pPr marL="12700" marR="5080" indent="66675">
              <a:lnSpc>
                <a:spcPct val="100899"/>
              </a:lnSpc>
              <a:spcBef>
                <a:spcPts val="110"/>
              </a:spcBef>
            </a:pPr>
            <a:r>
              <a:rPr lang="de-DE" sz="1550" dirty="0">
                <a:latin typeface="Arial"/>
                <a:cs typeface="Arial"/>
              </a:rPr>
              <a:t>Die Mehrwegverzweigung wird </a:t>
            </a:r>
            <a:r>
              <a:rPr lang="de-DE" sz="1550" spc="10" dirty="0">
                <a:latin typeface="Arial"/>
                <a:cs typeface="Arial"/>
              </a:rPr>
              <a:t>mit einem </a:t>
            </a:r>
            <a:r>
              <a:rPr lang="de-DE" sz="1550" spc="-10" dirty="0">
                <a:latin typeface="Arial"/>
                <a:cs typeface="Arial"/>
              </a:rPr>
              <a:t>switch/</a:t>
            </a:r>
            <a:r>
              <a:rPr lang="de-DE" sz="1550" spc="-10" dirty="0" err="1">
                <a:latin typeface="Arial"/>
                <a:cs typeface="Arial"/>
              </a:rPr>
              <a:t>case</a:t>
            </a:r>
            <a:r>
              <a:rPr lang="de-DE" sz="1550" spc="-10" dirty="0">
                <a:latin typeface="Arial"/>
                <a:cs typeface="Arial"/>
              </a:rPr>
              <a:t>-Konstrukt durchgeführt</a:t>
            </a:r>
            <a:endParaRPr lang="de-DE" sz="1550" dirty="0">
              <a:latin typeface="Arial"/>
              <a:cs typeface="Arial"/>
            </a:endParaRPr>
          </a:p>
        </p:txBody>
      </p:sp>
    </p:spTree>
    <p:extLst>
      <p:ext uri="{BB962C8B-B14F-4D97-AF65-F5344CB8AC3E}">
        <p14:creationId xmlns:p14="http://schemas.microsoft.com/office/powerpoint/2010/main" val="1749160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B878CA-7B33-30C1-3299-5EB78CC3AB2D}"/>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D0F29B44-6963-5FCA-5B94-D2EDBA0FE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D86F7C09-56A0-D51B-CE0A-5FE3A709E621}"/>
              </a:ext>
            </a:extLst>
          </p:cNvPr>
          <p:cNvSpPr>
            <a:spLocks noGrp="1"/>
          </p:cNvSpPr>
          <p:nvPr>
            <p:ph type="title"/>
          </p:nvPr>
        </p:nvSpPr>
        <p:spPr>
          <a:xfrm>
            <a:off x="838200" y="365125"/>
            <a:ext cx="10515600" cy="1325563"/>
          </a:xfrm>
        </p:spPr>
        <p:txBody>
          <a:bodyPr>
            <a:normAutofit/>
          </a:bodyPr>
          <a:lstStyle/>
          <a:p>
            <a:r>
              <a:rPr lang="de-DE" sz="4400" dirty="0"/>
              <a:t>JavaScript  - </a:t>
            </a:r>
            <a:r>
              <a:rPr lang="de-DE" dirty="0"/>
              <a:t>Syntax - Iteration</a:t>
            </a:r>
            <a:endParaRPr lang="de-DE" sz="4200" dirty="0"/>
          </a:p>
        </p:txBody>
      </p:sp>
      <p:sp>
        <p:nvSpPr>
          <p:cNvPr id="43" name="sketch line">
            <a:extLst>
              <a:ext uri="{FF2B5EF4-FFF2-40B4-BE49-F238E27FC236}">
                <a16:creationId xmlns:a16="http://schemas.microsoft.com/office/drawing/2014/main" id="{0F5FF394-D6B9-8255-A698-4777DAAE1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object 3">
            <a:extLst>
              <a:ext uri="{FF2B5EF4-FFF2-40B4-BE49-F238E27FC236}">
                <a16:creationId xmlns:a16="http://schemas.microsoft.com/office/drawing/2014/main" id="{D962EA86-9ADA-87EE-F639-6E1F6D639725}"/>
              </a:ext>
            </a:extLst>
          </p:cNvPr>
          <p:cNvSpPr txBox="1"/>
          <p:nvPr/>
        </p:nvSpPr>
        <p:spPr>
          <a:xfrm>
            <a:off x="697611" y="1867144"/>
            <a:ext cx="11474450" cy="334645"/>
          </a:xfrm>
          <a:prstGeom prst="rect">
            <a:avLst/>
          </a:prstGeom>
        </p:spPr>
        <p:txBody>
          <a:bodyPr vert="horz" wrap="square" lIns="0" tIns="15875" rIns="0" bIns="0" rtlCol="0">
            <a:spAutoFit/>
          </a:bodyPr>
          <a:lstStyle/>
          <a:p>
            <a:pPr marL="12700">
              <a:lnSpc>
                <a:spcPct val="100000"/>
              </a:lnSpc>
              <a:spcBef>
                <a:spcPts val="125"/>
              </a:spcBef>
            </a:pPr>
            <a:r>
              <a:rPr sz="2000" dirty="0">
                <a:latin typeface="Arial"/>
                <a:cs typeface="Arial"/>
              </a:rPr>
              <a:t>Als "Iteration" bezeichnet man die wiederholte Ausführung eines Codeblocks, während eine Bedingung </a:t>
            </a:r>
            <a:r>
              <a:rPr sz="2000" spc="-10" dirty="0">
                <a:latin typeface="Arial"/>
                <a:cs typeface="Arial"/>
              </a:rPr>
              <a:t>erfüllt </a:t>
            </a:r>
            <a:r>
              <a:rPr sz="2000" dirty="0">
                <a:latin typeface="Arial"/>
                <a:cs typeface="Arial"/>
              </a:rPr>
              <a:t>bleibt</a:t>
            </a:r>
            <a:r>
              <a:rPr sz="2000" spc="-10" dirty="0">
                <a:latin typeface="Arial"/>
                <a:cs typeface="Arial"/>
              </a:rPr>
              <a:t>.</a:t>
            </a:r>
            <a:endParaRPr sz="2000">
              <a:latin typeface="Arial"/>
              <a:cs typeface="Arial"/>
            </a:endParaRPr>
          </a:p>
        </p:txBody>
      </p:sp>
      <p:grpSp>
        <p:nvGrpSpPr>
          <p:cNvPr id="7" name="object 4">
            <a:extLst>
              <a:ext uri="{FF2B5EF4-FFF2-40B4-BE49-F238E27FC236}">
                <a16:creationId xmlns:a16="http://schemas.microsoft.com/office/drawing/2014/main" id="{86058A77-216E-A4E4-1BDD-8D91BBBF89B1}"/>
              </a:ext>
            </a:extLst>
          </p:cNvPr>
          <p:cNvGrpSpPr/>
          <p:nvPr/>
        </p:nvGrpSpPr>
        <p:grpSpPr>
          <a:xfrm>
            <a:off x="669036" y="2571296"/>
            <a:ext cx="4600575" cy="1066800"/>
            <a:chOff x="285750" y="2124075"/>
            <a:chExt cx="4600575" cy="1066800"/>
          </a:xfrm>
        </p:grpSpPr>
        <p:pic>
          <p:nvPicPr>
            <p:cNvPr id="8" name="object 5">
              <a:extLst>
                <a:ext uri="{FF2B5EF4-FFF2-40B4-BE49-F238E27FC236}">
                  <a16:creationId xmlns:a16="http://schemas.microsoft.com/office/drawing/2014/main" id="{B5021EB6-5843-BF6A-6296-918D1FC6B6C3}"/>
                </a:ext>
              </a:extLst>
            </p:cNvPr>
            <p:cNvPicPr/>
            <p:nvPr/>
          </p:nvPicPr>
          <p:blipFill>
            <a:blip r:embed="rId3" cstate="print"/>
            <a:stretch>
              <a:fillRect/>
            </a:stretch>
          </p:blipFill>
          <p:spPr>
            <a:xfrm>
              <a:off x="323850" y="2152650"/>
              <a:ext cx="4562475" cy="981075"/>
            </a:xfrm>
            <a:prstGeom prst="rect">
              <a:avLst/>
            </a:prstGeom>
          </p:spPr>
        </p:pic>
        <p:pic>
          <p:nvPicPr>
            <p:cNvPr id="9" name="object 6">
              <a:extLst>
                <a:ext uri="{FF2B5EF4-FFF2-40B4-BE49-F238E27FC236}">
                  <a16:creationId xmlns:a16="http://schemas.microsoft.com/office/drawing/2014/main" id="{48073D84-E4F4-ADAF-B9D9-ED560C385AA2}"/>
                </a:ext>
              </a:extLst>
            </p:cNvPr>
            <p:cNvPicPr/>
            <p:nvPr/>
          </p:nvPicPr>
          <p:blipFill>
            <a:blip r:embed="rId4" cstate="print"/>
            <a:stretch>
              <a:fillRect/>
            </a:stretch>
          </p:blipFill>
          <p:spPr>
            <a:xfrm>
              <a:off x="285750" y="2124075"/>
              <a:ext cx="3209925" cy="1066800"/>
            </a:xfrm>
            <a:prstGeom prst="rect">
              <a:avLst/>
            </a:prstGeom>
          </p:spPr>
        </p:pic>
        <p:sp>
          <p:nvSpPr>
            <p:cNvPr id="10" name="object 7">
              <a:extLst>
                <a:ext uri="{FF2B5EF4-FFF2-40B4-BE49-F238E27FC236}">
                  <a16:creationId xmlns:a16="http://schemas.microsoft.com/office/drawing/2014/main" id="{1D78964F-6685-09B6-6029-0B58034048A0}"/>
                </a:ext>
              </a:extLst>
            </p:cNvPr>
            <p:cNvSpPr/>
            <p:nvPr/>
          </p:nvSpPr>
          <p:spPr>
            <a:xfrm>
              <a:off x="328345" y="2149208"/>
              <a:ext cx="4461510" cy="895350"/>
            </a:xfrm>
            <a:custGeom>
              <a:avLst/>
              <a:gdLst/>
              <a:ahLst/>
              <a:cxnLst/>
              <a:rect l="l" t="t" r="r" b="b"/>
              <a:pathLst>
                <a:path w="4461510" h="895350">
                  <a:moveTo>
                    <a:pt x="4461256" y="0"/>
                  </a:moveTo>
                  <a:lnTo>
                    <a:pt x="0" y="0"/>
                  </a:lnTo>
                  <a:lnTo>
                    <a:pt x="0" y="894727"/>
                  </a:lnTo>
                  <a:lnTo>
                    <a:pt x="4461256" y="894727"/>
                  </a:lnTo>
                  <a:lnTo>
                    <a:pt x="4461256" y="0"/>
                  </a:lnTo>
                  <a:close/>
                </a:path>
              </a:pathLst>
            </a:custGeom>
            <a:solidFill>
              <a:srgbClr val="FFFFEF"/>
            </a:solidFill>
          </p:spPr>
          <p:txBody>
            <a:bodyPr wrap="square" lIns="0" tIns="0" rIns="0" bIns="0" rtlCol="0"/>
            <a:lstStyle/>
            <a:p>
              <a:endParaRPr/>
            </a:p>
          </p:txBody>
        </p:sp>
        <p:sp>
          <p:nvSpPr>
            <p:cNvPr id="11" name="object 8">
              <a:extLst>
                <a:ext uri="{FF2B5EF4-FFF2-40B4-BE49-F238E27FC236}">
                  <a16:creationId xmlns:a16="http://schemas.microsoft.com/office/drawing/2014/main" id="{D5E003D9-95F8-56B1-9991-62BC8DFC9BE2}"/>
                </a:ext>
              </a:extLst>
            </p:cNvPr>
            <p:cNvSpPr/>
            <p:nvPr/>
          </p:nvSpPr>
          <p:spPr>
            <a:xfrm>
              <a:off x="328345" y="2149208"/>
              <a:ext cx="4461510" cy="895350"/>
            </a:xfrm>
            <a:custGeom>
              <a:avLst/>
              <a:gdLst/>
              <a:ahLst/>
              <a:cxnLst/>
              <a:rect l="l" t="t" r="r" b="b"/>
              <a:pathLst>
                <a:path w="4461510" h="895350">
                  <a:moveTo>
                    <a:pt x="0" y="894727"/>
                  </a:moveTo>
                  <a:lnTo>
                    <a:pt x="4461256" y="894727"/>
                  </a:lnTo>
                  <a:lnTo>
                    <a:pt x="4461256" y="0"/>
                  </a:lnTo>
                  <a:lnTo>
                    <a:pt x="0" y="0"/>
                  </a:lnTo>
                  <a:lnTo>
                    <a:pt x="0" y="894727"/>
                  </a:lnTo>
                  <a:close/>
                </a:path>
              </a:pathLst>
            </a:custGeom>
            <a:ln w="9534">
              <a:solidFill>
                <a:srgbClr val="BEBEBE"/>
              </a:solidFill>
            </a:ln>
          </p:spPr>
          <p:txBody>
            <a:bodyPr wrap="square" lIns="0" tIns="0" rIns="0" bIns="0" rtlCol="0"/>
            <a:lstStyle/>
            <a:p>
              <a:endParaRPr/>
            </a:p>
          </p:txBody>
        </p:sp>
      </p:grpSp>
      <p:sp>
        <p:nvSpPr>
          <p:cNvPr id="12" name="object 9">
            <a:extLst>
              <a:ext uri="{FF2B5EF4-FFF2-40B4-BE49-F238E27FC236}">
                <a16:creationId xmlns:a16="http://schemas.microsoft.com/office/drawing/2014/main" id="{1091DCEA-1C3F-9D7A-86EB-3B0DC09232AA}"/>
              </a:ext>
            </a:extLst>
          </p:cNvPr>
          <p:cNvSpPr txBox="1"/>
          <p:nvPr/>
        </p:nvSpPr>
        <p:spPr>
          <a:xfrm>
            <a:off x="2935096" y="2824343"/>
            <a:ext cx="657860" cy="220345"/>
          </a:xfrm>
          <a:prstGeom prst="rect">
            <a:avLst/>
          </a:prstGeom>
        </p:spPr>
        <p:txBody>
          <a:bodyPr vert="horz" wrap="square" lIns="0" tIns="15875" rIns="0" bIns="0" rtlCol="0">
            <a:spAutoFit/>
          </a:bodyPr>
          <a:lstStyle/>
          <a:p>
            <a:pPr marL="12700">
              <a:lnSpc>
                <a:spcPct val="100000"/>
              </a:lnSpc>
              <a:spcBef>
                <a:spcPts val="125"/>
              </a:spcBef>
            </a:pPr>
            <a:r>
              <a:rPr sz="1250" b="1" dirty="0">
                <a:solidFill>
                  <a:srgbClr val="7E0054"/>
                </a:solidFill>
                <a:latin typeface="Consolas"/>
                <a:cs typeface="Consolas"/>
              </a:rPr>
              <a:t>true</a:t>
            </a:r>
            <a:r>
              <a:rPr sz="1250" b="1" dirty="0">
                <a:latin typeface="Consolas"/>
                <a:cs typeface="Consolas"/>
              </a:rPr>
              <a:t>) </a:t>
            </a:r>
            <a:r>
              <a:rPr sz="1250" b="1" spc="-50" dirty="0">
                <a:latin typeface="Consolas"/>
                <a:cs typeface="Consolas"/>
              </a:rPr>
              <a:t>{</a:t>
            </a:r>
            <a:endParaRPr sz="1250">
              <a:latin typeface="Consolas"/>
              <a:cs typeface="Consolas"/>
            </a:endParaRPr>
          </a:p>
        </p:txBody>
      </p:sp>
      <p:sp>
        <p:nvSpPr>
          <p:cNvPr id="13" name="object 10">
            <a:extLst>
              <a:ext uri="{FF2B5EF4-FFF2-40B4-BE49-F238E27FC236}">
                <a16:creationId xmlns:a16="http://schemas.microsoft.com/office/drawing/2014/main" id="{3A9E8131-CA13-8B17-0617-719AFE01A22B}"/>
              </a:ext>
            </a:extLst>
          </p:cNvPr>
          <p:cNvSpPr txBox="1"/>
          <p:nvPr/>
        </p:nvSpPr>
        <p:spPr>
          <a:xfrm>
            <a:off x="771270" y="2623937"/>
            <a:ext cx="3288666" cy="821690"/>
          </a:xfrm>
          <a:prstGeom prst="rect">
            <a:avLst/>
          </a:prstGeom>
        </p:spPr>
        <p:txBody>
          <a:bodyPr vert="horz" wrap="square" lIns="0" tIns="6350" rIns="0" bIns="0" rtlCol="0">
            <a:spAutoFit/>
          </a:bodyPr>
          <a:lstStyle/>
          <a:p>
            <a:pPr marL="12700" marR="5080">
              <a:lnSpc>
                <a:spcPct val="105200"/>
              </a:lnSpc>
              <a:spcBef>
                <a:spcPts val="50"/>
              </a:spcBef>
            </a:pPr>
            <a:r>
              <a:rPr sz="1250" b="1" dirty="0">
                <a:solidFill>
                  <a:srgbClr val="007E00"/>
                </a:solidFill>
                <a:latin typeface="Consolas"/>
                <a:cs typeface="Consolas"/>
              </a:rPr>
              <a:t>// Iterieren mit </a:t>
            </a:r>
            <a:r>
              <a:rPr sz="1250" b="1" spc="-10" dirty="0">
                <a:solidFill>
                  <a:srgbClr val="007E00"/>
                </a:solidFill>
                <a:latin typeface="Consolas"/>
                <a:cs typeface="Consolas"/>
              </a:rPr>
              <a:t>'while' </a:t>
            </a:r>
            <a:br>
              <a:rPr lang="de-DE" sz="1250" b="1" spc="-10" dirty="0">
                <a:solidFill>
                  <a:srgbClr val="007E00"/>
                </a:solidFill>
                <a:latin typeface="Consolas"/>
                <a:cs typeface="Consolas"/>
              </a:rPr>
            </a:br>
            <a:r>
              <a:rPr sz="1250" b="1" dirty="0">
                <a:solidFill>
                  <a:srgbClr val="7E0054"/>
                </a:solidFill>
                <a:latin typeface="Consolas"/>
                <a:cs typeface="Consolas"/>
              </a:rPr>
              <a:t>while </a:t>
            </a:r>
            <a:r>
              <a:rPr sz="1250" b="1" dirty="0">
                <a:latin typeface="Consolas"/>
                <a:cs typeface="Consolas"/>
              </a:rPr>
              <a:t>(someCondition </a:t>
            </a:r>
            <a:r>
              <a:rPr sz="1250" b="1" spc="-25" dirty="0">
                <a:latin typeface="Consolas"/>
                <a:cs typeface="Consolas"/>
              </a:rPr>
              <a:t>==</a:t>
            </a:r>
            <a:endParaRPr sz="1250" dirty="0">
              <a:latin typeface="Consolas"/>
              <a:cs typeface="Consolas"/>
            </a:endParaRPr>
          </a:p>
          <a:p>
            <a:pPr marL="183515">
              <a:lnSpc>
                <a:spcPct val="100000"/>
              </a:lnSpc>
              <a:spcBef>
                <a:spcPts val="75"/>
              </a:spcBef>
            </a:pPr>
            <a:r>
              <a:rPr sz="1250" b="1" dirty="0">
                <a:solidFill>
                  <a:srgbClr val="007E00"/>
                </a:solidFill>
                <a:latin typeface="Consolas"/>
                <a:cs typeface="Consolas"/>
              </a:rPr>
              <a:t>// Diesen </a:t>
            </a:r>
            <a:r>
              <a:rPr sz="1250" b="1" spc="-20" dirty="0">
                <a:solidFill>
                  <a:srgbClr val="007E00"/>
                </a:solidFill>
                <a:latin typeface="Consolas"/>
                <a:cs typeface="Consolas"/>
              </a:rPr>
              <a:t>Codeblock </a:t>
            </a:r>
            <a:r>
              <a:rPr sz="1250" b="1" dirty="0">
                <a:solidFill>
                  <a:srgbClr val="007E00"/>
                </a:solidFill>
                <a:latin typeface="Consolas"/>
                <a:cs typeface="Consolas"/>
              </a:rPr>
              <a:t>ausführen</a:t>
            </a:r>
            <a:endParaRPr sz="1250" dirty="0">
              <a:latin typeface="Consolas"/>
              <a:cs typeface="Consolas"/>
            </a:endParaRPr>
          </a:p>
          <a:p>
            <a:pPr marL="12700">
              <a:lnSpc>
                <a:spcPct val="100000"/>
              </a:lnSpc>
              <a:spcBef>
                <a:spcPts val="80"/>
              </a:spcBef>
            </a:pPr>
            <a:r>
              <a:rPr sz="1250" b="1" spc="-50" dirty="0">
                <a:latin typeface="Consolas"/>
                <a:cs typeface="Consolas"/>
              </a:rPr>
              <a:t>}</a:t>
            </a:r>
            <a:endParaRPr sz="1250" dirty="0">
              <a:latin typeface="Consolas"/>
              <a:cs typeface="Consolas"/>
            </a:endParaRPr>
          </a:p>
        </p:txBody>
      </p:sp>
      <p:grpSp>
        <p:nvGrpSpPr>
          <p:cNvPr id="14" name="object 11">
            <a:extLst>
              <a:ext uri="{FF2B5EF4-FFF2-40B4-BE49-F238E27FC236}">
                <a16:creationId xmlns:a16="http://schemas.microsoft.com/office/drawing/2014/main" id="{187ED1E1-3974-D384-F2F5-4C015736EE89}"/>
              </a:ext>
            </a:extLst>
          </p:cNvPr>
          <p:cNvGrpSpPr/>
          <p:nvPr/>
        </p:nvGrpSpPr>
        <p:grpSpPr>
          <a:xfrm>
            <a:off x="669036" y="3942896"/>
            <a:ext cx="4600575" cy="1066800"/>
            <a:chOff x="285750" y="3495675"/>
            <a:chExt cx="4600575" cy="1066800"/>
          </a:xfrm>
        </p:grpSpPr>
        <p:pic>
          <p:nvPicPr>
            <p:cNvPr id="15" name="object 12">
              <a:extLst>
                <a:ext uri="{FF2B5EF4-FFF2-40B4-BE49-F238E27FC236}">
                  <a16:creationId xmlns:a16="http://schemas.microsoft.com/office/drawing/2014/main" id="{992361F2-3863-FA95-4E41-03180FEACDD4}"/>
                </a:ext>
              </a:extLst>
            </p:cNvPr>
            <p:cNvPicPr/>
            <p:nvPr/>
          </p:nvPicPr>
          <p:blipFill>
            <a:blip r:embed="rId5" cstate="print"/>
            <a:stretch>
              <a:fillRect/>
            </a:stretch>
          </p:blipFill>
          <p:spPr>
            <a:xfrm>
              <a:off x="323850" y="3514725"/>
              <a:ext cx="4562475" cy="990600"/>
            </a:xfrm>
            <a:prstGeom prst="rect">
              <a:avLst/>
            </a:prstGeom>
          </p:spPr>
        </p:pic>
        <p:pic>
          <p:nvPicPr>
            <p:cNvPr id="16" name="object 13">
              <a:extLst>
                <a:ext uri="{FF2B5EF4-FFF2-40B4-BE49-F238E27FC236}">
                  <a16:creationId xmlns:a16="http://schemas.microsoft.com/office/drawing/2014/main" id="{4C80D058-8129-844A-3327-347BB045112A}"/>
                </a:ext>
              </a:extLst>
            </p:cNvPr>
            <p:cNvPicPr/>
            <p:nvPr/>
          </p:nvPicPr>
          <p:blipFill>
            <a:blip r:embed="rId6" cstate="print"/>
            <a:stretch>
              <a:fillRect/>
            </a:stretch>
          </p:blipFill>
          <p:spPr>
            <a:xfrm>
              <a:off x="285750" y="3495675"/>
              <a:ext cx="3390900" cy="1066800"/>
            </a:xfrm>
            <a:prstGeom prst="rect">
              <a:avLst/>
            </a:prstGeom>
          </p:spPr>
        </p:pic>
        <p:sp>
          <p:nvSpPr>
            <p:cNvPr id="17" name="object 14">
              <a:extLst>
                <a:ext uri="{FF2B5EF4-FFF2-40B4-BE49-F238E27FC236}">
                  <a16:creationId xmlns:a16="http://schemas.microsoft.com/office/drawing/2014/main" id="{22C7EC78-2BAB-7116-564A-B7D129FF8713}"/>
                </a:ext>
              </a:extLst>
            </p:cNvPr>
            <p:cNvSpPr/>
            <p:nvPr/>
          </p:nvSpPr>
          <p:spPr>
            <a:xfrm>
              <a:off x="328345" y="3516744"/>
              <a:ext cx="4461510" cy="895350"/>
            </a:xfrm>
            <a:custGeom>
              <a:avLst/>
              <a:gdLst/>
              <a:ahLst/>
              <a:cxnLst/>
              <a:rect l="l" t="t" r="r" b="b"/>
              <a:pathLst>
                <a:path w="4461510" h="895350">
                  <a:moveTo>
                    <a:pt x="4461256" y="0"/>
                  </a:moveTo>
                  <a:lnTo>
                    <a:pt x="0" y="0"/>
                  </a:lnTo>
                  <a:lnTo>
                    <a:pt x="0" y="894727"/>
                  </a:lnTo>
                  <a:lnTo>
                    <a:pt x="4461256" y="894727"/>
                  </a:lnTo>
                  <a:lnTo>
                    <a:pt x="4461256" y="0"/>
                  </a:lnTo>
                  <a:close/>
                </a:path>
              </a:pathLst>
            </a:custGeom>
            <a:solidFill>
              <a:srgbClr val="FFFFEF"/>
            </a:solidFill>
          </p:spPr>
          <p:txBody>
            <a:bodyPr wrap="square" lIns="0" tIns="0" rIns="0" bIns="0" rtlCol="0"/>
            <a:lstStyle/>
            <a:p>
              <a:endParaRPr/>
            </a:p>
          </p:txBody>
        </p:sp>
        <p:sp>
          <p:nvSpPr>
            <p:cNvPr id="18" name="object 15">
              <a:extLst>
                <a:ext uri="{FF2B5EF4-FFF2-40B4-BE49-F238E27FC236}">
                  <a16:creationId xmlns:a16="http://schemas.microsoft.com/office/drawing/2014/main" id="{BC100ED5-14E9-319C-E1CE-63DFD8C6E4A6}"/>
                </a:ext>
              </a:extLst>
            </p:cNvPr>
            <p:cNvSpPr/>
            <p:nvPr/>
          </p:nvSpPr>
          <p:spPr>
            <a:xfrm>
              <a:off x="328345" y="3516744"/>
              <a:ext cx="4461510" cy="895350"/>
            </a:xfrm>
            <a:custGeom>
              <a:avLst/>
              <a:gdLst/>
              <a:ahLst/>
              <a:cxnLst/>
              <a:rect l="l" t="t" r="r" b="b"/>
              <a:pathLst>
                <a:path w="4461510" h="895350">
                  <a:moveTo>
                    <a:pt x="0" y="894727"/>
                  </a:moveTo>
                  <a:lnTo>
                    <a:pt x="4461256" y="894727"/>
                  </a:lnTo>
                  <a:lnTo>
                    <a:pt x="4461256" y="0"/>
                  </a:lnTo>
                  <a:lnTo>
                    <a:pt x="0" y="0"/>
                  </a:lnTo>
                  <a:lnTo>
                    <a:pt x="0" y="894727"/>
                  </a:lnTo>
                  <a:close/>
                </a:path>
              </a:pathLst>
            </a:custGeom>
            <a:ln w="9534">
              <a:solidFill>
                <a:srgbClr val="BEBEBE"/>
              </a:solidFill>
            </a:ln>
          </p:spPr>
          <p:txBody>
            <a:bodyPr wrap="square" lIns="0" tIns="0" rIns="0" bIns="0" rtlCol="0"/>
            <a:lstStyle/>
            <a:p>
              <a:endParaRPr/>
            </a:p>
          </p:txBody>
        </p:sp>
      </p:grpSp>
      <p:sp>
        <p:nvSpPr>
          <p:cNvPr id="19" name="object 16">
            <a:extLst>
              <a:ext uri="{FF2B5EF4-FFF2-40B4-BE49-F238E27FC236}">
                <a16:creationId xmlns:a16="http://schemas.microsoft.com/office/drawing/2014/main" id="{1DB8207C-BCA7-5C10-4F07-043E6F58F310}"/>
              </a:ext>
            </a:extLst>
          </p:cNvPr>
          <p:cNvSpPr txBox="1"/>
          <p:nvPr/>
        </p:nvSpPr>
        <p:spPr>
          <a:xfrm>
            <a:off x="3208174" y="4193657"/>
            <a:ext cx="561975" cy="220345"/>
          </a:xfrm>
          <a:prstGeom prst="rect">
            <a:avLst/>
          </a:prstGeom>
        </p:spPr>
        <p:txBody>
          <a:bodyPr vert="horz" wrap="square" lIns="0" tIns="15875" rIns="0" bIns="0" rtlCol="0">
            <a:spAutoFit/>
          </a:bodyPr>
          <a:lstStyle/>
          <a:p>
            <a:pPr marL="12700">
              <a:lnSpc>
                <a:spcPct val="100000"/>
              </a:lnSpc>
              <a:spcBef>
                <a:spcPts val="125"/>
              </a:spcBef>
            </a:pPr>
            <a:r>
              <a:rPr sz="1250" b="1" dirty="0">
                <a:latin typeface="Consolas"/>
                <a:cs typeface="Consolas"/>
              </a:rPr>
              <a:t>i++) </a:t>
            </a:r>
            <a:r>
              <a:rPr sz="1250" b="1" spc="-50" dirty="0">
                <a:latin typeface="Consolas"/>
                <a:cs typeface="Consolas"/>
              </a:rPr>
              <a:t>{</a:t>
            </a:r>
            <a:endParaRPr sz="1250">
              <a:latin typeface="Consolas"/>
              <a:cs typeface="Consolas"/>
            </a:endParaRPr>
          </a:p>
        </p:txBody>
      </p:sp>
      <p:sp>
        <p:nvSpPr>
          <p:cNvPr id="20" name="object 17">
            <a:extLst>
              <a:ext uri="{FF2B5EF4-FFF2-40B4-BE49-F238E27FC236}">
                <a16:creationId xmlns:a16="http://schemas.microsoft.com/office/drawing/2014/main" id="{A8B502E9-825D-3B6A-B799-C5CDD3AB2B90}"/>
              </a:ext>
            </a:extLst>
          </p:cNvPr>
          <p:cNvSpPr txBox="1"/>
          <p:nvPr/>
        </p:nvSpPr>
        <p:spPr>
          <a:xfrm>
            <a:off x="771269" y="3993696"/>
            <a:ext cx="3417671" cy="821055"/>
          </a:xfrm>
          <a:prstGeom prst="rect">
            <a:avLst/>
          </a:prstGeom>
        </p:spPr>
        <p:txBody>
          <a:bodyPr vert="horz" wrap="square" lIns="0" tIns="15875" rIns="0" bIns="0" rtlCol="0">
            <a:spAutoFit/>
          </a:bodyPr>
          <a:lstStyle/>
          <a:p>
            <a:pPr marL="12700">
              <a:lnSpc>
                <a:spcPct val="100000"/>
              </a:lnSpc>
              <a:spcBef>
                <a:spcPts val="125"/>
              </a:spcBef>
            </a:pPr>
            <a:r>
              <a:rPr sz="1250" b="1" dirty="0">
                <a:solidFill>
                  <a:srgbClr val="007E00"/>
                </a:solidFill>
                <a:latin typeface="Consolas"/>
                <a:cs typeface="Consolas"/>
              </a:rPr>
              <a:t>// Iterieren mit </a:t>
            </a:r>
            <a:r>
              <a:rPr sz="1250" b="1" spc="-10" dirty="0">
                <a:solidFill>
                  <a:srgbClr val="007E00"/>
                </a:solidFill>
                <a:latin typeface="Consolas"/>
                <a:cs typeface="Consolas"/>
              </a:rPr>
              <a:t>'for'</a:t>
            </a:r>
            <a:endParaRPr sz="1250" dirty="0">
              <a:latin typeface="Consolas"/>
              <a:cs typeface="Consolas"/>
            </a:endParaRPr>
          </a:p>
          <a:p>
            <a:pPr marL="12700">
              <a:lnSpc>
                <a:spcPct val="100000"/>
              </a:lnSpc>
              <a:spcBef>
                <a:spcPts val="75"/>
              </a:spcBef>
            </a:pPr>
            <a:r>
              <a:rPr sz="1250" b="1" dirty="0">
                <a:solidFill>
                  <a:srgbClr val="7E0054"/>
                </a:solidFill>
                <a:latin typeface="Consolas"/>
                <a:cs typeface="Consolas"/>
              </a:rPr>
              <a:t>for </a:t>
            </a:r>
            <a:r>
              <a:rPr sz="1250" b="1" dirty="0">
                <a:latin typeface="Consolas"/>
                <a:cs typeface="Consolas"/>
              </a:rPr>
              <a:t>(</a:t>
            </a:r>
            <a:r>
              <a:rPr sz="1250" b="1" dirty="0">
                <a:solidFill>
                  <a:srgbClr val="7E0054"/>
                </a:solidFill>
                <a:latin typeface="Consolas"/>
                <a:cs typeface="Consolas"/>
              </a:rPr>
              <a:t>var </a:t>
            </a:r>
            <a:r>
              <a:rPr sz="1250" b="1" dirty="0">
                <a:latin typeface="Consolas"/>
                <a:cs typeface="Consolas"/>
              </a:rPr>
              <a:t>i=0; </a:t>
            </a:r>
            <a:r>
              <a:rPr sz="1250" b="1" spc="-10" dirty="0">
                <a:latin typeface="Consolas"/>
                <a:cs typeface="Consolas"/>
              </a:rPr>
              <a:t>i&lt;someLimit;</a:t>
            </a:r>
            <a:endParaRPr sz="1250" dirty="0">
              <a:latin typeface="Consolas"/>
              <a:cs typeface="Consolas"/>
            </a:endParaRPr>
          </a:p>
          <a:p>
            <a:pPr marL="183515">
              <a:lnSpc>
                <a:spcPct val="100000"/>
              </a:lnSpc>
              <a:spcBef>
                <a:spcPts val="80"/>
              </a:spcBef>
            </a:pPr>
            <a:r>
              <a:rPr sz="1250" b="1" dirty="0">
                <a:solidFill>
                  <a:srgbClr val="007E00"/>
                </a:solidFill>
                <a:latin typeface="Consolas"/>
                <a:cs typeface="Consolas"/>
              </a:rPr>
              <a:t>// Diesen </a:t>
            </a:r>
            <a:r>
              <a:rPr sz="1250" b="1" spc="-20" dirty="0">
                <a:solidFill>
                  <a:srgbClr val="007E00"/>
                </a:solidFill>
                <a:latin typeface="Consolas"/>
                <a:cs typeface="Consolas"/>
              </a:rPr>
              <a:t>Codeblock </a:t>
            </a:r>
            <a:r>
              <a:rPr sz="1250" b="1" dirty="0">
                <a:solidFill>
                  <a:srgbClr val="007E00"/>
                </a:solidFill>
                <a:latin typeface="Consolas"/>
                <a:cs typeface="Consolas"/>
              </a:rPr>
              <a:t>ausführen</a:t>
            </a:r>
            <a:endParaRPr sz="1250" dirty="0">
              <a:latin typeface="Consolas"/>
              <a:cs typeface="Consolas"/>
            </a:endParaRPr>
          </a:p>
          <a:p>
            <a:pPr marL="12700">
              <a:lnSpc>
                <a:spcPct val="100000"/>
              </a:lnSpc>
              <a:spcBef>
                <a:spcPts val="75"/>
              </a:spcBef>
            </a:pPr>
            <a:r>
              <a:rPr sz="1250" b="1" spc="-50" dirty="0">
                <a:latin typeface="Consolas"/>
                <a:cs typeface="Consolas"/>
              </a:rPr>
              <a:t>}</a:t>
            </a:r>
            <a:endParaRPr sz="1250" dirty="0">
              <a:latin typeface="Consolas"/>
              <a:cs typeface="Consolas"/>
            </a:endParaRPr>
          </a:p>
        </p:txBody>
      </p:sp>
      <p:grpSp>
        <p:nvGrpSpPr>
          <p:cNvPr id="21" name="object 18">
            <a:extLst>
              <a:ext uri="{FF2B5EF4-FFF2-40B4-BE49-F238E27FC236}">
                <a16:creationId xmlns:a16="http://schemas.microsoft.com/office/drawing/2014/main" id="{7DC66926-66A8-E80F-B37B-E9CF6818C1BC}"/>
              </a:ext>
            </a:extLst>
          </p:cNvPr>
          <p:cNvGrpSpPr/>
          <p:nvPr/>
        </p:nvGrpSpPr>
        <p:grpSpPr>
          <a:xfrm>
            <a:off x="3894074" y="3884475"/>
            <a:ext cx="7980680" cy="1380490"/>
            <a:chOff x="3510788" y="3437254"/>
            <a:chExt cx="7980680" cy="1380490"/>
          </a:xfrm>
        </p:grpSpPr>
        <p:pic>
          <p:nvPicPr>
            <p:cNvPr id="22" name="object 19">
              <a:extLst>
                <a:ext uri="{FF2B5EF4-FFF2-40B4-BE49-F238E27FC236}">
                  <a16:creationId xmlns:a16="http://schemas.microsoft.com/office/drawing/2014/main" id="{FF1B9A17-49FE-2995-FB49-1D2E039DBA2A}"/>
                </a:ext>
              </a:extLst>
            </p:cNvPr>
            <p:cNvPicPr/>
            <p:nvPr/>
          </p:nvPicPr>
          <p:blipFill>
            <a:blip r:embed="rId7" cstate="print"/>
            <a:stretch>
              <a:fillRect/>
            </a:stretch>
          </p:blipFill>
          <p:spPr>
            <a:xfrm>
              <a:off x="3515868" y="3442334"/>
              <a:ext cx="7970520" cy="1370202"/>
            </a:xfrm>
            <a:prstGeom prst="rect">
              <a:avLst/>
            </a:prstGeom>
          </p:spPr>
        </p:pic>
        <p:sp>
          <p:nvSpPr>
            <p:cNvPr id="23" name="object 20">
              <a:extLst>
                <a:ext uri="{FF2B5EF4-FFF2-40B4-BE49-F238E27FC236}">
                  <a16:creationId xmlns:a16="http://schemas.microsoft.com/office/drawing/2014/main" id="{4FD211E1-4DC4-CB48-8235-1D7D5539AD2B}"/>
                </a:ext>
              </a:extLst>
            </p:cNvPr>
            <p:cNvSpPr/>
            <p:nvPr/>
          </p:nvSpPr>
          <p:spPr>
            <a:xfrm>
              <a:off x="3515868" y="3442334"/>
              <a:ext cx="7970520" cy="1370330"/>
            </a:xfrm>
            <a:custGeom>
              <a:avLst/>
              <a:gdLst/>
              <a:ahLst/>
              <a:cxnLst/>
              <a:rect l="l" t="t" r="r" b="b"/>
              <a:pathLst>
                <a:path w="7970520" h="1370329">
                  <a:moveTo>
                    <a:pt x="2045462" y="228345"/>
                  </a:moveTo>
                  <a:lnTo>
                    <a:pt x="2050101" y="182326"/>
                  </a:lnTo>
                  <a:lnTo>
                    <a:pt x="2063406" y="139463"/>
                  </a:lnTo>
                  <a:lnTo>
                    <a:pt x="2084460" y="100676"/>
                  </a:lnTo>
                  <a:lnTo>
                    <a:pt x="2112343" y="66881"/>
                  </a:lnTo>
                  <a:lnTo>
                    <a:pt x="2146138" y="38998"/>
                  </a:lnTo>
                  <a:lnTo>
                    <a:pt x="2184925" y="17944"/>
                  </a:lnTo>
                  <a:lnTo>
                    <a:pt x="2227788" y="4639"/>
                  </a:lnTo>
                  <a:lnTo>
                    <a:pt x="2273808" y="0"/>
                  </a:lnTo>
                  <a:lnTo>
                    <a:pt x="3032887" y="0"/>
                  </a:lnTo>
                  <a:lnTo>
                    <a:pt x="4514215" y="0"/>
                  </a:lnTo>
                  <a:lnTo>
                    <a:pt x="7742047" y="0"/>
                  </a:lnTo>
                  <a:lnTo>
                    <a:pt x="7788071" y="4639"/>
                  </a:lnTo>
                  <a:lnTo>
                    <a:pt x="7830948" y="17944"/>
                  </a:lnTo>
                  <a:lnTo>
                    <a:pt x="7869757" y="38998"/>
                  </a:lnTo>
                  <a:lnTo>
                    <a:pt x="7903575" y="66881"/>
                  </a:lnTo>
                  <a:lnTo>
                    <a:pt x="7931481" y="100676"/>
                  </a:lnTo>
                  <a:lnTo>
                    <a:pt x="7952555" y="139463"/>
                  </a:lnTo>
                  <a:lnTo>
                    <a:pt x="7965875" y="182326"/>
                  </a:lnTo>
                  <a:lnTo>
                    <a:pt x="7970520" y="228345"/>
                  </a:lnTo>
                  <a:lnTo>
                    <a:pt x="7970520" y="570864"/>
                  </a:lnTo>
                  <a:lnTo>
                    <a:pt x="7970520" y="1141857"/>
                  </a:lnTo>
                  <a:lnTo>
                    <a:pt x="7965875" y="1187876"/>
                  </a:lnTo>
                  <a:lnTo>
                    <a:pt x="7952555" y="1230739"/>
                  </a:lnTo>
                  <a:lnTo>
                    <a:pt x="7931481" y="1269526"/>
                  </a:lnTo>
                  <a:lnTo>
                    <a:pt x="7903575" y="1303321"/>
                  </a:lnTo>
                  <a:lnTo>
                    <a:pt x="7869757" y="1331204"/>
                  </a:lnTo>
                  <a:lnTo>
                    <a:pt x="7830948" y="1352258"/>
                  </a:lnTo>
                  <a:lnTo>
                    <a:pt x="7788071" y="1365563"/>
                  </a:lnTo>
                  <a:lnTo>
                    <a:pt x="7742047" y="1370202"/>
                  </a:lnTo>
                  <a:lnTo>
                    <a:pt x="4514215" y="1370202"/>
                  </a:lnTo>
                  <a:lnTo>
                    <a:pt x="3032887" y="1370202"/>
                  </a:lnTo>
                  <a:lnTo>
                    <a:pt x="2273808" y="1370202"/>
                  </a:lnTo>
                  <a:lnTo>
                    <a:pt x="2227788" y="1365563"/>
                  </a:lnTo>
                  <a:lnTo>
                    <a:pt x="2184925" y="1352258"/>
                  </a:lnTo>
                  <a:lnTo>
                    <a:pt x="2146138" y="1331204"/>
                  </a:lnTo>
                  <a:lnTo>
                    <a:pt x="2112343" y="1303321"/>
                  </a:lnTo>
                  <a:lnTo>
                    <a:pt x="2084460" y="1269526"/>
                  </a:lnTo>
                  <a:lnTo>
                    <a:pt x="2063406" y="1230739"/>
                  </a:lnTo>
                  <a:lnTo>
                    <a:pt x="2050101" y="1187876"/>
                  </a:lnTo>
                  <a:lnTo>
                    <a:pt x="2045462" y="1141857"/>
                  </a:lnTo>
                  <a:lnTo>
                    <a:pt x="2045462" y="570864"/>
                  </a:lnTo>
                  <a:lnTo>
                    <a:pt x="0" y="439292"/>
                  </a:lnTo>
                  <a:lnTo>
                    <a:pt x="2045462" y="228345"/>
                  </a:lnTo>
                  <a:close/>
                </a:path>
              </a:pathLst>
            </a:custGeom>
            <a:ln w="9534">
              <a:solidFill>
                <a:srgbClr val="B48000"/>
              </a:solidFill>
            </a:ln>
          </p:spPr>
          <p:txBody>
            <a:bodyPr wrap="square" lIns="0" tIns="0" rIns="0" bIns="0" rtlCol="0"/>
            <a:lstStyle/>
            <a:p>
              <a:endParaRPr/>
            </a:p>
          </p:txBody>
        </p:sp>
      </p:grpSp>
      <p:sp>
        <p:nvSpPr>
          <p:cNvPr id="24" name="object 21">
            <a:extLst>
              <a:ext uri="{FF2B5EF4-FFF2-40B4-BE49-F238E27FC236}">
                <a16:creationId xmlns:a16="http://schemas.microsoft.com/office/drawing/2014/main" id="{8CA2CEFC-BC1A-C5D5-5308-5FA95C3857C6}"/>
              </a:ext>
            </a:extLst>
          </p:cNvPr>
          <p:cNvSpPr txBox="1"/>
          <p:nvPr/>
        </p:nvSpPr>
        <p:spPr>
          <a:xfrm>
            <a:off x="6093206" y="3902065"/>
            <a:ext cx="5282565" cy="1294130"/>
          </a:xfrm>
          <a:prstGeom prst="rect">
            <a:avLst/>
          </a:prstGeom>
        </p:spPr>
        <p:txBody>
          <a:bodyPr vert="horz" wrap="square" lIns="0" tIns="12065" rIns="0" bIns="0" rtlCol="0">
            <a:spAutoFit/>
          </a:bodyPr>
          <a:lstStyle/>
          <a:p>
            <a:pPr marL="12700" marR="5080">
              <a:lnSpc>
                <a:spcPct val="112999"/>
              </a:lnSpc>
              <a:spcBef>
                <a:spcPts val="95"/>
              </a:spcBef>
            </a:pPr>
            <a:r>
              <a:rPr sz="1550" dirty="0">
                <a:latin typeface="Arial"/>
                <a:cs typeface="Arial"/>
              </a:rPr>
              <a:t>Eine for-Schleife führt einen Codeblock eine bestimmte Anzahl von </a:t>
            </a:r>
            <a:r>
              <a:rPr sz="1550" spc="-10" dirty="0">
                <a:latin typeface="Arial"/>
                <a:cs typeface="Arial"/>
              </a:rPr>
              <a:t>Malen </a:t>
            </a:r>
            <a:r>
              <a:rPr sz="1550" dirty="0">
                <a:latin typeface="Arial"/>
                <a:cs typeface="Arial"/>
              </a:rPr>
              <a:t>aus und wird durch </a:t>
            </a:r>
            <a:r>
              <a:rPr sz="1550" spc="-10" dirty="0">
                <a:latin typeface="Arial"/>
                <a:cs typeface="Arial"/>
              </a:rPr>
              <a:t>Providing </a:t>
            </a:r>
            <a:r>
              <a:rPr sz="1550" dirty="0">
                <a:latin typeface="Arial"/>
                <a:cs typeface="Arial"/>
              </a:rPr>
              <a:t>gesteuert</a:t>
            </a:r>
            <a:r>
              <a:rPr sz="1550" spc="-10" dirty="0">
                <a:latin typeface="Arial"/>
                <a:cs typeface="Arial"/>
              </a:rPr>
              <a:t>:</a:t>
            </a:r>
            <a:endParaRPr sz="1550" dirty="0">
              <a:latin typeface="Arial"/>
              <a:cs typeface="Arial"/>
            </a:endParaRPr>
          </a:p>
          <a:p>
            <a:pPr marL="191770" indent="-179070">
              <a:lnSpc>
                <a:spcPct val="100000"/>
              </a:lnSpc>
              <a:spcBef>
                <a:spcPts val="90"/>
              </a:spcBef>
              <a:buChar char="•"/>
              <a:tabLst>
                <a:tab pos="191770" algn="l"/>
              </a:tabLst>
            </a:pPr>
            <a:r>
              <a:rPr sz="1550" dirty="0">
                <a:latin typeface="Arial"/>
                <a:cs typeface="Arial"/>
              </a:rPr>
              <a:t>Ein Startwert für die </a:t>
            </a:r>
            <a:r>
              <a:rPr sz="1550" spc="-10" dirty="0">
                <a:latin typeface="Arial"/>
                <a:cs typeface="Arial"/>
              </a:rPr>
              <a:t>Regelkreisvariable</a:t>
            </a:r>
            <a:endParaRPr sz="1550" dirty="0">
              <a:latin typeface="Arial"/>
              <a:cs typeface="Arial"/>
            </a:endParaRPr>
          </a:p>
          <a:p>
            <a:pPr marL="191770" indent="-179070">
              <a:lnSpc>
                <a:spcPct val="100000"/>
              </a:lnSpc>
              <a:spcBef>
                <a:spcPts val="95"/>
              </a:spcBef>
              <a:buChar char="•"/>
              <a:tabLst>
                <a:tab pos="191770" algn="l"/>
              </a:tabLst>
            </a:pPr>
            <a:r>
              <a:rPr sz="1550" dirty="0">
                <a:latin typeface="Arial"/>
                <a:cs typeface="Arial"/>
              </a:rPr>
              <a:t>Eine </a:t>
            </a:r>
            <a:r>
              <a:rPr sz="1550" spc="-10" dirty="0">
                <a:latin typeface="Arial"/>
                <a:cs typeface="Arial"/>
              </a:rPr>
              <a:t>Fortsetzungsbedingung</a:t>
            </a:r>
            <a:endParaRPr sz="1550" dirty="0">
              <a:latin typeface="Arial"/>
              <a:cs typeface="Arial"/>
            </a:endParaRPr>
          </a:p>
          <a:p>
            <a:pPr marL="191770" indent="-179070">
              <a:lnSpc>
                <a:spcPct val="100000"/>
              </a:lnSpc>
              <a:spcBef>
                <a:spcPts val="20"/>
              </a:spcBef>
              <a:buChar char="•"/>
              <a:tabLst>
                <a:tab pos="191770" algn="l"/>
              </a:tabLst>
            </a:pPr>
            <a:r>
              <a:rPr sz="1550" dirty="0">
                <a:latin typeface="Arial"/>
                <a:cs typeface="Arial"/>
              </a:rPr>
              <a:t>Eine Anweisung zur Änderung der </a:t>
            </a:r>
            <a:r>
              <a:rPr sz="1550" spc="-10" dirty="0">
                <a:latin typeface="Arial"/>
                <a:cs typeface="Arial"/>
              </a:rPr>
              <a:t>Regelkreisvariablen</a:t>
            </a:r>
            <a:endParaRPr sz="1550" dirty="0">
              <a:latin typeface="Arial"/>
              <a:cs typeface="Arial"/>
            </a:endParaRPr>
          </a:p>
        </p:txBody>
      </p:sp>
      <p:grpSp>
        <p:nvGrpSpPr>
          <p:cNvPr id="25" name="object 22">
            <a:extLst>
              <a:ext uri="{FF2B5EF4-FFF2-40B4-BE49-F238E27FC236}">
                <a16:creationId xmlns:a16="http://schemas.microsoft.com/office/drawing/2014/main" id="{B54BFECA-6AED-D9EE-6BAD-F288FB2258EF}"/>
              </a:ext>
            </a:extLst>
          </p:cNvPr>
          <p:cNvGrpSpPr/>
          <p:nvPr/>
        </p:nvGrpSpPr>
        <p:grpSpPr>
          <a:xfrm>
            <a:off x="669036" y="5409746"/>
            <a:ext cx="5353050" cy="1266825"/>
            <a:chOff x="285750" y="4962525"/>
            <a:chExt cx="4600575" cy="1266825"/>
          </a:xfrm>
        </p:grpSpPr>
        <p:pic>
          <p:nvPicPr>
            <p:cNvPr id="26" name="object 23">
              <a:extLst>
                <a:ext uri="{FF2B5EF4-FFF2-40B4-BE49-F238E27FC236}">
                  <a16:creationId xmlns:a16="http://schemas.microsoft.com/office/drawing/2014/main" id="{AD23CA1E-E76C-E506-5641-2104BD1AC094}"/>
                </a:ext>
              </a:extLst>
            </p:cNvPr>
            <p:cNvPicPr/>
            <p:nvPr/>
          </p:nvPicPr>
          <p:blipFill>
            <a:blip r:embed="rId8" cstate="print"/>
            <a:stretch>
              <a:fillRect/>
            </a:stretch>
          </p:blipFill>
          <p:spPr>
            <a:xfrm>
              <a:off x="323850" y="4981575"/>
              <a:ext cx="4562475" cy="1190625"/>
            </a:xfrm>
            <a:prstGeom prst="rect">
              <a:avLst/>
            </a:prstGeom>
          </p:spPr>
        </p:pic>
        <p:pic>
          <p:nvPicPr>
            <p:cNvPr id="27" name="object 24">
              <a:extLst>
                <a:ext uri="{FF2B5EF4-FFF2-40B4-BE49-F238E27FC236}">
                  <a16:creationId xmlns:a16="http://schemas.microsoft.com/office/drawing/2014/main" id="{C390674C-276A-34B0-4D4B-21B3225371AC}"/>
                </a:ext>
              </a:extLst>
            </p:cNvPr>
            <p:cNvPicPr/>
            <p:nvPr/>
          </p:nvPicPr>
          <p:blipFill>
            <a:blip r:embed="rId9" cstate="print"/>
            <a:stretch>
              <a:fillRect/>
            </a:stretch>
          </p:blipFill>
          <p:spPr>
            <a:xfrm>
              <a:off x="285750" y="4962525"/>
              <a:ext cx="3752850" cy="1266825"/>
            </a:xfrm>
            <a:prstGeom prst="rect">
              <a:avLst/>
            </a:prstGeom>
          </p:spPr>
        </p:pic>
        <p:sp>
          <p:nvSpPr>
            <p:cNvPr id="28" name="object 25">
              <a:extLst>
                <a:ext uri="{FF2B5EF4-FFF2-40B4-BE49-F238E27FC236}">
                  <a16:creationId xmlns:a16="http://schemas.microsoft.com/office/drawing/2014/main" id="{F0119185-30D5-5F36-DBAD-1C97CF20DAB7}"/>
                </a:ext>
              </a:extLst>
            </p:cNvPr>
            <p:cNvSpPr/>
            <p:nvPr/>
          </p:nvSpPr>
          <p:spPr>
            <a:xfrm>
              <a:off x="328345" y="4982032"/>
              <a:ext cx="4461510" cy="1095375"/>
            </a:xfrm>
            <a:custGeom>
              <a:avLst/>
              <a:gdLst/>
              <a:ahLst/>
              <a:cxnLst/>
              <a:rect l="l" t="t" r="r" b="b"/>
              <a:pathLst>
                <a:path w="4461510" h="1095375">
                  <a:moveTo>
                    <a:pt x="4461256" y="0"/>
                  </a:moveTo>
                  <a:lnTo>
                    <a:pt x="0" y="0"/>
                  </a:lnTo>
                  <a:lnTo>
                    <a:pt x="0" y="1094790"/>
                  </a:lnTo>
                  <a:lnTo>
                    <a:pt x="4461256" y="1094790"/>
                  </a:lnTo>
                  <a:lnTo>
                    <a:pt x="4461256" y="0"/>
                  </a:lnTo>
                  <a:close/>
                </a:path>
              </a:pathLst>
            </a:custGeom>
            <a:solidFill>
              <a:srgbClr val="FFFFEF"/>
            </a:solidFill>
          </p:spPr>
          <p:txBody>
            <a:bodyPr wrap="square" lIns="0" tIns="0" rIns="0" bIns="0" rtlCol="0"/>
            <a:lstStyle/>
            <a:p>
              <a:endParaRPr/>
            </a:p>
          </p:txBody>
        </p:sp>
        <p:sp>
          <p:nvSpPr>
            <p:cNvPr id="29" name="object 26">
              <a:extLst>
                <a:ext uri="{FF2B5EF4-FFF2-40B4-BE49-F238E27FC236}">
                  <a16:creationId xmlns:a16="http://schemas.microsoft.com/office/drawing/2014/main" id="{9797D8E2-B0D9-1A23-2A8E-2793F0D9FD8B}"/>
                </a:ext>
              </a:extLst>
            </p:cNvPr>
            <p:cNvSpPr/>
            <p:nvPr/>
          </p:nvSpPr>
          <p:spPr>
            <a:xfrm>
              <a:off x="328345" y="4982032"/>
              <a:ext cx="4461510" cy="1095375"/>
            </a:xfrm>
            <a:custGeom>
              <a:avLst/>
              <a:gdLst/>
              <a:ahLst/>
              <a:cxnLst/>
              <a:rect l="l" t="t" r="r" b="b"/>
              <a:pathLst>
                <a:path w="4461510" h="1095375">
                  <a:moveTo>
                    <a:pt x="0" y="1094790"/>
                  </a:moveTo>
                  <a:lnTo>
                    <a:pt x="4461256" y="1094790"/>
                  </a:lnTo>
                  <a:lnTo>
                    <a:pt x="4461256" y="0"/>
                  </a:lnTo>
                  <a:lnTo>
                    <a:pt x="0" y="0"/>
                  </a:lnTo>
                  <a:lnTo>
                    <a:pt x="0" y="1094790"/>
                  </a:lnTo>
                  <a:close/>
                </a:path>
              </a:pathLst>
            </a:custGeom>
            <a:ln w="9534">
              <a:solidFill>
                <a:srgbClr val="BEBEBE"/>
              </a:solidFill>
            </a:ln>
          </p:spPr>
          <p:txBody>
            <a:bodyPr wrap="square" lIns="0" tIns="0" rIns="0" bIns="0" rtlCol="0"/>
            <a:lstStyle/>
            <a:p>
              <a:endParaRPr/>
            </a:p>
          </p:txBody>
        </p:sp>
      </p:grpSp>
      <p:sp>
        <p:nvSpPr>
          <p:cNvPr id="30" name="object 27">
            <a:extLst>
              <a:ext uri="{FF2B5EF4-FFF2-40B4-BE49-F238E27FC236}">
                <a16:creationId xmlns:a16="http://schemas.microsoft.com/office/drawing/2014/main" id="{C87CBD4A-0093-4422-46F1-240F20596ECF}"/>
              </a:ext>
            </a:extLst>
          </p:cNvPr>
          <p:cNvSpPr txBox="1"/>
          <p:nvPr/>
        </p:nvSpPr>
        <p:spPr>
          <a:xfrm>
            <a:off x="771270" y="5460863"/>
            <a:ext cx="2816860" cy="620395"/>
          </a:xfrm>
          <a:prstGeom prst="rect">
            <a:avLst/>
          </a:prstGeom>
        </p:spPr>
        <p:txBody>
          <a:bodyPr vert="horz" wrap="square" lIns="0" tIns="6350" rIns="0" bIns="0" rtlCol="0">
            <a:spAutoFit/>
          </a:bodyPr>
          <a:lstStyle/>
          <a:p>
            <a:pPr marL="12700" marR="87630">
              <a:lnSpc>
                <a:spcPct val="105200"/>
              </a:lnSpc>
              <a:spcBef>
                <a:spcPts val="50"/>
              </a:spcBef>
            </a:pPr>
            <a:r>
              <a:rPr sz="1250" b="1" dirty="0">
                <a:solidFill>
                  <a:srgbClr val="007E00"/>
                </a:solidFill>
                <a:latin typeface="Consolas"/>
                <a:cs typeface="Consolas"/>
              </a:rPr>
              <a:t>// Iterieren mit 'for ... </a:t>
            </a:r>
            <a:r>
              <a:rPr sz="1250" b="1" spc="-25" dirty="0">
                <a:solidFill>
                  <a:srgbClr val="007E00"/>
                </a:solidFill>
                <a:latin typeface="Consolas"/>
                <a:cs typeface="Consolas"/>
              </a:rPr>
              <a:t>in' </a:t>
            </a:r>
            <a:r>
              <a:rPr sz="1250" b="1" dirty="0">
                <a:solidFill>
                  <a:srgbClr val="7E0054"/>
                </a:solidFill>
                <a:latin typeface="Consolas"/>
                <a:cs typeface="Consolas"/>
              </a:rPr>
              <a:t>for </a:t>
            </a:r>
            <a:r>
              <a:rPr sz="1250" b="1" dirty="0">
                <a:latin typeface="Consolas"/>
                <a:cs typeface="Consolas"/>
              </a:rPr>
              <a:t>(</a:t>
            </a:r>
            <a:r>
              <a:rPr sz="1250" b="1" dirty="0">
                <a:solidFill>
                  <a:srgbClr val="7E0054"/>
                </a:solidFill>
                <a:latin typeface="Consolas"/>
                <a:cs typeface="Consolas"/>
              </a:rPr>
              <a:t>var </a:t>
            </a:r>
            <a:r>
              <a:rPr sz="1250" b="1" dirty="0">
                <a:latin typeface="Consolas"/>
                <a:cs typeface="Consolas"/>
              </a:rPr>
              <a:t>prop </a:t>
            </a:r>
            <a:r>
              <a:rPr sz="1250" b="1" dirty="0">
                <a:solidFill>
                  <a:srgbClr val="7E0054"/>
                </a:solidFill>
                <a:latin typeface="Consolas"/>
                <a:cs typeface="Consolas"/>
              </a:rPr>
              <a:t>in </a:t>
            </a:r>
            <a:r>
              <a:rPr sz="1250" b="1" dirty="0">
                <a:latin typeface="Consolas"/>
                <a:cs typeface="Consolas"/>
              </a:rPr>
              <a:t>someObject) </a:t>
            </a:r>
            <a:r>
              <a:rPr sz="1250" b="1" spc="-50" dirty="0">
                <a:latin typeface="Consolas"/>
                <a:cs typeface="Consolas"/>
              </a:rPr>
              <a:t>{</a:t>
            </a:r>
            <a:endParaRPr sz="1250">
              <a:latin typeface="Consolas"/>
              <a:cs typeface="Consolas"/>
            </a:endParaRPr>
          </a:p>
          <a:p>
            <a:pPr marL="183515">
              <a:lnSpc>
                <a:spcPct val="100000"/>
              </a:lnSpc>
              <a:spcBef>
                <a:spcPts val="70"/>
              </a:spcBef>
            </a:pPr>
            <a:r>
              <a:rPr sz="1250" b="1" dirty="0">
                <a:solidFill>
                  <a:srgbClr val="007E00"/>
                </a:solidFill>
                <a:latin typeface="Consolas"/>
                <a:cs typeface="Consolas"/>
              </a:rPr>
              <a:t>// Führen Sie diesen Codeblock aus </a:t>
            </a:r>
            <a:r>
              <a:rPr sz="1250" b="1" spc="-25" dirty="0">
                <a:solidFill>
                  <a:srgbClr val="007E00"/>
                </a:solidFill>
                <a:latin typeface="Consolas"/>
                <a:cs typeface="Consolas"/>
              </a:rPr>
              <a:t>bei</a:t>
            </a:r>
            <a:endParaRPr sz="1250">
              <a:latin typeface="Consolas"/>
              <a:cs typeface="Consolas"/>
            </a:endParaRPr>
          </a:p>
        </p:txBody>
      </p:sp>
      <p:sp>
        <p:nvSpPr>
          <p:cNvPr id="31" name="object 28">
            <a:extLst>
              <a:ext uri="{FF2B5EF4-FFF2-40B4-BE49-F238E27FC236}">
                <a16:creationId xmlns:a16="http://schemas.microsoft.com/office/drawing/2014/main" id="{E0ABA07C-1574-F463-F162-6B4AF07AAADC}"/>
              </a:ext>
            </a:extLst>
          </p:cNvPr>
          <p:cNvSpPr txBox="1"/>
          <p:nvPr/>
        </p:nvSpPr>
        <p:spPr>
          <a:xfrm>
            <a:off x="3654129" y="5861548"/>
            <a:ext cx="390525" cy="219710"/>
          </a:xfrm>
          <a:prstGeom prst="rect">
            <a:avLst/>
          </a:prstGeom>
        </p:spPr>
        <p:txBody>
          <a:bodyPr vert="horz" wrap="square" lIns="0" tIns="15875" rIns="0" bIns="0" rtlCol="0">
            <a:spAutoFit/>
          </a:bodyPr>
          <a:lstStyle/>
          <a:p>
            <a:pPr marL="12700">
              <a:lnSpc>
                <a:spcPct val="100000"/>
              </a:lnSpc>
              <a:spcBef>
                <a:spcPts val="125"/>
              </a:spcBef>
            </a:pPr>
            <a:r>
              <a:rPr sz="1250" b="1" spc="-20" dirty="0">
                <a:solidFill>
                  <a:srgbClr val="007E00"/>
                </a:solidFill>
                <a:latin typeface="Consolas"/>
                <a:cs typeface="Consolas"/>
              </a:rPr>
              <a:t>jede</a:t>
            </a:r>
            <a:endParaRPr sz="1250">
              <a:latin typeface="Consolas"/>
              <a:cs typeface="Consolas"/>
            </a:endParaRPr>
          </a:p>
        </p:txBody>
      </p:sp>
      <p:sp>
        <p:nvSpPr>
          <p:cNvPr id="32" name="object 29">
            <a:extLst>
              <a:ext uri="{FF2B5EF4-FFF2-40B4-BE49-F238E27FC236}">
                <a16:creationId xmlns:a16="http://schemas.microsoft.com/office/drawing/2014/main" id="{95AB8D78-0E00-1C7B-BB83-D79E5D2F980B}"/>
              </a:ext>
            </a:extLst>
          </p:cNvPr>
          <p:cNvSpPr txBox="1"/>
          <p:nvPr/>
        </p:nvSpPr>
        <p:spPr>
          <a:xfrm>
            <a:off x="1566305" y="6071205"/>
            <a:ext cx="3187065" cy="219710"/>
          </a:xfrm>
          <a:prstGeom prst="rect">
            <a:avLst/>
          </a:prstGeom>
        </p:spPr>
        <p:txBody>
          <a:bodyPr vert="horz" wrap="square" lIns="0" tIns="15875" rIns="0" bIns="0" rtlCol="0">
            <a:spAutoFit/>
          </a:bodyPr>
          <a:lstStyle/>
          <a:p>
            <a:pPr marL="12700">
              <a:lnSpc>
                <a:spcPct val="100000"/>
              </a:lnSpc>
              <a:spcBef>
                <a:spcPts val="125"/>
              </a:spcBef>
            </a:pPr>
            <a:r>
              <a:rPr sz="1250" b="1" dirty="0">
                <a:solidFill>
                  <a:srgbClr val="007E00"/>
                </a:solidFill>
                <a:latin typeface="Consolas"/>
                <a:cs typeface="Consolas"/>
              </a:rPr>
              <a:t>// Eigenschaft, die zu </a:t>
            </a:r>
            <a:r>
              <a:rPr sz="1250" b="1" spc="-10" dirty="0">
                <a:solidFill>
                  <a:srgbClr val="007E00"/>
                </a:solidFill>
                <a:latin typeface="Consolas"/>
                <a:cs typeface="Consolas"/>
              </a:rPr>
              <a:t>someObject </a:t>
            </a:r>
            <a:r>
              <a:rPr sz="1250" b="1" dirty="0">
                <a:solidFill>
                  <a:srgbClr val="007E00"/>
                </a:solidFill>
                <a:latin typeface="Consolas"/>
                <a:cs typeface="Consolas"/>
              </a:rPr>
              <a:t>gehört</a:t>
            </a:r>
            <a:endParaRPr sz="1250" dirty="0">
              <a:latin typeface="Consolas"/>
              <a:cs typeface="Consolas"/>
            </a:endParaRPr>
          </a:p>
        </p:txBody>
      </p:sp>
      <p:sp>
        <p:nvSpPr>
          <p:cNvPr id="33" name="object 30">
            <a:extLst>
              <a:ext uri="{FF2B5EF4-FFF2-40B4-BE49-F238E27FC236}">
                <a16:creationId xmlns:a16="http://schemas.microsoft.com/office/drawing/2014/main" id="{E075DBB9-58D7-C97A-8E5C-C7310A054FBA}"/>
              </a:ext>
            </a:extLst>
          </p:cNvPr>
          <p:cNvSpPr txBox="1"/>
          <p:nvPr/>
        </p:nvSpPr>
        <p:spPr>
          <a:xfrm>
            <a:off x="771270" y="6262233"/>
            <a:ext cx="114935" cy="219710"/>
          </a:xfrm>
          <a:prstGeom prst="rect">
            <a:avLst/>
          </a:prstGeom>
        </p:spPr>
        <p:txBody>
          <a:bodyPr vert="horz" wrap="square" lIns="0" tIns="15875" rIns="0" bIns="0" rtlCol="0">
            <a:spAutoFit/>
          </a:bodyPr>
          <a:lstStyle/>
          <a:p>
            <a:pPr marL="12700">
              <a:lnSpc>
                <a:spcPct val="100000"/>
              </a:lnSpc>
              <a:spcBef>
                <a:spcPts val="125"/>
              </a:spcBef>
            </a:pPr>
            <a:r>
              <a:rPr sz="1250" b="1" spc="-50" dirty="0">
                <a:latin typeface="Consolas"/>
                <a:cs typeface="Consolas"/>
              </a:rPr>
              <a:t>}</a:t>
            </a:r>
            <a:endParaRPr sz="1250">
              <a:latin typeface="Consolas"/>
              <a:cs typeface="Consolas"/>
            </a:endParaRPr>
          </a:p>
        </p:txBody>
      </p:sp>
      <p:grpSp>
        <p:nvGrpSpPr>
          <p:cNvPr id="54" name="object 31">
            <a:extLst>
              <a:ext uri="{FF2B5EF4-FFF2-40B4-BE49-F238E27FC236}">
                <a16:creationId xmlns:a16="http://schemas.microsoft.com/office/drawing/2014/main" id="{141225E5-A220-6254-0B1A-A397F5C7F174}"/>
              </a:ext>
            </a:extLst>
          </p:cNvPr>
          <p:cNvGrpSpPr/>
          <p:nvPr/>
        </p:nvGrpSpPr>
        <p:grpSpPr>
          <a:xfrm>
            <a:off x="3585462" y="5467404"/>
            <a:ext cx="7544355" cy="976630"/>
            <a:chOff x="3202177" y="5020183"/>
            <a:chExt cx="5771515" cy="976630"/>
          </a:xfrm>
        </p:grpSpPr>
        <p:pic>
          <p:nvPicPr>
            <p:cNvPr id="55" name="object 32">
              <a:extLst>
                <a:ext uri="{FF2B5EF4-FFF2-40B4-BE49-F238E27FC236}">
                  <a16:creationId xmlns:a16="http://schemas.microsoft.com/office/drawing/2014/main" id="{8C4B99E8-3C8D-B4C9-0895-5B9A66EFD01A}"/>
                </a:ext>
              </a:extLst>
            </p:cNvPr>
            <p:cNvPicPr/>
            <p:nvPr/>
          </p:nvPicPr>
          <p:blipFill>
            <a:blip r:embed="rId10" cstate="print"/>
            <a:stretch>
              <a:fillRect/>
            </a:stretch>
          </p:blipFill>
          <p:spPr>
            <a:xfrm>
              <a:off x="3207257" y="5025263"/>
              <a:ext cx="5761355" cy="966025"/>
            </a:xfrm>
            <a:prstGeom prst="rect">
              <a:avLst/>
            </a:prstGeom>
          </p:spPr>
        </p:pic>
        <p:sp>
          <p:nvSpPr>
            <p:cNvPr id="56" name="object 33">
              <a:extLst>
                <a:ext uri="{FF2B5EF4-FFF2-40B4-BE49-F238E27FC236}">
                  <a16:creationId xmlns:a16="http://schemas.microsoft.com/office/drawing/2014/main" id="{5EDDE68F-0A5C-B0DB-16F2-1639F52BFA6A}"/>
                </a:ext>
              </a:extLst>
            </p:cNvPr>
            <p:cNvSpPr/>
            <p:nvPr/>
          </p:nvSpPr>
          <p:spPr>
            <a:xfrm>
              <a:off x="3207257" y="5025263"/>
              <a:ext cx="5761355" cy="966469"/>
            </a:xfrm>
            <a:custGeom>
              <a:avLst/>
              <a:gdLst/>
              <a:ahLst/>
              <a:cxnLst/>
              <a:rect l="l" t="t" r="r" b="b"/>
              <a:pathLst>
                <a:path w="5761355" h="966470">
                  <a:moveTo>
                    <a:pt x="2354199" y="161036"/>
                  </a:moveTo>
                  <a:lnTo>
                    <a:pt x="2359953" y="118239"/>
                  </a:lnTo>
                  <a:lnTo>
                    <a:pt x="2376193" y="79774"/>
                  </a:lnTo>
                  <a:lnTo>
                    <a:pt x="2401379" y="47180"/>
                  </a:lnTo>
                  <a:lnTo>
                    <a:pt x="2433973" y="21994"/>
                  </a:lnTo>
                  <a:lnTo>
                    <a:pt x="2472438" y="5754"/>
                  </a:lnTo>
                  <a:lnTo>
                    <a:pt x="2515235" y="0"/>
                  </a:lnTo>
                  <a:lnTo>
                    <a:pt x="2922143" y="0"/>
                  </a:lnTo>
                  <a:lnTo>
                    <a:pt x="3773932" y="0"/>
                  </a:lnTo>
                  <a:lnTo>
                    <a:pt x="5600446" y="0"/>
                  </a:lnTo>
                  <a:lnTo>
                    <a:pt x="5643233" y="5754"/>
                  </a:lnTo>
                  <a:lnTo>
                    <a:pt x="5681674" y="21994"/>
                  </a:lnTo>
                  <a:lnTo>
                    <a:pt x="5714238" y="47180"/>
                  </a:lnTo>
                  <a:lnTo>
                    <a:pt x="5739393" y="79774"/>
                  </a:lnTo>
                  <a:lnTo>
                    <a:pt x="5755609" y="118239"/>
                  </a:lnTo>
                  <a:lnTo>
                    <a:pt x="5761355" y="161036"/>
                  </a:lnTo>
                  <a:lnTo>
                    <a:pt x="5761355" y="402590"/>
                  </a:lnTo>
                  <a:lnTo>
                    <a:pt x="5761355" y="805014"/>
                  </a:lnTo>
                  <a:lnTo>
                    <a:pt x="5755609" y="847818"/>
                  </a:lnTo>
                  <a:lnTo>
                    <a:pt x="5739393" y="886280"/>
                  </a:lnTo>
                  <a:lnTo>
                    <a:pt x="5714237" y="918867"/>
                  </a:lnTo>
                  <a:lnTo>
                    <a:pt x="5681674" y="944043"/>
                  </a:lnTo>
                  <a:lnTo>
                    <a:pt x="5643233" y="960274"/>
                  </a:lnTo>
                  <a:lnTo>
                    <a:pt x="5600446" y="966025"/>
                  </a:lnTo>
                  <a:lnTo>
                    <a:pt x="3773932" y="966025"/>
                  </a:lnTo>
                  <a:lnTo>
                    <a:pt x="2922143" y="966025"/>
                  </a:lnTo>
                  <a:lnTo>
                    <a:pt x="2515235" y="966025"/>
                  </a:lnTo>
                  <a:lnTo>
                    <a:pt x="2472438" y="960274"/>
                  </a:lnTo>
                  <a:lnTo>
                    <a:pt x="2433973" y="944043"/>
                  </a:lnTo>
                  <a:lnTo>
                    <a:pt x="2401379" y="918867"/>
                  </a:lnTo>
                  <a:lnTo>
                    <a:pt x="2376193" y="886280"/>
                  </a:lnTo>
                  <a:lnTo>
                    <a:pt x="2359953" y="847818"/>
                  </a:lnTo>
                  <a:lnTo>
                    <a:pt x="2354199" y="805014"/>
                  </a:lnTo>
                  <a:lnTo>
                    <a:pt x="2354199" y="402590"/>
                  </a:lnTo>
                  <a:lnTo>
                    <a:pt x="0" y="327406"/>
                  </a:lnTo>
                  <a:lnTo>
                    <a:pt x="2354199" y="161036"/>
                  </a:lnTo>
                  <a:close/>
                </a:path>
              </a:pathLst>
            </a:custGeom>
            <a:ln w="9534">
              <a:solidFill>
                <a:srgbClr val="B48000"/>
              </a:solidFill>
            </a:ln>
          </p:spPr>
          <p:txBody>
            <a:bodyPr wrap="square" lIns="0" tIns="0" rIns="0" bIns="0" rtlCol="0"/>
            <a:lstStyle/>
            <a:p>
              <a:endParaRPr/>
            </a:p>
          </p:txBody>
        </p:sp>
      </p:grpSp>
      <p:sp>
        <p:nvSpPr>
          <p:cNvPr id="57" name="object 34">
            <a:extLst>
              <a:ext uri="{FF2B5EF4-FFF2-40B4-BE49-F238E27FC236}">
                <a16:creationId xmlns:a16="http://schemas.microsoft.com/office/drawing/2014/main" id="{773E7431-3DE0-FCB5-53CD-C72EA7B87E2F}"/>
              </a:ext>
            </a:extLst>
          </p:cNvPr>
          <p:cNvSpPr txBox="1"/>
          <p:nvPr/>
        </p:nvSpPr>
        <p:spPr>
          <a:xfrm>
            <a:off x="6923417" y="5482560"/>
            <a:ext cx="3522909" cy="808355"/>
          </a:xfrm>
          <a:prstGeom prst="rect">
            <a:avLst/>
          </a:prstGeom>
        </p:spPr>
        <p:txBody>
          <a:bodyPr vert="horz" wrap="square" lIns="0" tIns="21590" rIns="0" bIns="0" rtlCol="0">
            <a:spAutoFit/>
          </a:bodyPr>
          <a:lstStyle/>
          <a:p>
            <a:pPr marL="12700" marR="5080" algn="just">
              <a:lnSpc>
                <a:spcPct val="109100"/>
              </a:lnSpc>
              <a:spcBef>
                <a:spcPts val="170"/>
              </a:spcBef>
            </a:pPr>
            <a:r>
              <a:rPr sz="1550" dirty="0">
                <a:latin typeface="Arial"/>
                <a:cs typeface="Arial"/>
              </a:rPr>
              <a:t>Mit dem </a:t>
            </a:r>
            <a:r>
              <a:rPr lang="de-DE" sz="1550" dirty="0" err="1">
                <a:latin typeface="Arial"/>
                <a:cs typeface="Arial"/>
              </a:rPr>
              <a:t>for</a:t>
            </a:r>
            <a:r>
              <a:rPr lang="de-DE" sz="1550" dirty="0">
                <a:latin typeface="Arial"/>
                <a:cs typeface="Arial"/>
              </a:rPr>
              <a:t> i</a:t>
            </a:r>
            <a:r>
              <a:rPr sz="1550" dirty="0">
                <a:latin typeface="Arial"/>
                <a:cs typeface="Arial"/>
              </a:rPr>
              <a:t>n-</a:t>
            </a:r>
            <a:r>
              <a:rPr sz="1550" dirty="0" err="1">
                <a:latin typeface="Arial"/>
                <a:cs typeface="Arial"/>
              </a:rPr>
              <a:t>Konstrukt</a:t>
            </a:r>
            <a:r>
              <a:rPr sz="1550" dirty="0">
                <a:latin typeface="Arial"/>
                <a:cs typeface="Arial"/>
              </a:rPr>
              <a:t> </a:t>
            </a:r>
            <a:r>
              <a:rPr sz="1550" spc="-25" dirty="0">
                <a:latin typeface="Arial"/>
                <a:cs typeface="Arial"/>
              </a:rPr>
              <a:t>können </a:t>
            </a:r>
            <a:r>
              <a:rPr sz="1550" dirty="0">
                <a:latin typeface="Arial"/>
                <a:cs typeface="Arial"/>
              </a:rPr>
              <a:t>Sie alle zu einem </a:t>
            </a:r>
            <a:r>
              <a:rPr sz="1550" spc="-10" dirty="0">
                <a:latin typeface="Arial"/>
                <a:cs typeface="Arial"/>
              </a:rPr>
              <a:t>Objekt </a:t>
            </a:r>
            <a:r>
              <a:rPr sz="1550" dirty="0">
                <a:latin typeface="Arial"/>
                <a:cs typeface="Arial"/>
              </a:rPr>
              <a:t>gehörenden </a:t>
            </a:r>
            <a:r>
              <a:rPr sz="1550" spc="-10" dirty="0">
                <a:latin typeface="Arial"/>
                <a:cs typeface="Arial"/>
              </a:rPr>
              <a:t>Eigenschaften </a:t>
            </a:r>
            <a:r>
              <a:rPr sz="1550" dirty="0">
                <a:latin typeface="Arial"/>
                <a:cs typeface="Arial"/>
              </a:rPr>
              <a:t>durchlaufen</a:t>
            </a:r>
          </a:p>
        </p:txBody>
      </p:sp>
      <p:grpSp>
        <p:nvGrpSpPr>
          <p:cNvPr id="58" name="object 35">
            <a:extLst>
              <a:ext uri="{FF2B5EF4-FFF2-40B4-BE49-F238E27FC236}">
                <a16:creationId xmlns:a16="http://schemas.microsoft.com/office/drawing/2014/main" id="{1CA1CBD0-43FD-CDA6-C9B6-4B0461E69302}"/>
              </a:ext>
            </a:extLst>
          </p:cNvPr>
          <p:cNvGrpSpPr/>
          <p:nvPr/>
        </p:nvGrpSpPr>
        <p:grpSpPr>
          <a:xfrm>
            <a:off x="3689916" y="2456419"/>
            <a:ext cx="8255634" cy="1266825"/>
            <a:chOff x="3306630" y="2009198"/>
            <a:chExt cx="8255634" cy="1266825"/>
          </a:xfrm>
        </p:grpSpPr>
        <p:pic>
          <p:nvPicPr>
            <p:cNvPr id="59" name="object 36">
              <a:extLst>
                <a:ext uri="{FF2B5EF4-FFF2-40B4-BE49-F238E27FC236}">
                  <a16:creationId xmlns:a16="http://schemas.microsoft.com/office/drawing/2014/main" id="{8C9255DA-14A3-FF09-66B9-3D724B457E65}"/>
                </a:ext>
              </a:extLst>
            </p:cNvPr>
            <p:cNvPicPr/>
            <p:nvPr/>
          </p:nvPicPr>
          <p:blipFill>
            <a:blip r:embed="rId11" cstate="print"/>
            <a:stretch>
              <a:fillRect/>
            </a:stretch>
          </p:blipFill>
          <p:spPr>
            <a:xfrm>
              <a:off x="3311397" y="2013965"/>
              <a:ext cx="8245602" cy="1257046"/>
            </a:xfrm>
            <a:prstGeom prst="rect">
              <a:avLst/>
            </a:prstGeom>
          </p:spPr>
        </p:pic>
        <p:sp>
          <p:nvSpPr>
            <p:cNvPr id="60" name="object 37">
              <a:extLst>
                <a:ext uri="{FF2B5EF4-FFF2-40B4-BE49-F238E27FC236}">
                  <a16:creationId xmlns:a16="http://schemas.microsoft.com/office/drawing/2014/main" id="{A713364E-2065-41DB-C90A-A94E5E2D2EF8}"/>
                </a:ext>
              </a:extLst>
            </p:cNvPr>
            <p:cNvSpPr/>
            <p:nvPr/>
          </p:nvSpPr>
          <p:spPr>
            <a:xfrm>
              <a:off x="3311397" y="2013965"/>
              <a:ext cx="8246109" cy="1257300"/>
            </a:xfrm>
            <a:custGeom>
              <a:avLst/>
              <a:gdLst/>
              <a:ahLst/>
              <a:cxnLst/>
              <a:rect l="l" t="t" r="r" b="b"/>
              <a:pathLst>
                <a:path w="8246109" h="1257300">
                  <a:moveTo>
                    <a:pt x="2251964" y="209550"/>
                  </a:moveTo>
                  <a:lnTo>
                    <a:pt x="2257500" y="161472"/>
                  </a:lnTo>
                  <a:lnTo>
                    <a:pt x="2273268" y="117354"/>
                  </a:lnTo>
                  <a:lnTo>
                    <a:pt x="2298010" y="78448"/>
                  </a:lnTo>
                  <a:lnTo>
                    <a:pt x="2330465" y="46006"/>
                  </a:lnTo>
                  <a:lnTo>
                    <a:pt x="2369374" y="21282"/>
                  </a:lnTo>
                  <a:lnTo>
                    <a:pt x="2413476" y="5529"/>
                  </a:lnTo>
                  <a:lnTo>
                    <a:pt x="2461514" y="0"/>
                  </a:lnTo>
                  <a:lnTo>
                    <a:pt x="3250946" y="0"/>
                  </a:lnTo>
                  <a:lnTo>
                    <a:pt x="4749292" y="0"/>
                  </a:lnTo>
                  <a:lnTo>
                    <a:pt x="8036052" y="0"/>
                  </a:lnTo>
                  <a:lnTo>
                    <a:pt x="8084089" y="5529"/>
                  </a:lnTo>
                  <a:lnTo>
                    <a:pt x="8128191" y="21282"/>
                  </a:lnTo>
                  <a:lnTo>
                    <a:pt x="8167100" y="46006"/>
                  </a:lnTo>
                  <a:lnTo>
                    <a:pt x="8199555" y="78448"/>
                  </a:lnTo>
                  <a:lnTo>
                    <a:pt x="8224297" y="117354"/>
                  </a:lnTo>
                  <a:lnTo>
                    <a:pt x="8240065" y="161472"/>
                  </a:lnTo>
                  <a:lnTo>
                    <a:pt x="8245602" y="209550"/>
                  </a:lnTo>
                  <a:lnTo>
                    <a:pt x="8245602" y="523748"/>
                  </a:lnTo>
                  <a:lnTo>
                    <a:pt x="8245602" y="1047623"/>
                  </a:lnTo>
                  <a:lnTo>
                    <a:pt x="8240065" y="1095653"/>
                  </a:lnTo>
                  <a:lnTo>
                    <a:pt x="8224297" y="1139737"/>
                  </a:lnTo>
                  <a:lnTo>
                    <a:pt x="8199555" y="1178621"/>
                  </a:lnTo>
                  <a:lnTo>
                    <a:pt x="8167100" y="1211049"/>
                  </a:lnTo>
                  <a:lnTo>
                    <a:pt x="8128191" y="1235766"/>
                  </a:lnTo>
                  <a:lnTo>
                    <a:pt x="8084089" y="1251516"/>
                  </a:lnTo>
                  <a:lnTo>
                    <a:pt x="8036052" y="1257046"/>
                  </a:lnTo>
                  <a:lnTo>
                    <a:pt x="4749292" y="1257046"/>
                  </a:lnTo>
                  <a:lnTo>
                    <a:pt x="3250946" y="1257046"/>
                  </a:lnTo>
                  <a:lnTo>
                    <a:pt x="2461514" y="1257046"/>
                  </a:lnTo>
                  <a:lnTo>
                    <a:pt x="2413476" y="1251516"/>
                  </a:lnTo>
                  <a:lnTo>
                    <a:pt x="2369374" y="1235766"/>
                  </a:lnTo>
                  <a:lnTo>
                    <a:pt x="2330465" y="1211049"/>
                  </a:lnTo>
                  <a:lnTo>
                    <a:pt x="2298010" y="1178621"/>
                  </a:lnTo>
                  <a:lnTo>
                    <a:pt x="2273268" y="1139737"/>
                  </a:lnTo>
                  <a:lnTo>
                    <a:pt x="2257500" y="1095653"/>
                  </a:lnTo>
                  <a:lnTo>
                    <a:pt x="2251964" y="1047623"/>
                  </a:lnTo>
                  <a:lnTo>
                    <a:pt x="2251964" y="523748"/>
                  </a:lnTo>
                  <a:lnTo>
                    <a:pt x="0" y="494538"/>
                  </a:lnTo>
                  <a:lnTo>
                    <a:pt x="2251964" y="209550"/>
                  </a:lnTo>
                  <a:close/>
                </a:path>
              </a:pathLst>
            </a:custGeom>
            <a:ln w="9534">
              <a:solidFill>
                <a:srgbClr val="B48000"/>
              </a:solidFill>
            </a:ln>
          </p:spPr>
          <p:txBody>
            <a:bodyPr wrap="square" lIns="0" tIns="0" rIns="0" bIns="0" rtlCol="0"/>
            <a:lstStyle/>
            <a:p>
              <a:endParaRPr/>
            </a:p>
          </p:txBody>
        </p:sp>
      </p:grpSp>
      <p:sp>
        <p:nvSpPr>
          <p:cNvPr id="61" name="object 38">
            <a:extLst>
              <a:ext uri="{FF2B5EF4-FFF2-40B4-BE49-F238E27FC236}">
                <a16:creationId xmlns:a16="http://schemas.microsoft.com/office/drawing/2014/main" id="{5AE10323-5B48-EED8-F7D7-44B2D7B5B8AF}"/>
              </a:ext>
            </a:extLst>
          </p:cNvPr>
          <p:cNvSpPr txBox="1"/>
          <p:nvPr/>
        </p:nvSpPr>
        <p:spPr>
          <a:xfrm>
            <a:off x="6300215" y="2531227"/>
            <a:ext cx="5494621" cy="962123"/>
          </a:xfrm>
          <a:prstGeom prst="rect">
            <a:avLst/>
          </a:prstGeom>
        </p:spPr>
        <p:txBody>
          <a:bodyPr vert="horz" wrap="square" lIns="0" tIns="13335" rIns="0" bIns="0" rtlCol="0">
            <a:spAutoFit/>
          </a:bodyPr>
          <a:lstStyle/>
          <a:p>
            <a:pPr marL="12700" marR="5080" algn="ctr">
              <a:lnSpc>
                <a:spcPct val="101000"/>
              </a:lnSpc>
              <a:spcBef>
                <a:spcPts val="105"/>
              </a:spcBef>
            </a:pPr>
            <a:r>
              <a:rPr sz="1550" dirty="0">
                <a:latin typeface="Arial"/>
                <a:cs typeface="Arial"/>
              </a:rPr>
              <a:t>Die Bedingung wird </a:t>
            </a:r>
            <a:r>
              <a:rPr sz="1550" b="1" i="1" dirty="0">
                <a:latin typeface="Arial"/>
                <a:cs typeface="Arial"/>
              </a:rPr>
              <a:t>zuerst </a:t>
            </a:r>
            <a:r>
              <a:rPr sz="1550" dirty="0">
                <a:latin typeface="Arial"/>
                <a:cs typeface="Arial"/>
              </a:rPr>
              <a:t>getestet. Wenn sie als wahr bewertet wird, wird</a:t>
            </a:r>
            <a:r>
              <a:rPr sz="1550" spc="-25" dirty="0">
                <a:latin typeface="Arial"/>
                <a:cs typeface="Arial"/>
              </a:rPr>
              <a:t> der </a:t>
            </a:r>
            <a:r>
              <a:rPr sz="1550" dirty="0">
                <a:latin typeface="Arial"/>
                <a:cs typeface="Arial"/>
              </a:rPr>
              <a:t>Codeblock ausgeführt und die Bedingung </a:t>
            </a:r>
            <a:r>
              <a:rPr sz="1550" spc="-10" dirty="0">
                <a:latin typeface="Arial"/>
                <a:cs typeface="Arial"/>
              </a:rPr>
              <a:t>erneut </a:t>
            </a:r>
            <a:r>
              <a:rPr sz="1550" dirty="0" err="1">
                <a:latin typeface="Arial"/>
                <a:cs typeface="Arial"/>
              </a:rPr>
              <a:t>getestet</a:t>
            </a:r>
            <a:r>
              <a:rPr sz="1550" spc="-10" dirty="0">
                <a:latin typeface="Arial"/>
                <a:cs typeface="Arial"/>
              </a:rPr>
              <a:t>.</a:t>
            </a:r>
            <a:r>
              <a:rPr lang="de-DE" sz="1550" spc="-10" dirty="0">
                <a:latin typeface="Arial"/>
                <a:cs typeface="Arial"/>
              </a:rPr>
              <a:t> </a:t>
            </a:r>
            <a:r>
              <a:rPr sz="1550" dirty="0">
                <a:latin typeface="Arial"/>
                <a:cs typeface="Arial"/>
              </a:rPr>
              <a:t>Solange die Bedingung </a:t>
            </a:r>
            <a:r>
              <a:rPr sz="1550" spc="-10" dirty="0">
                <a:latin typeface="Arial"/>
                <a:cs typeface="Arial"/>
              </a:rPr>
              <a:t>erfüllt </a:t>
            </a:r>
            <a:r>
              <a:rPr sz="1550" dirty="0">
                <a:latin typeface="Arial"/>
                <a:cs typeface="Arial"/>
              </a:rPr>
              <a:t>bleibt</a:t>
            </a:r>
            <a:r>
              <a:rPr sz="1550" spc="-10" dirty="0">
                <a:latin typeface="Arial"/>
                <a:cs typeface="Arial"/>
              </a:rPr>
              <a:t>, </a:t>
            </a:r>
            <a:r>
              <a:rPr sz="1550" dirty="0">
                <a:latin typeface="Arial"/>
                <a:cs typeface="Arial"/>
              </a:rPr>
              <a:t>wird der Codeblock </a:t>
            </a:r>
            <a:r>
              <a:rPr sz="1550" spc="-10" dirty="0">
                <a:latin typeface="Arial"/>
                <a:cs typeface="Arial"/>
              </a:rPr>
              <a:t>ausgeführt</a:t>
            </a:r>
            <a:endParaRPr sz="1550" dirty="0">
              <a:latin typeface="Arial"/>
              <a:cs typeface="Arial"/>
            </a:endParaRPr>
          </a:p>
        </p:txBody>
      </p:sp>
    </p:spTree>
    <p:extLst>
      <p:ext uri="{BB962C8B-B14F-4D97-AF65-F5344CB8AC3E}">
        <p14:creationId xmlns:p14="http://schemas.microsoft.com/office/powerpoint/2010/main" val="1381618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DFEB89-ED6C-DA25-9121-53063DCE7213}"/>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92194B79-B829-6F7A-C700-70C6666DA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54210DE2-8A04-99DE-5FDB-C5726367A00A}"/>
              </a:ext>
            </a:extLst>
          </p:cNvPr>
          <p:cNvSpPr>
            <a:spLocks noGrp="1"/>
          </p:cNvSpPr>
          <p:nvPr>
            <p:ph type="title"/>
          </p:nvPr>
        </p:nvSpPr>
        <p:spPr>
          <a:xfrm>
            <a:off x="838200" y="365125"/>
            <a:ext cx="10515600" cy="1325563"/>
          </a:xfrm>
        </p:spPr>
        <p:txBody>
          <a:bodyPr>
            <a:normAutofit/>
          </a:bodyPr>
          <a:lstStyle/>
          <a:p>
            <a:r>
              <a:rPr lang="de-DE" sz="4400" dirty="0"/>
              <a:t>JavaScript  - </a:t>
            </a:r>
            <a:r>
              <a:rPr lang="de-DE" dirty="0"/>
              <a:t>Syntax – Ternärer Operator</a:t>
            </a:r>
            <a:endParaRPr lang="de-DE" sz="4200" dirty="0"/>
          </a:p>
        </p:txBody>
      </p:sp>
      <p:sp>
        <p:nvSpPr>
          <p:cNvPr id="43" name="sketch line">
            <a:extLst>
              <a:ext uri="{FF2B5EF4-FFF2-40B4-BE49-F238E27FC236}">
                <a16:creationId xmlns:a16="http://schemas.microsoft.com/office/drawing/2014/main" id="{ED5F197C-B148-DEFB-BE04-18EA23A23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object 3">
            <a:extLst>
              <a:ext uri="{FF2B5EF4-FFF2-40B4-BE49-F238E27FC236}">
                <a16:creationId xmlns:a16="http://schemas.microsoft.com/office/drawing/2014/main" id="{F779E18E-598A-DFB5-D16B-D99E8EB911F5}"/>
              </a:ext>
            </a:extLst>
          </p:cNvPr>
          <p:cNvSpPr txBox="1"/>
          <p:nvPr/>
        </p:nvSpPr>
        <p:spPr>
          <a:xfrm>
            <a:off x="514350" y="1832701"/>
            <a:ext cx="11236960" cy="639445"/>
          </a:xfrm>
          <a:prstGeom prst="rect">
            <a:avLst/>
          </a:prstGeom>
        </p:spPr>
        <p:txBody>
          <a:bodyPr vert="horz" wrap="square" lIns="0" tIns="15875" rIns="0" bIns="0" rtlCol="0">
            <a:spAutoFit/>
          </a:bodyPr>
          <a:lstStyle/>
          <a:p>
            <a:pPr marL="12700" marR="5080">
              <a:lnSpc>
                <a:spcPct val="100000"/>
              </a:lnSpc>
              <a:spcBef>
                <a:spcPts val="125"/>
              </a:spcBef>
            </a:pPr>
            <a:r>
              <a:rPr sz="2000" dirty="0">
                <a:latin typeface="Arial"/>
                <a:cs typeface="Arial"/>
              </a:rPr>
              <a:t>JavaScript hat einen einzigen ternären Operator, um eine einfache Links/</a:t>
            </a:r>
            <a:r>
              <a:rPr sz="2000" dirty="0" err="1">
                <a:latin typeface="Arial"/>
                <a:cs typeface="Arial"/>
              </a:rPr>
              <a:t>Rechts</a:t>
            </a:r>
            <a:r>
              <a:rPr lang="de-DE" sz="2000" dirty="0">
                <a:latin typeface="Arial"/>
                <a:cs typeface="Arial"/>
              </a:rPr>
              <a:t> - Selektion</a:t>
            </a:r>
            <a:r>
              <a:rPr sz="2000" dirty="0">
                <a:latin typeface="Arial"/>
                <a:cs typeface="Arial"/>
              </a:rPr>
              <a:t> kompakt darzustellen.  Ein ternärer Operator erfordert </a:t>
            </a:r>
            <a:r>
              <a:rPr sz="2000" b="1" i="1" dirty="0">
                <a:latin typeface="Arial"/>
                <a:cs typeface="Arial"/>
              </a:rPr>
              <a:t>drei </a:t>
            </a:r>
            <a:r>
              <a:rPr sz="2000" spc="-10" dirty="0">
                <a:latin typeface="Arial"/>
                <a:cs typeface="Arial"/>
              </a:rPr>
              <a:t>Operanden.</a:t>
            </a:r>
            <a:endParaRPr sz="2000" dirty="0">
              <a:latin typeface="Arial"/>
              <a:cs typeface="Arial"/>
            </a:endParaRPr>
          </a:p>
        </p:txBody>
      </p:sp>
      <p:grpSp>
        <p:nvGrpSpPr>
          <p:cNvPr id="4" name="object 4">
            <a:extLst>
              <a:ext uri="{FF2B5EF4-FFF2-40B4-BE49-F238E27FC236}">
                <a16:creationId xmlns:a16="http://schemas.microsoft.com/office/drawing/2014/main" id="{28E6A2E7-E29B-79E2-B803-4499BDD053FF}"/>
              </a:ext>
            </a:extLst>
          </p:cNvPr>
          <p:cNvGrpSpPr/>
          <p:nvPr/>
        </p:nvGrpSpPr>
        <p:grpSpPr>
          <a:xfrm>
            <a:off x="457200" y="2527328"/>
            <a:ext cx="3838575" cy="3733800"/>
            <a:chOff x="257175" y="2114550"/>
            <a:chExt cx="3838575" cy="3733800"/>
          </a:xfrm>
        </p:grpSpPr>
        <p:pic>
          <p:nvPicPr>
            <p:cNvPr id="5" name="object 5">
              <a:extLst>
                <a:ext uri="{FF2B5EF4-FFF2-40B4-BE49-F238E27FC236}">
                  <a16:creationId xmlns:a16="http://schemas.microsoft.com/office/drawing/2014/main" id="{7E944CBB-0D8A-FDF7-9EB7-1B5A84FD46F7}"/>
                </a:ext>
              </a:extLst>
            </p:cNvPr>
            <p:cNvPicPr/>
            <p:nvPr/>
          </p:nvPicPr>
          <p:blipFill>
            <a:blip r:embed="rId3" cstate="print"/>
            <a:stretch>
              <a:fillRect/>
            </a:stretch>
          </p:blipFill>
          <p:spPr>
            <a:xfrm>
              <a:off x="323850" y="2152650"/>
              <a:ext cx="3771900" cy="3648075"/>
            </a:xfrm>
            <a:prstGeom prst="rect">
              <a:avLst/>
            </a:prstGeom>
          </p:spPr>
        </p:pic>
        <p:pic>
          <p:nvPicPr>
            <p:cNvPr id="34" name="object 6">
              <a:extLst>
                <a:ext uri="{FF2B5EF4-FFF2-40B4-BE49-F238E27FC236}">
                  <a16:creationId xmlns:a16="http://schemas.microsoft.com/office/drawing/2014/main" id="{0B654AAA-100C-3789-359A-067B823BAFDF}"/>
                </a:ext>
              </a:extLst>
            </p:cNvPr>
            <p:cNvPicPr/>
            <p:nvPr/>
          </p:nvPicPr>
          <p:blipFill>
            <a:blip r:embed="rId4" cstate="print"/>
            <a:stretch>
              <a:fillRect/>
            </a:stretch>
          </p:blipFill>
          <p:spPr>
            <a:xfrm>
              <a:off x="257175" y="2114550"/>
              <a:ext cx="3400425" cy="3733800"/>
            </a:xfrm>
            <a:prstGeom prst="rect">
              <a:avLst/>
            </a:prstGeom>
          </p:spPr>
        </p:pic>
      </p:grpSp>
      <p:sp>
        <p:nvSpPr>
          <p:cNvPr id="35" name="object 7">
            <a:extLst>
              <a:ext uri="{FF2B5EF4-FFF2-40B4-BE49-F238E27FC236}">
                <a16:creationId xmlns:a16="http://schemas.microsoft.com/office/drawing/2014/main" id="{BD59D34B-E51D-FBA8-C8AA-E8FBBE83EE71}"/>
              </a:ext>
            </a:extLst>
          </p:cNvPr>
          <p:cNvSpPr txBox="1"/>
          <p:nvPr/>
        </p:nvSpPr>
        <p:spPr>
          <a:xfrm>
            <a:off x="525399" y="2561960"/>
            <a:ext cx="3677285" cy="3557270"/>
          </a:xfrm>
          <a:prstGeom prst="rect">
            <a:avLst/>
          </a:prstGeom>
          <a:solidFill>
            <a:srgbClr val="FFFFEF"/>
          </a:solidFill>
          <a:ln w="9534">
            <a:solidFill>
              <a:srgbClr val="BEBEBE"/>
            </a:solidFill>
          </a:ln>
        </p:spPr>
        <p:txBody>
          <a:bodyPr vert="horz" wrap="square" lIns="0" tIns="40640" rIns="0" bIns="0" rtlCol="0">
            <a:spAutoFit/>
          </a:bodyPr>
          <a:lstStyle/>
          <a:p>
            <a:pPr marL="72390" marR="871855">
              <a:lnSpc>
                <a:spcPct val="100000"/>
              </a:lnSpc>
              <a:spcBef>
                <a:spcPts val="320"/>
              </a:spcBef>
            </a:pPr>
            <a:r>
              <a:rPr sz="1500" b="1" dirty="0">
                <a:solidFill>
                  <a:srgbClr val="007E00"/>
                </a:solidFill>
                <a:latin typeface="Consolas"/>
                <a:cs typeface="Consolas"/>
              </a:rPr>
              <a:t>// Auf die lange </a:t>
            </a:r>
            <a:r>
              <a:rPr sz="1500" b="1" spc="-25" dirty="0">
                <a:solidFill>
                  <a:srgbClr val="007E00"/>
                </a:solidFill>
                <a:latin typeface="Consolas"/>
                <a:cs typeface="Consolas"/>
              </a:rPr>
              <a:t>Bank </a:t>
            </a:r>
            <a:r>
              <a:rPr sz="1500" b="1" dirty="0" err="1">
                <a:solidFill>
                  <a:srgbClr val="007E00"/>
                </a:solidFill>
                <a:latin typeface="Consolas"/>
                <a:cs typeface="Consolas"/>
              </a:rPr>
              <a:t>schieben</a:t>
            </a:r>
            <a:r>
              <a:rPr sz="1500" b="1" dirty="0">
                <a:solidFill>
                  <a:srgbClr val="007E00"/>
                </a:solidFill>
                <a:latin typeface="Consolas"/>
                <a:cs typeface="Consolas"/>
              </a:rPr>
              <a:t> </a:t>
            </a:r>
            <a:endParaRPr lang="de-DE" sz="1500" b="1" dirty="0">
              <a:solidFill>
                <a:srgbClr val="007E00"/>
              </a:solidFill>
              <a:latin typeface="Consolas"/>
              <a:cs typeface="Consolas"/>
            </a:endParaRPr>
          </a:p>
          <a:p>
            <a:pPr marL="72390" marR="871855">
              <a:lnSpc>
                <a:spcPct val="100000"/>
              </a:lnSpc>
              <a:spcBef>
                <a:spcPts val="320"/>
              </a:spcBef>
            </a:pPr>
            <a:r>
              <a:rPr sz="1500" b="1" dirty="0">
                <a:solidFill>
                  <a:srgbClr val="7E0054"/>
                </a:solidFill>
                <a:latin typeface="Consolas"/>
                <a:cs typeface="Consolas"/>
              </a:rPr>
              <a:t>function </a:t>
            </a:r>
            <a:r>
              <a:rPr sz="1500" dirty="0">
                <a:latin typeface="Consolas"/>
                <a:cs typeface="Consolas"/>
              </a:rPr>
              <a:t>catSays(animal) </a:t>
            </a:r>
            <a:r>
              <a:rPr sz="1500" spc="-50" dirty="0">
                <a:latin typeface="Consolas"/>
                <a:cs typeface="Consolas"/>
              </a:rPr>
              <a:t>{</a:t>
            </a:r>
            <a:endParaRPr sz="1500" dirty="0">
              <a:latin typeface="Consolas"/>
              <a:cs typeface="Consolas"/>
            </a:endParaRPr>
          </a:p>
          <a:p>
            <a:pPr marL="281940">
              <a:lnSpc>
                <a:spcPct val="100000"/>
              </a:lnSpc>
              <a:spcBef>
                <a:spcPts val="5"/>
              </a:spcBef>
            </a:pPr>
            <a:r>
              <a:rPr sz="1500" b="1" dirty="0">
                <a:solidFill>
                  <a:srgbClr val="7E0054"/>
                </a:solidFill>
                <a:latin typeface="Consolas"/>
                <a:cs typeface="Consolas"/>
              </a:rPr>
              <a:t>var </a:t>
            </a:r>
            <a:r>
              <a:rPr sz="1500" spc="-10" dirty="0">
                <a:latin typeface="Consolas"/>
                <a:cs typeface="Consolas"/>
              </a:rPr>
              <a:t>Ergebnis</a:t>
            </a:r>
            <a:r>
              <a:rPr sz="1500" b="1" spc="-10" dirty="0">
                <a:latin typeface="Consolas"/>
                <a:cs typeface="Consolas"/>
              </a:rPr>
              <a:t>;</a:t>
            </a:r>
            <a:endParaRPr sz="1500" dirty="0">
              <a:latin typeface="Consolas"/>
              <a:cs typeface="Consolas"/>
            </a:endParaRPr>
          </a:p>
          <a:p>
            <a:pPr>
              <a:lnSpc>
                <a:spcPct val="100000"/>
              </a:lnSpc>
              <a:spcBef>
                <a:spcPts val="45"/>
              </a:spcBef>
            </a:pPr>
            <a:endParaRPr sz="1500" dirty="0">
              <a:latin typeface="Consolas"/>
              <a:cs typeface="Consolas"/>
            </a:endParaRPr>
          </a:p>
          <a:p>
            <a:pPr marL="701040" marR="661035" indent="-419734">
              <a:lnSpc>
                <a:spcPct val="100000"/>
              </a:lnSpc>
            </a:pPr>
            <a:r>
              <a:rPr sz="1500" b="1" dirty="0">
                <a:solidFill>
                  <a:srgbClr val="7E0054"/>
                </a:solidFill>
                <a:latin typeface="Consolas"/>
                <a:cs typeface="Consolas"/>
              </a:rPr>
              <a:t>if </a:t>
            </a:r>
            <a:r>
              <a:rPr sz="1500" dirty="0">
                <a:latin typeface="Consolas"/>
                <a:cs typeface="Consolas"/>
              </a:rPr>
              <a:t>(Tier == </a:t>
            </a:r>
            <a:r>
              <a:rPr sz="1500" dirty="0">
                <a:solidFill>
                  <a:srgbClr val="2A00FF"/>
                </a:solidFill>
                <a:latin typeface="Consolas"/>
                <a:cs typeface="Consolas"/>
              </a:rPr>
              <a:t>"Katze" </a:t>
            </a:r>
            <a:r>
              <a:rPr sz="1500" b="1" spc="-25" dirty="0">
                <a:latin typeface="Consolas"/>
                <a:cs typeface="Consolas"/>
              </a:rPr>
              <a:t>|| </a:t>
            </a:r>
            <a:r>
              <a:rPr sz="1500" b="1" dirty="0">
                <a:latin typeface="Consolas"/>
                <a:cs typeface="Consolas"/>
              </a:rPr>
              <a:t>Tier == </a:t>
            </a:r>
            <a:r>
              <a:rPr sz="1500" dirty="0">
                <a:solidFill>
                  <a:srgbClr val="2A00FF"/>
                </a:solidFill>
                <a:latin typeface="Consolas"/>
                <a:cs typeface="Consolas"/>
              </a:rPr>
              <a:t>"Kätzchen" </a:t>
            </a:r>
            <a:r>
              <a:rPr sz="1500" b="1" dirty="0">
                <a:latin typeface="Consolas"/>
                <a:cs typeface="Consolas"/>
              </a:rPr>
              <a:t>) </a:t>
            </a:r>
            <a:r>
              <a:rPr sz="1500" b="1" spc="-50" dirty="0">
                <a:latin typeface="Consolas"/>
                <a:cs typeface="Consolas"/>
              </a:rPr>
              <a:t>{</a:t>
            </a:r>
            <a:endParaRPr sz="1500" dirty="0">
              <a:latin typeface="Consolas"/>
              <a:cs typeface="Consolas"/>
            </a:endParaRPr>
          </a:p>
          <a:p>
            <a:pPr marL="491490">
              <a:lnSpc>
                <a:spcPct val="100000"/>
              </a:lnSpc>
              <a:spcBef>
                <a:spcPts val="5"/>
              </a:spcBef>
            </a:pPr>
            <a:r>
              <a:rPr sz="1500" b="1" dirty="0">
                <a:latin typeface="Consolas"/>
                <a:cs typeface="Consolas"/>
              </a:rPr>
              <a:t>Ergebnis = </a:t>
            </a:r>
            <a:r>
              <a:rPr sz="1500" spc="-10" dirty="0">
                <a:solidFill>
                  <a:srgbClr val="2A00FF"/>
                </a:solidFill>
                <a:latin typeface="Consolas"/>
                <a:cs typeface="Consolas"/>
              </a:rPr>
              <a:t>"Miau!"</a:t>
            </a:r>
            <a:r>
              <a:rPr sz="1500" spc="-10" dirty="0">
                <a:latin typeface="Consolas"/>
                <a:cs typeface="Consolas"/>
              </a:rPr>
              <a:t>;</a:t>
            </a:r>
            <a:endParaRPr sz="1500" dirty="0">
              <a:latin typeface="Consolas"/>
              <a:cs typeface="Consolas"/>
            </a:endParaRPr>
          </a:p>
          <a:p>
            <a:pPr marL="281940">
              <a:lnSpc>
                <a:spcPct val="100000"/>
              </a:lnSpc>
              <a:spcBef>
                <a:spcPts val="5"/>
              </a:spcBef>
            </a:pPr>
            <a:r>
              <a:rPr sz="1500" spc="-50" dirty="0">
                <a:latin typeface="Consolas"/>
                <a:cs typeface="Consolas"/>
              </a:rPr>
              <a:t>}</a:t>
            </a:r>
            <a:endParaRPr sz="1500" dirty="0">
              <a:latin typeface="Consolas"/>
              <a:cs typeface="Consolas"/>
            </a:endParaRPr>
          </a:p>
          <a:p>
            <a:pPr marL="281940">
              <a:lnSpc>
                <a:spcPct val="100000"/>
              </a:lnSpc>
            </a:pPr>
            <a:r>
              <a:rPr sz="1500" b="1" dirty="0">
                <a:solidFill>
                  <a:srgbClr val="7E0054"/>
                </a:solidFill>
                <a:latin typeface="Consolas"/>
                <a:cs typeface="Consolas"/>
              </a:rPr>
              <a:t>sonst </a:t>
            </a:r>
            <a:r>
              <a:rPr sz="1500" b="1" spc="-50" dirty="0">
                <a:latin typeface="Consolas"/>
                <a:cs typeface="Consolas"/>
              </a:rPr>
              <a:t>{</a:t>
            </a:r>
            <a:endParaRPr sz="1500" dirty="0">
              <a:latin typeface="Consolas"/>
              <a:cs typeface="Consolas"/>
            </a:endParaRPr>
          </a:p>
          <a:p>
            <a:pPr marL="491490">
              <a:lnSpc>
                <a:spcPct val="100000"/>
              </a:lnSpc>
              <a:spcBef>
                <a:spcPts val="5"/>
              </a:spcBef>
            </a:pPr>
            <a:r>
              <a:rPr sz="1500" b="1" dirty="0">
                <a:latin typeface="Consolas"/>
                <a:cs typeface="Consolas"/>
              </a:rPr>
              <a:t>Ergebnis </a:t>
            </a:r>
            <a:r>
              <a:rPr sz="1500" dirty="0">
                <a:solidFill>
                  <a:srgbClr val="2A00FF"/>
                </a:solidFill>
                <a:latin typeface="Consolas"/>
                <a:cs typeface="Consolas"/>
              </a:rPr>
              <a:t>"Keine </a:t>
            </a:r>
            <a:r>
              <a:rPr sz="1500" spc="-10" dirty="0">
                <a:solidFill>
                  <a:srgbClr val="2A00FF"/>
                </a:solidFill>
                <a:latin typeface="Consolas"/>
                <a:cs typeface="Consolas"/>
              </a:rPr>
              <a:t>Katze!"</a:t>
            </a:r>
            <a:r>
              <a:rPr sz="1500" spc="-10" dirty="0">
                <a:latin typeface="Consolas"/>
                <a:cs typeface="Consolas"/>
              </a:rPr>
              <a:t>;</a:t>
            </a:r>
            <a:endParaRPr sz="1500" dirty="0">
              <a:latin typeface="Consolas"/>
              <a:cs typeface="Consolas"/>
            </a:endParaRPr>
          </a:p>
          <a:p>
            <a:pPr marL="281940">
              <a:lnSpc>
                <a:spcPct val="100000"/>
              </a:lnSpc>
            </a:pPr>
            <a:r>
              <a:rPr sz="1500" b="1" spc="-50" dirty="0">
                <a:latin typeface="Consolas"/>
                <a:cs typeface="Consolas"/>
              </a:rPr>
              <a:t>}</a:t>
            </a:r>
            <a:endParaRPr sz="1500" dirty="0">
              <a:latin typeface="Consolas"/>
              <a:cs typeface="Consolas"/>
            </a:endParaRPr>
          </a:p>
          <a:p>
            <a:pPr>
              <a:lnSpc>
                <a:spcPct val="100000"/>
              </a:lnSpc>
              <a:spcBef>
                <a:spcPts val="50"/>
              </a:spcBef>
            </a:pPr>
            <a:endParaRPr sz="1500" dirty="0">
              <a:latin typeface="Consolas"/>
              <a:cs typeface="Consolas"/>
            </a:endParaRPr>
          </a:p>
          <a:p>
            <a:pPr marL="281940">
              <a:lnSpc>
                <a:spcPct val="100000"/>
              </a:lnSpc>
            </a:pPr>
            <a:r>
              <a:rPr sz="1500" b="1" spc="-10" dirty="0">
                <a:latin typeface="Consolas"/>
                <a:cs typeface="Consolas"/>
              </a:rPr>
              <a:t>Ergebnis </a:t>
            </a:r>
            <a:r>
              <a:rPr sz="1500" b="1" dirty="0">
                <a:solidFill>
                  <a:srgbClr val="7E0054"/>
                </a:solidFill>
                <a:latin typeface="Consolas"/>
                <a:cs typeface="Consolas"/>
              </a:rPr>
              <a:t>zurückgeben</a:t>
            </a:r>
            <a:r>
              <a:rPr sz="1500" b="1" spc="-10" dirty="0">
                <a:latin typeface="Consolas"/>
                <a:cs typeface="Consolas"/>
              </a:rPr>
              <a:t>;</a:t>
            </a:r>
            <a:endParaRPr sz="1500" dirty="0">
              <a:latin typeface="Consolas"/>
              <a:cs typeface="Consolas"/>
            </a:endParaRPr>
          </a:p>
          <a:p>
            <a:pPr marL="72390">
              <a:lnSpc>
                <a:spcPct val="100000"/>
              </a:lnSpc>
              <a:spcBef>
                <a:spcPts val="5"/>
              </a:spcBef>
            </a:pPr>
            <a:r>
              <a:rPr sz="1500" b="1" spc="-50" dirty="0">
                <a:latin typeface="Consolas"/>
                <a:cs typeface="Consolas"/>
              </a:rPr>
              <a:t>}</a:t>
            </a:r>
            <a:endParaRPr sz="1500" dirty="0">
              <a:latin typeface="Consolas"/>
              <a:cs typeface="Consolas"/>
            </a:endParaRPr>
          </a:p>
        </p:txBody>
      </p:sp>
      <p:grpSp>
        <p:nvGrpSpPr>
          <p:cNvPr id="36" name="object 8">
            <a:extLst>
              <a:ext uri="{FF2B5EF4-FFF2-40B4-BE49-F238E27FC236}">
                <a16:creationId xmlns:a16="http://schemas.microsoft.com/office/drawing/2014/main" id="{26733097-E9CD-35F9-A254-1BD727BC9201}"/>
              </a:ext>
            </a:extLst>
          </p:cNvPr>
          <p:cNvGrpSpPr/>
          <p:nvPr/>
        </p:nvGrpSpPr>
        <p:grpSpPr>
          <a:xfrm>
            <a:off x="5400675" y="2527328"/>
            <a:ext cx="6791325" cy="1905000"/>
            <a:chOff x="5200650" y="2114550"/>
            <a:chExt cx="6791325" cy="1905000"/>
          </a:xfrm>
        </p:grpSpPr>
        <p:pic>
          <p:nvPicPr>
            <p:cNvPr id="37" name="object 9">
              <a:extLst>
                <a:ext uri="{FF2B5EF4-FFF2-40B4-BE49-F238E27FC236}">
                  <a16:creationId xmlns:a16="http://schemas.microsoft.com/office/drawing/2014/main" id="{D58FE1C8-C9C4-ADF1-972C-95C591E78B18}"/>
                </a:ext>
              </a:extLst>
            </p:cNvPr>
            <p:cNvPicPr/>
            <p:nvPr/>
          </p:nvPicPr>
          <p:blipFill>
            <a:blip r:embed="rId5" cstate="print"/>
            <a:stretch>
              <a:fillRect/>
            </a:stretch>
          </p:blipFill>
          <p:spPr>
            <a:xfrm>
              <a:off x="5238750" y="2124075"/>
              <a:ext cx="6753225" cy="1847850"/>
            </a:xfrm>
            <a:prstGeom prst="rect">
              <a:avLst/>
            </a:prstGeom>
          </p:spPr>
        </p:pic>
        <p:pic>
          <p:nvPicPr>
            <p:cNvPr id="38" name="object 10">
              <a:extLst>
                <a:ext uri="{FF2B5EF4-FFF2-40B4-BE49-F238E27FC236}">
                  <a16:creationId xmlns:a16="http://schemas.microsoft.com/office/drawing/2014/main" id="{169366B6-1F7E-A821-5374-B3FC8FF83F2B}"/>
                </a:ext>
              </a:extLst>
            </p:cNvPr>
            <p:cNvPicPr/>
            <p:nvPr/>
          </p:nvPicPr>
          <p:blipFill>
            <a:blip r:embed="rId6" cstate="print"/>
            <a:stretch>
              <a:fillRect/>
            </a:stretch>
          </p:blipFill>
          <p:spPr>
            <a:xfrm>
              <a:off x="5200650" y="2114550"/>
              <a:ext cx="5915025" cy="1905000"/>
            </a:xfrm>
            <a:prstGeom prst="rect">
              <a:avLst/>
            </a:prstGeom>
          </p:spPr>
        </p:pic>
        <p:sp>
          <p:nvSpPr>
            <p:cNvPr id="39" name="object 11">
              <a:extLst>
                <a:ext uri="{FF2B5EF4-FFF2-40B4-BE49-F238E27FC236}">
                  <a16:creationId xmlns:a16="http://schemas.microsoft.com/office/drawing/2014/main" id="{46A5B1D9-DBC8-1108-DFF6-2CD17EBB2D8E}"/>
                </a:ext>
              </a:extLst>
            </p:cNvPr>
            <p:cNvSpPr/>
            <p:nvPr/>
          </p:nvSpPr>
          <p:spPr>
            <a:xfrm>
              <a:off x="5261482" y="2149221"/>
              <a:ext cx="6613525" cy="1710689"/>
            </a:xfrm>
            <a:custGeom>
              <a:avLst/>
              <a:gdLst/>
              <a:ahLst/>
              <a:cxnLst/>
              <a:rect l="l" t="t" r="r" b="b"/>
              <a:pathLst>
                <a:path w="6613525" h="1710689">
                  <a:moveTo>
                    <a:pt x="6613144" y="0"/>
                  </a:moveTo>
                  <a:lnTo>
                    <a:pt x="0" y="0"/>
                  </a:lnTo>
                  <a:lnTo>
                    <a:pt x="0" y="1710308"/>
                  </a:lnTo>
                  <a:lnTo>
                    <a:pt x="6613144" y="1710308"/>
                  </a:lnTo>
                  <a:lnTo>
                    <a:pt x="6613144" y="0"/>
                  </a:lnTo>
                  <a:close/>
                </a:path>
              </a:pathLst>
            </a:custGeom>
            <a:solidFill>
              <a:srgbClr val="FFFFEF"/>
            </a:solidFill>
          </p:spPr>
          <p:txBody>
            <a:bodyPr wrap="square" lIns="0" tIns="0" rIns="0" bIns="0" rtlCol="0"/>
            <a:lstStyle/>
            <a:p>
              <a:endParaRPr/>
            </a:p>
          </p:txBody>
        </p:sp>
        <p:sp>
          <p:nvSpPr>
            <p:cNvPr id="40" name="object 12">
              <a:extLst>
                <a:ext uri="{FF2B5EF4-FFF2-40B4-BE49-F238E27FC236}">
                  <a16:creationId xmlns:a16="http://schemas.microsoft.com/office/drawing/2014/main" id="{36196CFF-23D0-6068-CA13-22FB8F872830}"/>
                </a:ext>
              </a:extLst>
            </p:cNvPr>
            <p:cNvSpPr/>
            <p:nvPr/>
          </p:nvSpPr>
          <p:spPr>
            <a:xfrm>
              <a:off x="5261482" y="2149221"/>
              <a:ext cx="6613525" cy="1710689"/>
            </a:xfrm>
            <a:custGeom>
              <a:avLst/>
              <a:gdLst/>
              <a:ahLst/>
              <a:cxnLst/>
              <a:rect l="l" t="t" r="r" b="b"/>
              <a:pathLst>
                <a:path w="6613525" h="1710689">
                  <a:moveTo>
                    <a:pt x="0" y="1710308"/>
                  </a:moveTo>
                  <a:lnTo>
                    <a:pt x="6613144" y="1710308"/>
                  </a:lnTo>
                  <a:lnTo>
                    <a:pt x="6613144" y="0"/>
                  </a:lnTo>
                  <a:lnTo>
                    <a:pt x="0" y="0"/>
                  </a:lnTo>
                  <a:lnTo>
                    <a:pt x="0" y="1710308"/>
                  </a:lnTo>
                  <a:close/>
                </a:path>
              </a:pathLst>
            </a:custGeom>
            <a:ln w="9534">
              <a:solidFill>
                <a:srgbClr val="BEBEBE"/>
              </a:solidFill>
            </a:ln>
          </p:spPr>
          <p:txBody>
            <a:bodyPr wrap="square" lIns="0" tIns="0" rIns="0" bIns="0" rtlCol="0"/>
            <a:lstStyle/>
            <a:p>
              <a:endParaRPr/>
            </a:p>
          </p:txBody>
        </p:sp>
      </p:grpSp>
      <p:sp>
        <p:nvSpPr>
          <p:cNvPr id="41" name="object 13">
            <a:extLst>
              <a:ext uri="{FF2B5EF4-FFF2-40B4-BE49-F238E27FC236}">
                <a16:creationId xmlns:a16="http://schemas.microsoft.com/office/drawing/2014/main" id="{B5BAAE23-6C3F-4347-57DA-16B13C8CFB6F}"/>
              </a:ext>
            </a:extLst>
          </p:cNvPr>
          <p:cNvSpPr txBox="1"/>
          <p:nvPr/>
        </p:nvSpPr>
        <p:spPr>
          <a:xfrm>
            <a:off x="5524753" y="2589494"/>
            <a:ext cx="6441948" cy="712470"/>
          </a:xfrm>
          <a:prstGeom prst="rect">
            <a:avLst/>
          </a:prstGeom>
        </p:spPr>
        <p:txBody>
          <a:bodyPr vert="horz" wrap="square" lIns="0" tIns="12700" rIns="0" bIns="0" rtlCol="0">
            <a:spAutoFit/>
          </a:bodyPr>
          <a:lstStyle/>
          <a:p>
            <a:pPr marL="12700">
              <a:lnSpc>
                <a:spcPct val="100000"/>
              </a:lnSpc>
              <a:spcBef>
                <a:spcPts val="100"/>
              </a:spcBef>
            </a:pPr>
            <a:r>
              <a:rPr sz="1500" b="1" dirty="0">
                <a:solidFill>
                  <a:srgbClr val="007E00"/>
                </a:solidFill>
                <a:latin typeface="Consolas"/>
                <a:cs typeface="Consolas"/>
              </a:rPr>
              <a:t>// Mit dem ternären Operator können Sie eine </a:t>
            </a:r>
            <a:r>
              <a:rPr sz="1500" b="1" spc="-25" dirty="0">
                <a:solidFill>
                  <a:srgbClr val="007E00"/>
                </a:solidFill>
                <a:latin typeface="Consolas"/>
                <a:cs typeface="Consolas"/>
              </a:rPr>
              <a:t>if</a:t>
            </a:r>
            <a:endParaRPr sz="1500" dirty="0">
              <a:latin typeface="Consolas"/>
              <a:cs typeface="Consolas"/>
            </a:endParaRPr>
          </a:p>
          <a:p>
            <a:pPr marL="12700" marR="5080">
              <a:lnSpc>
                <a:spcPct val="100000"/>
              </a:lnSpc>
              <a:spcBef>
                <a:spcPts val="5"/>
              </a:spcBef>
            </a:pPr>
            <a:r>
              <a:rPr sz="1500" b="1" dirty="0">
                <a:solidFill>
                  <a:srgbClr val="007E00"/>
                </a:solidFill>
                <a:latin typeface="Consolas"/>
                <a:cs typeface="Consolas"/>
              </a:rPr>
              <a:t>// Anweisung, ohne das </a:t>
            </a:r>
            <a:r>
              <a:rPr sz="1500" b="1" spc="-10" dirty="0">
                <a:solidFill>
                  <a:srgbClr val="007E00"/>
                </a:solidFill>
                <a:latin typeface="Consolas"/>
                <a:cs typeface="Consolas"/>
              </a:rPr>
              <a:t>Schlüsselwort </a:t>
            </a:r>
            <a:r>
              <a:rPr sz="1500" b="1" dirty="0">
                <a:solidFill>
                  <a:srgbClr val="007E00"/>
                </a:solidFill>
                <a:latin typeface="Consolas"/>
                <a:cs typeface="Consolas"/>
              </a:rPr>
              <a:t>"if" verwenden zu </a:t>
            </a:r>
            <a:r>
              <a:rPr sz="1500" b="1" dirty="0" err="1">
                <a:solidFill>
                  <a:srgbClr val="007E00"/>
                </a:solidFill>
                <a:latin typeface="Consolas"/>
                <a:cs typeface="Consolas"/>
              </a:rPr>
              <a:t>müssen</a:t>
            </a:r>
            <a:r>
              <a:rPr sz="1500" b="1" dirty="0">
                <a:solidFill>
                  <a:srgbClr val="007E00"/>
                </a:solidFill>
                <a:latin typeface="Consolas"/>
                <a:cs typeface="Consolas"/>
              </a:rPr>
              <a:t> </a:t>
            </a:r>
            <a:r>
              <a:rPr sz="1500" b="1" dirty="0">
                <a:solidFill>
                  <a:srgbClr val="7E0054"/>
                </a:solidFill>
                <a:latin typeface="Consolas"/>
                <a:cs typeface="Consolas"/>
              </a:rPr>
              <a:t>function </a:t>
            </a:r>
            <a:r>
              <a:rPr sz="1500" dirty="0">
                <a:latin typeface="Consolas"/>
                <a:cs typeface="Consolas"/>
              </a:rPr>
              <a:t>catSays(animal) </a:t>
            </a:r>
            <a:r>
              <a:rPr sz="1500" spc="-50" dirty="0">
                <a:latin typeface="Consolas"/>
                <a:cs typeface="Consolas"/>
              </a:rPr>
              <a:t>{</a:t>
            </a:r>
            <a:endParaRPr sz="1500" dirty="0">
              <a:latin typeface="Consolas"/>
              <a:cs typeface="Consolas"/>
            </a:endParaRPr>
          </a:p>
        </p:txBody>
      </p:sp>
      <p:sp>
        <p:nvSpPr>
          <p:cNvPr id="44" name="object 14">
            <a:extLst>
              <a:ext uri="{FF2B5EF4-FFF2-40B4-BE49-F238E27FC236}">
                <a16:creationId xmlns:a16="http://schemas.microsoft.com/office/drawing/2014/main" id="{CC62E123-D4DA-D106-5380-38DA04D2FE9B}"/>
              </a:ext>
            </a:extLst>
          </p:cNvPr>
          <p:cNvSpPr txBox="1"/>
          <p:nvPr/>
        </p:nvSpPr>
        <p:spPr>
          <a:xfrm>
            <a:off x="5524753" y="3734145"/>
            <a:ext cx="130810" cy="254635"/>
          </a:xfrm>
          <a:prstGeom prst="rect">
            <a:avLst/>
          </a:prstGeom>
        </p:spPr>
        <p:txBody>
          <a:bodyPr vert="horz" wrap="square" lIns="0" tIns="12700" rIns="0" bIns="0" rtlCol="0">
            <a:spAutoFit/>
          </a:bodyPr>
          <a:lstStyle/>
          <a:p>
            <a:pPr marL="12700">
              <a:lnSpc>
                <a:spcPct val="100000"/>
              </a:lnSpc>
              <a:spcBef>
                <a:spcPts val="100"/>
              </a:spcBef>
            </a:pPr>
            <a:r>
              <a:rPr sz="1500" b="1" spc="-50" dirty="0">
                <a:latin typeface="Consolas"/>
                <a:cs typeface="Consolas"/>
              </a:rPr>
              <a:t>}</a:t>
            </a:r>
            <a:endParaRPr sz="1500">
              <a:latin typeface="Consolas"/>
              <a:cs typeface="Consolas"/>
            </a:endParaRPr>
          </a:p>
        </p:txBody>
      </p:sp>
      <p:grpSp>
        <p:nvGrpSpPr>
          <p:cNvPr id="45" name="object 15">
            <a:extLst>
              <a:ext uri="{FF2B5EF4-FFF2-40B4-BE49-F238E27FC236}">
                <a16:creationId xmlns:a16="http://schemas.microsoft.com/office/drawing/2014/main" id="{F8F8335C-CBA6-D283-BA91-65D85767BC0B}"/>
              </a:ext>
            </a:extLst>
          </p:cNvPr>
          <p:cNvGrpSpPr/>
          <p:nvPr/>
        </p:nvGrpSpPr>
        <p:grpSpPr>
          <a:xfrm>
            <a:off x="6552691" y="3681123"/>
            <a:ext cx="5423535" cy="2309495"/>
            <a:chOff x="6352666" y="3268345"/>
            <a:chExt cx="5423535" cy="2309495"/>
          </a:xfrm>
        </p:grpSpPr>
        <p:sp>
          <p:nvSpPr>
            <p:cNvPr id="46" name="object 16">
              <a:extLst>
                <a:ext uri="{FF2B5EF4-FFF2-40B4-BE49-F238E27FC236}">
                  <a16:creationId xmlns:a16="http://schemas.microsoft.com/office/drawing/2014/main" id="{9460592E-5763-2837-E931-1DCE76C7AB44}"/>
                </a:ext>
              </a:extLst>
            </p:cNvPr>
            <p:cNvSpPr/>
            <p:nvPr/>
          </p:nvSpPr>
          <p:spPr>
            <a:xfrm>
              <a:off x="6362191" y="3277870"/>
              <a:ext cx="5404485" cy="232410"/>
            </a:xfrm>
            <a:custGeom>
              <a:avLst/>
              <a:gdLst/>
              <a:ahLst/>
              <a:cxnLst/>
              <a:rect l="l" t="t" r="r" b="b"/>
              <a:pathLst>
                <a:path w="5404484" h="232410">
                  <a:moveTo>
                    <a:pt x="5404358" y="0"/>
                  </a:moveTo>
                  <a:lnTo>
                    <a:pt x="5402841" y="45213"/>
                  </a:lnTo>
                  <a:lnTo>
                    <a:pt x="5398706" y="82153"/>
                  </a:lnTo>
                  <a:lnTo>
                    <a:pt x="5392570" y="107066"/>
                  </a:lnTo>
                  <a:lnTo>
                    <a:pt x="5385054" y="116204"/>
                  </a:lnTo>
                  <a:lnTo>
                    <a:pt x="2728467" y="116204"/>
                  </a:lnTo>
                  <a:lnTo>
                    <a:pt x="2720931" y="125343"/>
                  </a:lnTo>
                  <a:lnTo>
                    <a:pt x="2714752" y="150256"/>
                  </a:lnTo>
                  <a:lnTo>
                    <a:pt x="2710572" y="187196"/>
                  </a:lnTo>
                  <a:lnTo>
                    <a:pt x="2709037" y="232409"/>
                  </a:lnTo>
                  <a:lnTo>
                    <a:pt x="2707520" y="187196"/>
                  </a:lnTo>
                  <a:lnTo>
                    <a:pt x="2703385" y="150256"/>
                  </a:lnTo>
                  <a:lnTo>
                    <a:pt x="2697249" y="125343"/>
                  </a:lnTo>
                  <a:lnTo>
                    <a:pt x="2689733" y="116204"/>
                  </a:lnTo>
                  <a:lnTo>
                    <a:pt x="19304" y="116204"/>
                  </a:lnTo>
                  <a:lnTo>
                    <a:pt x="11787" y="107066"/>
                  </a:lnTo>
                  <a:lnTo>
                    <a:pt x="5651" y="82153"/>
                  </a:lnTo>
                  <a:lnTo>
                    <a:pt x="1516" y="45213"/>
                  </a:lnTo>
                  <a:lnTo>
                    <a:pt x="0" y="0"/>
                  </a:lnTo>
                </a:path>
              </a:pathLst>
            </a:custGeom>
            <a:ln w="19050">
              <a:solidFill>
                <a:srgbClr val="000000"/>
              </a:solidFill>
            </a:ln>
          </p:spPr>
          <p:txBody>
            <a:bodyPr wrap="square" lIns="0" tIns="0" rIns="0" bIns="0" rtlCol="0"/>
            <a:lstStyle/>
            <a:p>
              <a:endParaRPr/>
            </a:p>
          </p:txBody>
        </p:sp>
        <p:pic>
          <p:nvPicPr>
            <p:cNvPr id="47" name="object 17">
              <a:extLst>
                <a:ext uri="{FF2B5EF4-FFF2-40B4-BE49-F238E27FC236}">
                  <a16:creationId xmlns:a16="http://schemas.microsoft.com/office/drawing/2014/main" id="{39998822-D8BB-935D-99DF-8A44866866E0}"/>
                </a:ext>
              </a:extLst>
            </p:cNvPr>
            <p:cNvPicPr/>
            <p:nvPr/>
          </p:nvPicPr>
          <p:blipFill>
            <a:blip r:embed="rId7" cstate="print"/>
            <a:stretch>
              <a:fillRect/>
            </a:stretch>
          </p:blipFill>
          <p:spPr>
            <a:xfrm>
              <a:off x="7347838" y="3588512"/>
              <a:ext cx="2220849" cy="1984248"/>
            </a:xfrm>
            <a:prstGeom prst="rect">
              <a:avLst/>
            </a:prstGeom>
          </p:spPr>
        </p:pic>
        <p:sp>
          <p:nvSpPr>
            <p:cNvPr id="48" name="object 18">
              <a:extLst>
                <a:ext uri="{FF2B5EF4-FFF2-40B4-BE49-F238E27FC236}">
                  <a16:creationId xmlns:a16="http://schemas.microsoft.com/office/drawing/2014/main" id="{409B0420-1391-3756-EF78-56498597047E}"/>
                </a:ext>
              </a:extLst>
            </p:cNvPr>
            <p:cNvSpPr/>
            <p:nvPr/>
          </p:nvSpPr>
          <p:spPr>
            <a:xfrm>
              <a:off x="7347838" y="3588512"/>
              <a:ext cx="2221230" cy="1984375"/>
            </a:xfrm>
            <a:custGeom>
              <a:avLst/>
              <a:gdLst/>
              <a:ahLst/>
              <a:cxnLst/>
              <a:rect l="l" t="t" r="r" b="b"/>
              <a:pathLst>
                <a:path w="2221229" h="1984375">
                  <a:moveTo>
                    <a:pt x="0" y="1466723"/>
                  </a:moveTo>
                  <a:lnTo>
                    <a:pt x="8118" y="1426440"/>
                  </a:lnTo>
                  <a:lnTo>
                    <a:pt x="30273" y="1393539"/>
                  </a:lnTo>
                  <a:lnTo>
                    <a:pt x="63168" y="1371353"/>
                  </a:lnTo>
                  <a:lnTo>
                    <a:pt x="103504" y="1363218"/>
                  </a:lnTo>
                  <a:lnTo>
                    <a:pt x="1295527" y="1363218"/>
                  </a:lnTo>
                  <a:lnTo>
                    <a:pt x="1734565" y="0"/>
                  </a:lnTo>
                  <a:lnTo>
                    <a:pt x="1850770" y="1363218"/>
                  </a:lnTo>
                  <a:lnTo>
                    <a:pt x="2117343" y="1363218"/>
                  </a:lnTo>
                  <a:lnTo>
                    <a:pt x="2157626" y="1371353"/>
                  </a:lnTo>
                  <a:lnTo>
                    <a:pt x="2190527" y="1393539"/>
                  </a:lnTo>
                  <a:lnTo>
                    <a:pt x="2212713" y="1426440"/>
                  </a:lnTo>
                  <a:lnTo>
                    <a:pt x="2220849" y="1466723"/>
                  </a:lnTo>
                  <a:lnTo>
                    <a:pt x="2220849" y="1621917"/>
                  </a:lnTo>
                  <a:lnTo>
                    <a:pt x="2220849" y="1880743"/>
                  </a:lnTo>
                  <a:lnTo>
                    <a:pt x="2212713" y="1921025"/>
                  </a:lnTo>
                  <a:lnTo>
                    <a:pt x="2190527" y="1953926"/>
                  </a:lnTo>
                  <a:lnTo>
                    <a:pt x="2157626" y="1976112"/>
                  </a:lnTo>
                  <a:lnTo>
                    <a:pt x="2117343" y="1984248"/>
                  </a:lnTo>
                  <a:lnTo>
                    <a:pt x="1850770" y="1984248"/>
                  </a:lnTo>
                  <a:lnTo>
                    <a:pt x="1295527" y="1984248"/>
                  </a:lnTo>
                  <a:lnTo>
                    <a:pt x="103504" y="1984248"/>
                  </a:lnTo>
                  <a:lnTo>
                    <a:pt x="63168" y="1976112"/>
                  </a:lnTo>
                  <a:lnTo>
                    <a:pt x="30273" y="1953926"/>
                  </a:lnTo>
                  <a:lnTo>
                    <a:pt x="8118" y="1921025"/>
                  </a:lnTo>
                  <a:lnTo>
                    <a:pt x="0" y="1880743"/>
                  </a:lnTo>
                  <a:lnTo>
                    <a:pt x="0" y="1621917"/>
                  </a:lnTo>
                  <a:lnTo>
                    <a:pt x="0" y="1466723"/>
                  </a:lnTo>
                  <a:close/>
                </a:path>
              </a:pathLst>
            </a:custGeom>
            <a:ln w="9534">
              <a:solidFill>
                <a:srgbClr val="B48000"/>
              </a:solidFill>
            </a:ln>
          </p:spPr>
          <p:txBody>
            <a:bodyPr wrap="square" lIns="0" tIns="0" rIns="0" bIns="0" rtlCol="0"/>
            <a:lstStyle/>
            <a:p>
              <a:endParaRPr/>
            </a:p>
          </p:txBody>
        </p:sp>
      </p:grpSp>
      <p:sp>
        <p:nvSpPr>
          <p:cNvPr id="49" name="object 19">
            <a:extLst>
              <a:ext uri="{FF2B5EF4-FFF2-40B4-BE49-F238E27FC236}">
                <a16:creationId xmlns:a16="http://schemas.microsoft.com/office/drawing/2014/main" id="{1AA4FFC6-2F26-3D35-45BB-CBA6E5AED73C}"/>
              </a:ext>
            </a:extLst>
          </p:cNvPr>
          <p:cNvSpPr txBox="1"/>
          <p:nvPr/>
        </p:nvSpPr>
        <p:spPr>
          <a:xfrm>
            <a:off x="7756906" y="5425531"/>
            <a:ext cx="2220849" cy="480966"/>
          </a:xfrm>
          <a:prstGeom prst="rect">
            <a:avLst/>
          </a:prstGeom>
        </p:spPr>
        <p:txBody>
          <a:bodyPr vert="horz" wrap="square" lIns="0" tIns="13970" rIns="0" bIns="0" rtlCol="0">
            <a:spAutoFit/>
          </a:bodyPr>
          <a:lstStyle/>
          <a:p>
            <a:pPr marL="12700" marR="5080" indent="19050">
              <a:lnSpc>
                <a:spcPct val="100899"/>
              </a:lnSpc>
              <a:spcBef>
                <a:spcPts val="110"/>
              </a:spcBef>
            </a:pPr>
            <a:r>
              <a:rPr sz="1550" dirty="0">
                <a:latin typeface="Arial"/>
                <a:cs typeface="Arial"/>
              </a:rPr>
              <a:t>...ist das Ergebnis des ternären </a:t>
            </a:r>
            <a:r>
              <a:rPr sz="1550" spc="-10" dirty="0">
                <a:latin typeface="Arial"/>
                <a:cs typeface="Arial"/>
              </a:rPr>
              <a:t>Operators</a:t>
            </a:r>
            <a:endParaRPr sz="1550" dirty="0">
              <a:latin typeface="Arial"/>
              <a:cs typeface="Arial"/>
            </a:endParaRPr>
          </a:p>
        </p:txBody>
      </p:sp>
      <p:sp>
        <p:nvSpPr>
          <p:cNvPr id="50" name="object 20">
            <a:extLst>
              <a:ext uri="{FF2B5EF4-FFF2-40B4-BE49-F238E27FC236}">
                <a16:creationId xmlns:a16="http://schemas.microsoft.com/office/drawing/2014/main" id="{D2DE7419-A6B4-A506-9943-4DBA26836C0A}"/>
              </a:ext>
            </a:extLst>
          </p:cNvPr>
          <p:cNvSpPr txBox="1"/>
          <p:nvPr/>
        </p:nvSpPr>
        <p:spPr>
          <a:xfrm>
            <a:off x="5741034" y="3339226"/>
            <a:ext cx="735965" cy="188595"/>
          </a:xfrm>
          <a:prstGeom prst="rect">
            <a:avLst/>
          </a:prstGeom>
          <a:solidFill>
            <a:srgbClr val="FFDF92"/>
          </a:solidFill>
        </p:spPr>
        <p:txBody>
          <a:bodyPr vert="horz" wrap="square" lIns="0" tIns="0" rIns="0" bIns="0" rtlCol="0">
            <a:spAutoFit/>
          </a:bodyPr>
          <a:lstStyle/>
          <a:p>
            <a:pPr marL="14604">
              <a:lnSpc>
                <a:spcPts val="1445"/>
              </a:lnSpc>
            </a:pPr>
            <a:r>
              <a:rPr sz="1500" b="1" spc="-10" dirty="0">
                <a:solidFill>
                  <a:srgbClr val="7E0054"/>
                </a:solidFill>
                <a:latin typeface="Consolas"/>
                <a:cs typeface="Consolas"/>
              </a:rPr>
              <a:t>return</a:t>
            </a:r>
            <a:endParaRPr sz="1500">
              <a:latin typeface="Consolas"/>
              <a:cs typeface="Consolas"/>
            </a:endParaRPr>
          </a:p>
        </p:txBody>
      </p:sp>
      <p:sp>
        <p:nvSpPr>
          <p:cNvPr id="51" name="object 21">
            <a:extLst>
              <a:ext uri="{FF2B5EF4-FFF2-40B4-BE49-F238E27FC236}">
                <a16:creationId xmlns:a16="http://schemas.microsoft.com/office/drawing/2014/main" id="{0F897ADE-0544-123D-9E49-D9058F45128B}"/>
              </a:ext>
            </a:extLst>
          </p:cNvPr>
          <p:cNvSpPr txBox="1"/>
          <p:nvPr/>
        </p:nvSpPr>
        <p:spPr>
          <a:xfrm>
            <a:off x="6477253" y="3281390"/>
            <a:ext cx="5404484" cy="483234"/>
          </a:xfrm>
          <a:prstGeom prst="rect">
            <a:avLst/>
          </a:prstGeom>
        </p:spPr>
        <p:txBody>
          <a:bodyPr vert="horz" wrap="square" lIns="0" tIns="12700" rIns="0" bIns="0" rtlCol="0">
            <a:spAutoFit/>
          </a:bodyPr>
          <a:lstStyle/>
          <a:p>
            <a:pPr marL="12700">
              <a:lnSpc>
                <a:spcPct val="100000"/>
              </a:lnSpc>
              <a:spcBef>
                <a:spcPts val="100"/>
              </a:spcBef>
            </a:pPr>
            <a:r>
              <a:rPr sz="1500" dirty="0">
                <a:latin typeface="Consolas"/>
                <a:cs typeface="Consolas"/>
              </a:rPr>
              <a:t>(Tier == </a:t>
            </a:r>
            <a:r>
              <a:rPr sz="1500" dirty="0">
                <a:solidFill>
                  <a:srgbClr val="2A00FF"/>
                </a:solidFill>
                <a:latin typeface="Consolas"/>
                <a:cs typeface="Consolas"/>
              </a:rPr>
              <a:t>"Katze" </a:t>
            </a:r>
            <a:r>
              <a:rPr sz="1500" b="1" spc="-25" dirty="0">
                <a:latin typeface="Consolas"/>
                <a:cs typeface="Consolas"/>
              </a:rPr>
              <a:t>||</a:t>
            </a:r>
            <a:endParaRPr sz="1500" dirty="0">
              <a:latin typeface="Consolas"/>
              <a:cs typeface="Consolas"/>
            </a:endParaRPr>
          </a:p>
          <a:p>
            <a:pPr marL="117475">
              <a:lnSpc>
                <a:spcPct val="100000"/>
              </a:lnSpc>
              <a:spcBef>
                <a:spcPts val="5"/>
              </a:spcBef>
            </a:pPr>
            <a:r>
              <a:rPr sz="1500" b="1" dirty="0">
                <a:latin typeface="Consolas"/>
                <a:cs typeface="Consolas"/>
              </a:rPr>
              <a:t>Tier == </a:t>
            </a:r>
            <a:r>
              <a:rPr sz="1500" dirty="0">
                <a:solidFill>
                  <a:srgbClr val="2A00FF"/>
                </a:solidFill>
                <a:latin typeface="Consolas"/>
                <a:cs typeface="Consolas"/>
              </a:rPr>
              <a:t>"Kätzchen"</a:t>
            </a:r>
            <a:r>
              <a:rPr sz="1500" b="1" dirty="0">
                <a:latin typeface="Consolas"/>
                <a:cs typeface="Consolas"/>
              </a:rPr>
              <a:t>) ? </a:t>
            </a:r>
            <a:r>
              <a:rPr sz="1500" dirty="0">
                <a:solidFill>
                  <a:srgbClr val="2A00FF"/>
                </a:solidFill>
                <a:latin typeface="Consolas"/>
                <a:cs typeface="Consolas"/>
              </a:rPr>
              <a:t>"Miau!" </a:t>
            </a:r>
            <a:r>
              <a:rPr sz="1500" dirty="0">
                <a:latin typeface="Consolas"/>
                <a:cs typeface="Consolas"/>
              </a:rPr>
              <a:t>: </a:t>
            </a:r>
            <a:r>
              <a:rPr sz="1500" dirty="0">
                <a:solidFill>
                  <a:srgbClr val="2A00FF"/>
                </a:solidFill>
                <a:latin typeface="Consolas"/>
                <a:cs typeface="Consolas"/>
              </a:rPr>
              <a:t>"Keine </a:t>
            </a:r>
            <a:r>
              <a:rPr sz="1500" spc="-10" dirty="0">
                <a:solidFill>
                  <a:srgbClr val="2A00FF"/>
                </a:solidFill>
                <a:latin typeface="Consolas"/>
                <a:cs typeface="Consolas"/>
              </a:rPr>
              <a:t>Katze!"</a:t>
            </a:r>
            <a:r>
              <a:rPr sz="1500" spc="-10" dirty="0">
                <a:latin typeface="Consolas"/>
                <a:cs typeface="Consolas"/>
              </a:rPr>
              <a:t>;</a:t>
            </a:r>
            <a:endParaRPr sz="1500" dirty="0">
              <a:latin typeface="Consolas"/>
              <a:cs typeface="Consolas"/>
            </a:endParaRPr>
          </a:p>
        </p:txBody>
      </p:sp>
      <p:grpSp>
        <p:nvGrpSpPr>
          <p:cNvPr id="52" name="object 22">
            <a:extLst>
              <a:ext uri="{FF2B5EF4-FFF2-40B4-BE49-F238E27FC236}">
                <a16:creationId xmlns:a16="http://schemas.microsoft.com/office/drawing/2014/main" id="{E04895C4-4DE1-8146-6378-B3915D27F488}"/>
              </a:ext>
            </a:extLst>
          </p:cNvPr>
          <p:cNvGrpSpPr/>
          <p:nvPr/>
        </p:nvGrpSpPr>
        <p:grpSpPr>
          <a:xfrm>
            <a:off x="4551103" y="3540846"/>
            <a:ext cx="2138045" cy="1660525"/>
            <a:chOff x="4351078" y="3128068"/>
            <a:chExt cx="2138045" cy="1660525"/>
          </a:xfrm>
        </p:grpSpPr>
        <p:pic>
          <p:nvPicPr>
            <p:cNvPr id="53" name="object 23">
              <a:extLst>
                <a:ext uri="{FF2B5EF4-FFF2-40B4-BE49-F238E27FC236}">
                  <a16:creationId xmlns:a16="http://schemas.microsoft.com/office/drawing/2014/main" id="{20C5A4B5-5697-9DE4-59F6-9D1F25A612F1}"/>
                </a:ext>
              </a:extLst>
            </p:cNvPr>
            <p:cNvPicPr/>
            <p:nvPr/>
          </p:nvPicPr>
          <p:blipFill>
            <a:blip r:embed="rId8" cstate="print"/>
            <a:stretch>
              <a:fillRect/>
            </a:stretch>
          </p:blipFill>
          <p:spPr>
            <a:xfrm>
              <a:off x="4355845" y="3132836"/>
              <a:ext cx="2128139" cy="1650872"/>
            </a:xfrm>
            <a:prstGeom prst="rect">
              <a:avLst/>
            </a:prstGeom>
          </p:spPr>
        </p:pic>
        <p:sp>
          <p:nvSpPr>
            <p:cNvPr id="62" name="object 24">
              <a:extLst>
                <a:ext uri="{FF2B5EF4-FFF2-40B4-BE49-F238E27FC236}">
                  <a16:creationId xmlns:a16="http://schemas.microsoft.com/office/drawing/2014/main" id="{03606396-D4B9-A92B-76D6-9F3ADD72A48F}"/>
                </a:ext>
              </a:extLst>
            </p:cNvPr>
            <p:cNvSpPr/>
            <p:nvPr/>
          </p:nvSpPr>
          <p:spPr>
            <a:xfrm>
              <a:off x="4355845" y="3132836"/>
              <a:ext cx="2128520" cy="1651000"/>
            </a:xfrm>
            <a:custGeom>
              <a:avLst/>
              <a:gdLst/>
              <a:ahLst/>
              <a:cxnLst/>
              <a:rect l="l" t="t" r="r" b="b"/>
              <a:pathLst>
                <a:path w="2128520" h="1651000">
                  <a:moveTo>
                    <a:pt x="0" y="1198752"/>
                  </a:moveTo>
                  <a:lnTo>
                    <a:pt x="7110" y="1163494"/>
                  </a:lnTo>
                  <a:lnTo>
                    <a:pt x="26495" y="1134713"/>
                  </a:lnTo>
                  <a:lnTo>
                    <a:pt x="55239" y="1115314"/>
                  </a:lnTo>
                  <a:lnTo>
                    <a:pt x="90424" y="1108202"/>
                  </a:lnTo>
                  <a:lnTo>
                    <a:pt x="1241425" y="1108202"/>
                  </a:lnTo>
                  <a:lnTo>
                    <a:pt x="1504188" y="0"/>
                  </a:lnTo>
                  <a:lnTo>
                    <a:pt x="1773554" y="1108202"/>
                  </a:lnTo>
                  <a:lnTo>
                    <a:pt x="2037714" y="1108202"/>
                  </a:lnTo>
                  <a:lnTo>
                    <a:pt x="2072953" y="1115314"/>
                  </a:lnTo>
                  <a:lnTo>
                    <a:pt x="2101691" y="1134713"/>
                  </a:lnTo>
                  <a:lnTo>
                    <a:pt x="2121046" y="1163494"/>
                  </a:lnTo>
                  <a:lnTo>
                    <a:pt x="2128139" y="1198752"/>
                  </a:lnTo>
                  <a:lnTo>
                    <a:pt x="2128139" y="1334389"/>
                  </a:lnTo>
                  <a:lnTo>
                    <a:pt x="2128139" y="1560449"/>
                  </a:lnTo>
                  <a:lnTo>
                    <a:pt x="2121046" y="1595633"/>
                  </a:lnTo>
                  <a:lnTo>
                    <a:pt x="2101691" y="1624377"/>
                  </a:lnTo>
                  <a:lnTo>
                    <a:pt x="2072953" y="1643762"/>
                  </a:lnTo>
                  <a:lnTo>
                    <a:pt x="2037714" y="1650872"/>
                  </a:lnTo>
                  <a:lnTo>
                    <a:pt x="1773554" y="1650872"/>
                  </a:lnTo>
                  <a:lnTo>
                    <a:pt x="1241425" y="1650872"/>
                  </a:lnTo>
                  <a:lnTo>
                    <a:pt x="90424" y="1650872"/>
                  </a:lnTo>
                  <a:lnTo>
                    <a:pt x="55239" y="1643762"/>
                  </a:lnTo>
                  <a:lnTo>
                    <a:pt x="26495" y="1624377"/>
                  </a:lnTo>
                  <a:lnTo>
                    <a:pt x="7110" y="1595633"/>
                  </a:lnTo>
                  <a:lnTo>
                    <a:pt x="0" y="1560449"/>
                  </a:lnTo>
                  <a:lnTo>
                    <a:pt x="0" y="1334389"/>
                  </a:lnTo>
                  <a:lnTo>
                    <a:pt x="0" y="1198626"/>
                  </a:lnTo>
                  <a:close/>
                </a:path>
              </a:pathLst>
            </a:custGeom>
            <a:ln w="9534">
              <a:solidFill>
                <a:srgbClr val="B48000"/>
              </a:solidFill>
            </a:ln>
          </p:spPr>
          <p:txBody>
            <a:bodyPr wrap="square" lIns="0" tIns="0" rIns="0" bIns="0" rtlCol="0"/>
            <a:lstStyle/>
            <a:p>
              <a:endParaRPr/>
            </a:p>
          </p:txBody>
        </p:sp>
      </p:grpSp>
      <p:sp>
        <p:nvSpPr>
          <p:cNvPr id="63" name="object 25">
            <a:extLst>
              <a:ext uri="{FF2B5EF4-FFF2-40B4-BE49-F238E27FC236}">
                <a16:creationId xmlns:a16="http://schemas.microsoft.com/office/drawing/2014/main" id="{936C02BE-83BF-FC59-671B-05102A625842}"/>
              </a:ext>
            </a:extLst>
          </p:cNvPr>
          <p:cNvSpPr txBox="1"/>
          <p:nvPr/>
        </p:nvSpPr>
        <p:spPr>
          <a:xfrm>
            <a:off x="4768596" y="4674580"/>
            <a:ext cx="1706880" cy="480966"/>
          </a:xfrm>
          <a:prstGeom prst="rect">
            <a:avLst/>
          </a:prstGeom>
        </p:spPr>
        <p:txBody>
          <a:bodyPr vert="horz" wrap="square" lIns="0" tIns="13970" rIns="0" bIns="0" rtlCol="0">
            <a:spAutoFit/>
          </a:bodyPr>
          <a:lstStyle/>
          <a:p>
            <a:pPr marL="203200" marR="5080" indent="-190500">
              <a:lnSpc>
                <a:spcPct val="100899"/>
              </a:lnSpc>
              <a:spcBef>
                <a:spcPts val="110"/>
              </a:spcBef>
            </a:pPr>
            <a:r>
              <a:rPr sz="1550" dirty="0">
                <a:latin typeface="Arial"/>
                <a:cs typeface="Arial"/>
              </a:rPr>
              <a:t>Der Wert</a:t>
            </a:r>
            <a:r>
              <a:rPr sz="1550" spc="-10" dirty="0">
                <a:latin typeface="Arial"/>
                <a:cs typeface="Arial"/>
              </a:rPr>
              <a:t>, der </a:t>
            </a:r>
            <a:r>
              <a:rPr sz="1550" dirty="0">
                <a:latin typeface="Arial"/>
                <a:cs typeface="Arial"/>
              </a:rPr>
              <a:t> </a:t>
            </a:r>
            <a:r>
              <a:rPr sz="1550" spc="-10" dirty="0">
                <a:latin typeface="Arial"/>
                <a:cs typeface="Arial"/>
              </a:rPr>
              <a:t>Funktion</a:t>
            </a:r>
            <a:endParaRPr sz="1550" dirty="0">
              <a:latin typeface="Arial"/>
              <a:cs typeface="Arial"/>
            </a:endParaRPr>
          </a:p>
        </p:txBody>
      </p:sp>
      <p:sp>
        <p:nvSpPr>
          <p:cNvPr id="64" name="object 26">
            <a:extLst>
              <a:ext uri="{FF2B5EF4-FFF2-40B4-BE49-F238E27FC236}">
                <a16:creationId xmlns:a16="http://schemas.microsoft.com/office/drawing/2014/main" id="{97D507AD-B743-F3CF-1AC5-FE42C830F50F}"/>
              </a:ext>
            </a:extLst>
          </p:cNvPr>
          <p:cNvSpPr txBox="1"/>
          <p:nvPr/>
        </p:nvSpPr>
        <p:spPr>
          <a:xfrm>
            <a:off x="514350" y="6224906"/>
            <a:ext cx="3577590" cy="992579"/>
          </a:xfrm>
          <a:prstGeom prst="rect">
            <a:avLst/>
          </a:prstGeom>
        </p:spPr>
        <p:txBody>
          <a:bodyPr vert="horz" wrap="square" lIns="0" tIns="0" rIns="0" bIns="0" rtlCol="0">
            <a:spAutoFit/>
          </a:bodyPr>
          <a:lstStyle/>
          <a:p>
            <a:pPr marL="12700">
              <a:lnSpc>
                <a:spcPts val="2340"/>
              </a:lnSpc>
            </a:pPr>
            <a:r>
              <a:rPr sz="2000" dirty="0">
                <a:latin typeface="Arial"/>
                <a:cs typeface="Arial"/>
              </a:rPr>
              <a:t>Das </a:t>
            </a:r>
            <a:r>
              <a:rPr sz="2000" dirty="0" err="1">
                <a:latin typeface="Arial"/>
                <a:cs typeface="Arial"/>
              </a:rPr>
              <a:t>ist</a:t>
            </a:r>
            <a:r>
              <a:rPr sz="2000" dirty="0">
                <a:latin typeface="Arial"/>
                <a:cs typeface="Arial"/>
              </a:rPr>
              <a:t> </a:t>
            </a:r>
            <a:r>
              <a:rPr lang="de-DE" sz="2000" dirty="0">
                <a:latin typeface="Arial"/>
                <a:cs typeface="Arial"/>
              </a:rPr>
              <a:t>korrekt</a:t>
            </a:r>
            <a:r>
              <a:rPr sz="2000" dirty="0">
                <a:latin typeface="Arial"/>
                <a:cs typeface="Arial"/>
              </a:rPr>
              <a:t>, aber es </a:t>
            </a:r>
            <a:r>
              <a:rPr sz="2000" spc="-25" dirty="0">
                <a:latin typeface="Arial"/>
                <a:cs typeface="Arial"/>
              </a:rPr>
              <a:t>ist</a:t>
            </a:r>
            <a:endParaRPr sz="2000" dirty="0">
              <a:latin typeface="Arial"/>
              <a:cs typeface="Arial"/>
            </a:endParaRPr>
          </a:p>
          <a:p>
            <a:pPr marL="12700">
              <a:lnSpc>
                <a:spcPct val="100000"/>
              </a:lnSpc>
            </a:pPr>
            <a:r>
              <a:rPr sz="2000" dirty="0">
                <a:latin typeface="Arial"/>
                <a:cs typeface="Arial"/>
              </a:rPr>
              <a:t>unnötig </a:t>
            </a:r>
            <a:r>
              <a:rPr sz="2000" spc="-10" dirty="0">
                <a:latin typeface="Arial"/>
                <a:cs typeface="Arial"/>
              </a:rPr>
              <a:t>langatmig...</a:t>
            </a:r>
            <a:endParaRPr sz="2000" dirty="0">
              <a:latin typeface="Arial"/>
              <a:cs typeface="Arial"/>
            </a:endParaRPr>
          </a:p>
          <a:p>
            <a:pPr marL="95250">
              <a:lnSpc>
                <a:spcPct val="100000"/>
              </a:lnSpc>
              <a:spcBef>
                <a:spcPts val="1860"/>
              </a:spcBef>
            </a:pPr>
            <a:r>
              <a:rPr sz="950" dirty="0">
                <a:solidFill>
                  <a:srgbClr val="FFFFFF"/>
                </a:solidFill>
                <a:latin typeface="Arial"/>
                <a:cs typeface="Arial"/>
              </a:rPr>
              <a:t>© 2013 SAP AG. Alle Rechte </a:t>
            </a:r>
            <a:r>
              <a:rPr sz="950" spc="-10" dirty="0">
                <a:solidFill>
                  <a:srgbClr val="FFFFFF"/>
                </a:solidFill>
                <a:latin typeface="Arial"/>
                <a:cs typeface="Arial"/>
              </a:rPr>
              <a:t>vorbehalten.</a:t>
            </a:r>
            <a:endParaRPr sz="950" dirty="0">
              <a:latin typeface="Arial"/>
              <a:cs typeface="Arial"/>
            </a:endParaRPr>
          </a:p>
        </p:txBody>
      </p:sp>
    </p:spTree>
    <p:extLst>
      <p:ext uri="{BB962C8B-B14F-4D97-AF65-F5344CB8AC3E}">
        <p14:creationId xmlns:p14="http://schemas.microsoft.com/office/powerpoint/2010/main" val="472769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0DE624-53D0-2340-EA4B-0284B34E1848}"/>
            </a:ext>
          </a:extLst>
        </p:cNvPr>
        <p:cNvGrpSpPr/>
        <p:nvPr/>
      </p:nvGrpSpPr>
      <p:grpSpPr>
        <a:xfrm>
          <a:off x="0" y="0"/>
          <a:ext cx="0" cy="0"/>
          <a:chOff x="0" y="0"/>
          <a:chExt cx="0" cy="0"/>
        </a:xfrm>
      </p:grpSpPr>
      <p:sp useBgFill="1">
        <p:nvSpPr>
          <p:cNvPr id="114" name="Rectangle 8">
            <a:extLst>
              <a:ext uri="{FF2B5EF4-FFF2-40B4-BE49-F238E27FC236}">
                <a16:creationId xmlns:a16="http://schemas.microsoft.com/office/drawing/2014/main" id="{B2627F84-9F25-E52B-B317-518E5D9F3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D9F6D8CA-3AD3-2F05-B6B4-B305EEA45D5D}"/>
              </a:ext>
            </a:extLst>
          </p:cNvPr>
          <p:cNvSpPr>
            <a:spLocks noGrp="1"/>
          </p:cNvSpPr>
          <p:nvPr>
            <p:ph type="ctrTitle"/>
          </p:nvPr>
        </p:nvSpPr>
        <p:spPr>
          <a:xfrm>
            <a:off x="643468" y="643467"/>
            <a:ext cx="6552860" cy="4567137"/>
          </a:xfrm>
        </p:spPr>
        <p:txBody>
          <a:bodyPr>
            <a:normAutofit/>
          </a:bodyPr>
          <a:lstStyle/>
          <a:p>
            <a:pPr algn="l"/>
            <a:r>
              <a:rPr lang="de-DE" sz="4400" dirty="0"/>
              <a:t>2. SAP UI5 - Grundlagen</a:t>
            </a:r>
            <a:br>
              <a:rPr lang="de-DE" sz="4400" dirty="0"/>
            </a:br>
            <a:endParaRPr lang="de-DE" sz="4400" dirty="0"/>
          </a:p>
        </p:txBody>
      </p:sp>
      <p:sp>
        <p:nvSpPr>
          <p:cNvPr id="3" name="Untertitel 2">
            <a:extLst>
              <a:ext uri="{FF2B5EF4-FFF2-40B4-BE49-F238E27FC236}">
                <a16:creationId xmlns:a16="http://schemas.microsoft.com/office/drawing/2014/main" id="{02DFFD68-D6F5-A3AB-AD47-FB4C9CDDABD3}"/>
              </a:ext>
            </a:extLst>
          </p:cNvPr>
          <p:cNvSpPr>
            <a:spLocks noGrp="1"/>
          </p:cNvSpPr>
          <p:nvPr>
            <p:ph type="subTitle" idx="1"/>
          </p:nvPr>
        </p:nvSpPr>
        <p:spPr>
          <a:xfrm>
            <a:off x="643467" y="5277684"/>
            <a:ext cx="4620584" cy="775494"/>
          </a:xfrm>
        </p:spPr>
        <p:txBody>
          <a:bodyPr>
            <a:normAutofit/>
          </a:bodyPr>
          <a:lstStyle/>
          <a:p>
            <a:pPr algn="l"/>
            <a:r>
              <a:rPr lang="de-DE" dirty="0"/>
              <a:t>Überblick</a:t>
            </a:r>
          </a:p>
        </p:txBody>
      </p:sp>
      <p:pic>
        <p:nvPicPr>
          <p:cNvPr id="115" name="Picture 4">
            <a:extLst>
              <a:ext uri="{FF2B5EF4-FFF2-40B4-BE49-F238E27FC236}">
                <a16:creationId xmlns:a16="http://schemas.microsoft.com/office/drawing/2014/main" id="{9CACFD7A-AEF2-7037-2B3D-75314824AD1E}"/>
              </a:ext>
            </a:extLst>
          </p:cNvPr>
          <p:cNvPicPr>
            <a:picLocks noChangeAspect="1"/>
          </p:cNvPicPr>
          <p:nvPr/>
        </p:nvPicPr>
        <p:blipFill rotWithShape="1">
          <a:blip r:embed="rId2"/>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024970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8989F9-44CB-B546-45AD-558DF6796880}"/>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297A94DD-423E-D37B-F992-2C48832C02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7640D23-0690-19DB-5FF8-5E1CE301B982}"/>
              </a:ext>
            </a:extLst>
          </p:cNvPr>
          <p:cNvSpPr>
            <a:spLocks noGrp="1"/>
          </p:cNvSpPr>
          <p:nvPr>
            <p:ph type="title"/>
          </p:nvPr>
        </p:nvSpPr>
        <p:spPr>
          <a:xfrm>
            <a:off x="838200" y="365125"/>
            <a:ext cx="10515600" cy="1325563"/>
          </a:xfrm>
        </p:spPr>
        <p:txBody>
          <a:bodyPr>
            <a:normAutofit/>
          </a:bodyPr>
          <a:lstStyle/>
          <a:p>
            <a:r>
              <a:rPr lang="de-DE" sz="4200" dirty="0"/>
              <a:t>SAPUI5 – Themen</a:t>
            </a:r>
          </a:p>
        </p:txBody>
      </p:sp>
      <p:sp>
        <p:nvSpPr>
          <p:cNvPr id="43" name="sketch line">
            <a:extLst>
              <a:ext uri="{FF2B5EF4-FFF2-40B4-BE49-F238E27FC236}">
                <a16:creationId xmlns:a16="http://schemas.microsoft.com/office/drawing/2014/main" id="{5AE5B7D5-8A73-FC86-A5E0-CC15BB315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nhaltsplatzhalter 3">
            <a:extLst>
              <a:ext uri="{FF2B5EF4-FFF2-40B4-BE49-F238E27FC236}">
                <a16:creationId xmlns:a16="http://schemas.microsoft.com/office/drawing/2014/main" id="{F9146A5F-C006-7FBB-EE18-165DBAF96802}"/>
              </a:ext>
            </a:extLst>
          </p:cNvPr>
          <p:cNvPicPr>
            <a:picLocks noGrp="1" noChangeAspect="1"/>
          </p:cNvPicPr>
          <p:nvPr>
            <p:ph idx="1"/>
          </p:nvPr>
        </p:nvPicPr>
        <p:blipFill>
          <a:blip r:embed="rId3"/>
          <a:stretch>
            <a:fillRect/>
          </a:stretch>
        </p:blipFill>
        <p:spPr>
          <a:xfrm>
            <a:off x="1505386" y="1920875"/>
            <a:ext cx="9181227" cy="4251325"/>
          </a:xfrm>
        </p:spPr>
      </p:pic>
    </p:spTree>
    <p:extLst>
      <p:ext uri="{BB962C8B-B14F-4D97-AF65-F5344CB8AC3E}">
        <p14:creationId xmlns:p14="http://schemas.microsoft.com/office/powerpoint/2010/main" val="3434083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2C5ECE-FD5F-6433-B6D8-2A6006694998}"/>
            </a:ext>
          </a:extLst>
        </p:cNvPr>
        <p:cNvGrpSpPr/>
        <p:nvPr/>
      </p:nvGrpSpPr>
      <p:grpSpPr>
        <a:xfrm>
          <a:off x="0" y="0"/>
          <a:ext cx="0" cy="0"/>
          <a:chOff x="0" y="0"/>
          <a:chExt cx="0" cy="0"/>
        </a:xfrm>
      </p:grpSpPr>
      <p:sp useBgFill="1">
        <p:nvSpPr>
          <p:cNvPr id="114" name="Rectangle 8">
            <a:extLst>
              <a:ext uri="{FF2B5EF4-FFF2-40B4-BE49-F238E27FC236}">
                <a16:creationId xmlns:a16="http://schemas.microsoft.com/office/drawing/2014/main" id="{0AC833C4-05B4-020A-07B2-2A80E31020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03490CE0-2386-CAC9-89AD-19C1B7398889}"/>
              </a:ext>
            </a:extLst>
          </p:cNvPr>
          <p:cNvSpPr>
            <a:spLocks noGrp="1"/>
          </p:cNvSpPr>
          <p:nvPr>
            <p:ph type="ctrTitle"/>
          </p:nvPr>
        </p:nvSpPr>
        <p:spPr>
          <a:xfrm>
            <a:off x="643468" y="643467"/>
            <a:ext cx="6552860" cy="4567137"/>
          </a:xfrm>
        </p:spPr>
        <p:txBody>
          <a:bodyPr>
            <a:normAutofit/>
          </a:bodyPr>
          <a:lstStyle/>
          <a:p>
            <a:pPr algn="l"/>
            <a:r>
              <a:rPr lang="de-DE" sz="4400" dirty="0"/>
              <a:t>1. HTML5 und JavaScript </a:t>
            </a:r>
            <a:br>
              <a:rPr lang="de-DE" sz="4400" dirty="0"/>
            </a:br>
            <a:endParaRPr lang="de-DE" sz="4400" dirty="0"/>
          </a:p>
        </p:txBody>
      </p:sp>
      <p:sp>
        <p:nvSpPr>
          <p:cNvPr id="3" name="Untertitel 2">
            <a:extLst>
              <a:ext uri="{FF2B5EF4-FFF2-40B4-BE49-F238E27FC236}">
                <a16:creationId xmlns:a16="http://schemas.microsoft.com/office/drawing/2014/main" id="{53DE4731-73F9-D57A-B7CD-393295B17A03}"/>
              </a:ext>
            </a:extLst>
          </p:cNvPr>
          <p:cNvSpPr>
            <a:spLocks noGrp="1"/>
          </p:cNvSpPr>
          <p:nvPr>
            <p:ph type="subTitle" idx="1"/>
          </p:nvPr>
        </p:nvSpPr>
        <p:spPr>
          <a:xfrm>
            <a:off x="643467" y="5277684"/>
            <a:ext cx="4620584" cy="775494"/>
          </a:xfrm>
        </p:spPr>
        <p:txBody>
          <a:bodyPr>
            <a:normAutofit/>
          </a:bodyPr>
          <a:lstStyle/>
          <a:p>
            <a:pPr algn="l"/>
            <a:r>
              <a:rPr lang="de-DE" dirty="0"/>
              <a:t>Überblick über die Grundlagen</a:t>
            </a:r>
          </a:p>
        </p:txBody>
      </p:sp>
      <p:pic>
        <p:nvPicPr>
          <p:cNvPr id="115" name="Picture 4">
            <a:extLst>
              <a:ext uri="{FF2B5EF4-FFF2-40B4-BE49-F238E27FC236}">
                <a16:creationId xmlns:a16="http://schemas.microsoft.com/office/drawing/2014/main" id="{A7B154E4-596C-8CB4-DA15-D6A1964465E6}"/>
              </a:ext>
            </a:extLst>
          </p:cNvPr>
          <p:cNvPicPr>
            <a:picLocks noChangeAspect="1"/>
          </p:cNvPicPr>
          <p:nvPr/>
        </p:nvPicPr>
        <p:blipFill rotWithShape="1">
          <a:blip r:embed="rId2"/>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349963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3A6310-CB88-4D6A-C7FF-C38E1F1CCD88}"/>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6172F22-78A9-50C3-9AFD-977014E20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CC01224F-F9AB-F7EA-19DA-F8F2A0EBE349}"/>
              </a:ext>
            </a:extLst>
          </p:cNvPr>
          <p:cNvSpPr>
            <a:spLocks noGrp="1"/>
          </p:cNvSpPr>
          <p:nvPr>
            <p:ph type="title"/>
          </p:nvPr>
        </p:nvSpPr>
        <p:spPr>
          <a:xfrm>
            <a:off x="838200" y="365125"/>
            <a:ext cx="10515600" cy="1325563"/>
          </a:xfrm>
        </p:spPr>
        <p:txBody>
          <a:bodyPr>
            <a:normAutofit/>
          </a:bodyPr>
          <a:lstStyle/>
          <a:p>
            <a:r>
              <a:rPr lang="de-DE" sz="4200" dirty="0"/>
              <a:t>SAPUI5 – Historisch</a:t>
            </a:r>
          </a:p>
        </p:txBody>
      </p:sp>
      <p:sp>
        <p:nvSpPr>
          <p:cNvPr id="43" name="sketch line">
            <a:extLst>
              <a:ext uri="{FF2B5EF4-FFF2-40B4-BE49-F238E27FC236}">
                <a16:creationId xmlns:a16="http://schemas.microsoft.com/office/drawing/2014/main" id="{E16785C2-6D2A-90B3-84B9-544449888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6BDAECA9-BA64-545E-CA52-620E9C44DCC6}"/>
              </a:ext>
            </a:extLst>
          </p:cNvPr>
          <p:cNvSpPr>
            <a:spLocks noGrp="1"/>
          </p:cNvSpPr>
          <p:nvPr>
            <p:ph idx="1"/>
          </p:nvPr>
        </p:nvSpPr>
        <p:spPr>
          <a:xfrm>
            <a:off x="838200" y="1920331"/>
            <a:ext cx="10515600" cy="4251960"/>
          </a:xfrm>
        </p:spPr>
        <p:txBody>
          <a:bodyPr>
            <a:normAutofit/>
          </a:bodyPr>
          <a:lstStyle/>
          <a:p>
            <a:r>
              <a:rPr lang="de-DE" sz="2200" kern="0" dirty="0">
                <a:solidFill>
                  <a:sysClr val="windowText" lastClr="000000"/>
                </a:solidFill>
                <a:latin typeface="Arial"/>
                <a:cs typeface="Arial"/>
              </a:rPr>
              <a:t>SAPUI5 wurde von SAP entwickelt, um den Bedarf an modernen Webanwendungen zu decken.</a:t>
            </a:r>
          </a:p>
          <a:p>
            <a:r>
              <a:rPr lang="de-DE" sz="2200" kern="0" dirty="0">
                <a:solidFill>
                  <a:sysClr val="windowText" lastClr="000000"/>
                </a:solidFill>
                <a:latin typeface="Arial"/>
                <a:cs typeface="Arial"/>
              </a:rPr>
              <a:t>Erstveröffentlichung im Jahr 2011.</a:t>
            </a:r>
          </a:p>
          <a:p>
            <a:r>
              <a:rPr lang="de-DE" sz="2200" kern="0" dirty="0">
                <a:solidFill>
                  <a:sysClr val="windowText" lastClr="000000"/>
                </a:solidFill>
                <a:latin typeface="Arial"/>
                <a:cs typeface="Arial"/>
              </a:rPr>
              <a:t>Basierend auf offenen Webstandards wie HTML5, CSS und JavaScript.</a:t>
            </a:r>
          </a:p>
          <a:p>
            <a:endParaRPr lang="de-DE" sz="2200" kern="0" dirty="0">
              <a:solidFill>
                <a:sysClr val="windowText" lastClr="000000"/>
              </a:solidFill>
              <a:latin typeface="Arial"/>
              <a:cs typeface="Arial"/>
            </a:endParaRPr>
          </a:p>
          <a:p>
            <a:r>
              <a:rPr lang="de-DE" sz="2200" kern="0" dirty="0">
                <a:solidFill>
                  <a:sysClr val="windowText" lastClr="000000"/>
                </a:solidFill>
                <a:latin typeface="Arial"/>
                <a:cs typeface="Arial"/>
              </a:rPr>
              <a:t>Es gibt eine </a:t>
            </a:r>
            <a:r>
              <a:rPr lang="de-DE" sz="2200" kern="0" dirty="0" err="1">
                <a:solidFill>
                  <a:sysClr val="windowText" lastClr="000000"/>
                </a:solidFill>
                <a:latin typeface="Arial"/>
                <a:cs typeface="Arial"/>
              </a:rPr>
              <a:t>OpenSource</a:t>
            </a:r>
            <a:r>
              <a:rPr lang="de-DE" sz="2200" kern="0" dirty="0">
                <a:solidFill>
                  <a:sysClr val="windowText" lastClr="000000"/>
                </a:solidFill>
                <a:latin typeface="Arial"/>
                <a:cs typeface="Arial"/>
              </a:rPr>
              <a:t> Variante (OpenUI5) und eine kommerzielle (SAPUI5)</a:t>
            </a:r>
          </a:p>
          <a:p>
            <a:r>
              <a:rPr lang="de-DE" sz="2200" kern="0" dirty="0">
                <a:solidFill>
                  <a:sysClr val="windowText" lastClr="000000"/>
                </a:solidFill>
                <a:latin typeface="Arial"/>
                <a:cs typeface="Arial"/>
              </a:rPr>
              <a:t>SAPUI5 enthält zusätzliche Controls und Funktionalitäten (z.B. </a:t>
            </a:r>
            <a:r>
              <a:rPr lang="de-DE" sz="2200" kern="0" dirty="0" err="1">
                <a:solidFill>
                  <a:sysClr val="windowText" lastClr="000000"/>
                </a:solidFill>
                <a:latin typeface="Arial"/>
                <a:cs typeface="Arial"/>
              </a:rPr>
              <a:t>SmartControls</a:t>
            </a:r>
            <a:r>
              <a:rPr lang="de-DE" sz="2200" kern="0" dirty="0">
                <a:solidFill>
                  <a:sysClr val="windowText" lastClr="000000"/>
                </a:solidFill>
                <a:latin typeface="Arial"/>
                <a:cs typeface="Arial"/>
              </a:rPr>
              <a:t> um das Aussehen in der UI per Backend Annotationen zu definieren)</a:t>
            </a:r>
          </a:p>
        </p:txBody>
      </p:sp>
    </p:spTree>
    <p:extLst>
      <p:ext uri="{BB962C8B-B14F-4D97-AF65-F5344CB8AC3E}">
        <p14:creationId xmlns:p14="http://schemas.microsoft.com/office/powerpoint/2010/main" val="2458594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2865F1-69A0-60F9-691D-7FBAF764C84F}"/>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040681C-B23D-0E92-BDAA-3A06ABD88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7F77F737-D6C4-C4E1-BEC5-B83C64935EC4}"/>
              </a:ext>
            </a:extLst>
          </p:cNvPr>
          <p:cNvSpPr>
            <a:spLocks noGrp="1"/>
          </p:cNvSpPr>
          <p:nvPr>
            <p:ph type="title"/>
          </p:nvPr>
        </p:nvSpPr>
        <p:spPr>
          <a:xfrm>
            <a:off x="838200" y="365125"/>
            <a:ext cx="10515600" cy="1325563"/>
          </a:xfrm>
        </p:spPr>
        <p:txBody>
          <a:bodyPr>
            <a:normAutofit/>
          </a:bodyPr>
          <a:lstStyle/>
          <a:p>
            <a:r>
              <a:rPr lang="de-DE" sz="4200" dirty="0"/>
              <a:t>Was ist SAPUI5?</a:t>
            </a:r>
          </a:p>
        </p:txBody>
      </p:sp>
      <p:sp>
        <p:nvSpPr>
          <p:cNvPr id="43" name="sketch line">
            <a:extLst>
              <a:ext uri="{FF2B5EF4-FFF2-40B4-BE49-F238E27FC236}">
                <a16:creationId xmlns:a16="http://schemas.microsoft.com/office/drawing/2014/main" id="{D1F65424-434B-1358-C0CC-5FD5A5638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EAF981E5-FE67-DAD5-9BD5-80137000DBA1}"/>
              </a:ext>
            </a:extLst>
          </p:cNvPr>
          <p:cNvSpPr>
            <a:spLocks noGrp="1"/>
          </p:cNvSpPr>
          <p:nvPr>
            <p:ph idx="1"/>
          </p:nvPr>
        </p:nvSpPr>
        <p:spPr>
          <a:xfrm>
            <a:off x="838200" y="1920331"/>
            <a:ext cx="10515600" cy="4251960"/>
          </a:xfrm>
        </p:spPr>
        <p:txBody>
          <a:bodyPr>
            <a:normAutofit/>
          </a:bodyPr>
          <a:lstStyle/>
          <a:p>
            <a:r>
              <a:rPr lang="de-DE" sz="2200" kern="0" dirty="0">
                <a:solidFill>
                  <a:schemeClr val="accent2">
                    <a:lumMod val="75000"/>
                  </a:schemeClr>
                </a:solidFill>
                <a:latin typeface="Arial"/>
                <a:cs typeface="Arial"/>
              </a:rPr>
              <a:t>SAPUI5 ist eine clientseitige, auf HTML5 und JavaScript basierende Rendering-Bibliothek und ein Programmiermodell / Framework, das für die Nutzung von SAP-Daten optimiert ist.</a:t>
            </a:r>
          </a:p>
          <a:p>
            <a:r>
              <a:rPr lang="de-DE" sz="2200" kern="0" dirty="0">
                <a:solidFill>
                  <a:sysClr val="windowText" lastClr="000000"/>
                </a:solidFill>
                <a:latin typeface="Arial"/>
                <a:cs typeface="Arial"/>
              </a:rPr>
              <a:t>Gut durchdachte API, einfach zu nutzen und zu verwenden </a:t>
            </a:r>
          </a:p>
          <a:p>
            <a:r>
              <a:rPr lang="de-DE" sz="2200" kern="0" dirty="0">
                <a:solidFill>
                  <a:sysClr val="windowText" lastClr="000000"/>
                </a:solidFill>
                <a:latin typeface="Arial"/>
                <a:cs typeface="Arial"/>
              </a:rPr>
              <a:t>Erweiterbare UI-Komponentenmodelle, einschließlich </a:t>
            </a:r>
            <a:r>
              <a:rPr lang="de-DE" sz="2200" kern="0" dirty="0" err="1">
                <a:solidFill>
                  <a:sysClr val="windowText" lastClr="000000"/>
                </a:solidFill>
                <a:latin typeface="Arial"/>
                <a:cs typeface="Arial"/>
              </a:rPr>
              <a:t>Tooling</a:t>
            </a:r>
            <a:r>
              <a:rPr lang="de-DE" sz="2200" kern="0" dirty="0">
                <a:solidFill>
                  <a:sysClr val="windowText" lastClr="000000"/>
                </a:solidFill>
                <a:latin typeface="Arial"/>
                <a:cs typeface="Arial"/>
              </a:rPr>
              <a:t>-Unterstützung</a:t>
            </a:r>
          </a:p>
          <a:p>
            <a:r>
              <a:rPr lang="de-DE" sz="2200" kern="0" dirty="0">
                <a:solidFill>
                  <a:sysClr val="windowText" lastClr="000000"/>
                </a:solidFill>
                <a:latin typeface="Arial"/>
                <a:cs typeface="Arial"/>
              </a:rPr>
              <a:t>Hohe Leistung, SAP-Produktstandard-konform </a:t>
            </a:r>
          </a:p>
          <a:p>
            <a:r>
              <a:rPr lang="de-DE" sz="2200" kern="0" dirty="0">
                <a:solidFill>
                  <a:sysClr val="windowText" lastClr="000000"/>
                </a:solidFill>
                <a:latin typeface="Arial"/>
                <a:cs typeface="Arial"/>
              </a:rPr>
              <a:t>Leistungsstarke </a:t>
            </a:r>
            <a:r>
              <a:rPr lang="de-DE" sz="2200" kern="0" dirty="0" err="1">
                <a:solidFill>
                  <a:sysClr val="windowText" lastClr="000000"/>
                </a:solidFill>
                <a:latin typeface="Arial"/>
                <a:cs typeface="Arial"/>
              </a:rPr>
              <a:t>Theming</a:t>
            </a:r>
            <a:r>
              <a:rPr lang="de-DE" sz="2200" kern="0" dirty="0">
                <a:solidFill>
                  <a:sysClr val="windowText" lastClr="000000"/>
                </a:solidFill>
                <a:latin typeface="Arial"/>
                <a:cs typeface="Arial"/>
              </a:rPr>
              <a:t>-Unterstützung auf CSS-Basis </a:t>
            </a:r>
          </a:p>
          <a:p>
            <a:r>
              <a:rPr lang="de-DE" sz="2200" kern="0" dirty="0">
                <a:solidFill>
                  <a:sysClr val="windowText" lastClr="000000"/>
                </a:solidFill>
                <a:latin typeface="Arial"/>
                <a:cs typeface="Arial"/>
              </a:rPr>
              <a:t>Bietet Ajax-Funktionen </a:t>
            </a:r>
          </a:p>
          <a:p>
            <a:r>
              <a:rPr lang="de-DE" sz="2200" kern="0" dirty="0">
                <a:solidFill>
                  <a:sysClr val="windowText" lastClr="000000"/>
                </a:solidFill>
                <a:latin typeface="Arial"/>
                <a:cs typeface="Arial"/>
              </a:rPr>
              <a:t>Basiert auf offenen Standards wie </a:t>
            </a:r>
            <a:r>
              <a:rPr lang="de-DE" sz="2200" kern="0" dirty="0" err="1">
                <a:solidFill>
                  <a:sysClr val="windowText" lastClr="000000"/>
                </a:solidFill>
                <a:latin typeface="Arial"/>
                <a:cs typeface="Arial"/>
              </a:rPr>
              <a:t>OpenAjax</a:t>
            </a:r>
            <a:r>
              <a:rPr lang="de-DE" sz="2200" kern="0" dirty="0">
                <a:solidFill>
                  <a:sysClr val="windowText" lastClr="000000"/>
                </a:solidFill>
                <a:latin typeface="Arial"/>
                <a:cs typeface="Arial"/>
              </a:rPr>
              <a:t>, JavaScript, CSS, HTML 5 usw. </a:t>
            </a:r>
          </a:p>
          <a:p>
            <a:r>
              <a:rPr lang="de-DE" sz="2200" kern="0" dirty="0">
                <a:solidFill>
                  <a:sysClr val="windowText" lastClr="000000"/>
                </a:solidFill>
                <a:latin typeface="Arial"/>
                <a:cs typeface="Arial"/>
              </a:rPr>
              <a:t>Verwendung und Einbindung der beliebten </a:t>
            </a:r>
            <a:r>
              <a:rPr lang="de-DE" sz="2200" kern="0" dirty="0" err="1">
                <a:solidFill>
                  <a:sysClr val="windowText" lastClr="000000"/>
                </a:solidFill>
                <a:latin typeface="Arial"/>
                <a:cs typeface="Arial"/>
              </a:rPr>
              <a:t>jQuery</a:t>
            </a:r>
            <a:r>
              <a:rPr lang="de-DE" sz="2200" kern="0" dirty="0">
                <a:solidFill>
                  <a:sysClr val="windowText" lastClr="000000"/>
                </a:solidFill>
                <a:latin typeface="Arial"/>
                <a:cs typeface="Arial"/>
              </a:rPr>
              <a:t>-Bibliothek</a:t>
            </a:r>
          </a:p>
        </p:txBody>
      </p:sp>
      <p:pic>
        <p:nvPicPr>
          <p:cNvPr id="3074" name="Picture 2">
            <a:extLst>
              <a:ext uri="{FF2B5EF4-FFF2-40B4-BE49-F238E27FC236}">
                <a16:creationId xmlns:a16="http://schemas.microsoft.com/office/drawing/2014/main" id="{124632C7-57CC-B1F3-B678-D635415D3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7758" y="75163"/>
            <a:ext cx="1358083" cy="152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690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83AE87-8BEB-5B8E-B6B2-C1F982C921DC}"/>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9502C33-B30B-D198-73F1-55F0F0687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6EDE103-2C7B-F9E1-7677-089EC12A5C13}"/>
              </a:ext>
            </a:extLst>
          </p:cNvPr>
          <p:cNvSpPr>
            <a:spLocks noGrp="1"/>
          </p:cNvSpPr>
          <p:nvPr>
            <p:ph type="title"/>
          </p:nvPr>
        </p:nvSpPr>
        <p:spPr>
          <a:xfrm>
            <a:off x="838200" y="365125"/>
            <a:ext cx="10515600" cy="1325563"/>
          </a:xfrm>
        </p:spPr>
        <p:txBody>
          <a:bodyPr>
            <a:normAutofit/>
          </a:bodyPr>
          <a:lstStyle/>
          <a:p>
            <a:r>
              <a:rPr lang="de-DE" sz="4200" dirty="0"/>
              <a:t>Was ist SAPUI5?</a:t>
            </a:r>
          </a:p>
        </p:txBody>
      </p:sp>
      <p:sp>
        <p:nvSpPr>
          <p:cNvPr id="43" name="sketch line">
            <a:extLst>
              <a:ext uri="{FF2B5EF4-FFF2-40B4-BE49-F238E27FC236}">
                <a16:creationId xmlns:a16="http://schemas.microsoft.com/office/drawing/2014/main" id="{ACAAE56C-3F46-ECAC-ADF5-4243069A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object 10">
            <a:extLst>
              <a:ext uri="{FF2B5EF4-FFF2-40B4-BE49-F238E27FC236}">
                <a16:creationId xmlns:a16="http://schemas.microsoft.com/office/drawing/2014/main" id="{42113C8C-B014-E796-5D6E-40D23CD48179}"/>
              </a:ext>
            </a:extLst>
          </p:cNvPr>
          <p:cNvPicPr>
            <a:picLocks noGrp="1"/>
          </p:cNvPicPr>
          <p:nvPr>
            <p:ph idx="1"/>
          </p:nvPr>
        </p:nvPicPr>
        <p:blipFill>
          <a:blip r:embed="rId3" cstate="print"/>
          <a:stretch>
            <a:fillRect/>
          </a:stretch>
        </p:blipFill>
        <p:spPr>
          <a:xfrm>
            <a:off x="1270907" y="2055813"/>
            <a:ext cx="6621855" cy="4377154"/>
          </a:xfrm>
          <a:prstGeom prst="rect">
            <a:avLst/>
          </a:prstGeom>
        </p:spPr>
      </p:pic>
    </p:spTree>
    <p:extLst>
      <p:ext uri="{BB962C8B-B14F-4D97-AF65-F5344CB8AC3E}">
        <p14:creationId xmlns:p14="http://schemas.microsoft.com/office/powerpoint/2010/main" val="2881206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CD4EDB-AF6B-7789-257A-6FF7C2A41D42}"/>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A35A4074-0FBC-1CB3-7587-A8FC2AF14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CDBEC18-D7BA-441D-8E9B-ABE9FB57404F}"/>
              </a:ext>
            </a:extLst>
          </p:cNvPr>
          <p:cNvSpPr>
            <a:spLocks noGrp="1"/>
          </p:cNvSpPr>
          <p:nvPr>
            <p:ph type="title"/>
          </p:nvPr>
        </p:nvSpPr>
        <p:spPr>
          <a:xfrm>
            <a:off x="838200" y="365125"/>
            <a:ext cx="10515600" cy="1325563"/>
          </a:xfrm>
        </p:spPr>
        <p:txBody>
          <a:bodyPr>
            <a:normAutofit/>
          </a:bodyPr>
          <a:lstStyle/>
          <a:p>
            <a:r>
              <a:rPr lang="de-DE" sz="4200" dirty="0"/>
              <a:t>SAPUI5 – Wichtigste Bausteine</a:t>
            </a:r>
          </a:p>
        </p:txBody>
      </p:sp>
      <p:sp>
        <p:nvSpPr>
          <p:cNvPr id="43" name="sketch line">
            <a:extLst>
              <a:ext uri="{FF2B5EF4-FFF2-40B4-BE49-F238E27FC236}">
                <a16:creationId xmlns:a16="http://schemas.microsoft.com/office/drawing/2014/main" id="{3E34D588-2C60-59CD-F64C-1D0765D4D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Grafik 4">
            <a:extLst>
              <a:ext uri="{FF2B5EF4-FFF2-40B4-BE49-F238E27FC236}">
                <a16:creationId xmlns:a16="http://schemas.microsoft.com/office/drawing/2014/main" id="{8A0FC4B1-9FDE-9CEF-AC40-C70CC79F0AC4}"/>
              </a:ext>
            </a:extLst>
          </p:cNvPr>
          <p:cNvPicPr>
            <a:picLocks noChangeAspect="1"/>
          </p:cNvPicPr>
          <p:nvPr/>
        </p:nvPicPr>
        <p:blipFill>
          <a:blip r:embed="rId3"/>
          <a:stretch>
            <a:fillRect/>
          </a:stretch>
        </p:blipFill>
        <p:spPr>
          <a:xfrm>
            <a:off x="1155072" y="1920331"/>
            <a:ext cx="9654766" cy="4282419"/>
          </a:xfrm>
          <a:prstGeom prst="rect">
            <a:avLst/>
          </a:prstGeom>
        </p:spPr>
      </p:pic>
    </p:spTree>
    <p:extLst>
      <p:ext uri="{BB962C8B-B14F-4D97-AF65-F5344CB8AC3E}">
        <p14:creationId xmlns:p14="http://schemas.microsoft.com/office/powerpoint/2010/main" val="3455615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38BE47-A4A4-695E-5F5A-A99474A65AD1}"/>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1BFD396-5DFC-651D-D3A2-DA74FDDC4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45C1B114-9995-A438-2307-4D09CACA1D21}"/>
              </a:ext>
            </a:extLst>
          </p:cNvPr>
          <p:cNvSpPr>
            <a:spLocks noGrp="1"/>
          </p:cNvSpPr>
          <p:nvPr>
            <p:ph type="title"/>
          </p:nvPr>
        </p:nvSpPr>
        <p:spPr>
          <a:xfrm>
            <a:off x="838200" y="365125"/>
            <a:ext cx="10515600" cy="1325563"/>
          </a:xfrm>
        </p:spPr>
        <p:txBody>
          <a:bodyPr>
            <a:normAutofit/>
          </a:bodyPr>
          <a:lstStyle/>
          <a:p>
            <a:r>
              <a:rPr lang="de-DE" sz="4200" dirty="0"/>
              <a:t>SAPUI5 – Wichtigste Bausteine</a:t>
            </a:r>
          </a:p>
        </p:txBody>
      </p:sp>
      <p:sp>
        <p:nvSpPr>
          <p:cNvPr id="43" name="sketch line">
            <a:extLst>
              <a:ext uri="{FF2B5EF4-FFF2-40B4-BE49-F238E27FC236}">
                <a16:creationId xmlns:a16="http://schemas.microsoft.com/office/drawing/2014/main" id="{C25E871E-6D4A-9F98-9862-139D07471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Grafik 5">
            <a:extLst>
              <a:ext uri="{FF2B5EF4-FFF2-40B4-BE49-F238E27FC236}">
                <a16:creationId xmlns:a16="http://schemas.microsoft.com/office/drawing/2014/main" id="{6EFE00CD-0977-29C9-02F0-2DA3FB3899CF}"/>
              </a:ext>
            </a:extLst>
          </p:cNvPr>
          <p:cNvPicPr>
            <a:picLocks noChangeAspect="1"/>
          </p:cNvPicPr>
          <p:nvPr/>
        </p:nvPicPr>
        <p:blipFill>
          <a:blip r:embed="rId3"/>
          <a:stretch>
            <a:fillRect/>
          </a:stretch>
        </p:blipFill>
        <p:spPr>
          <a:xfrm>
            <a:off x="1370018" y="1768280"/>
            <a:ext cx="8516365" cy="5210146"/>
          </a:xfrm>
          <a:prstGeom prst="rect">
            <a:avLst/>
          </a:prstGeom>
        </p:spPr>
      </p:pic>
    </p:spTree>
    <p:extLst>
      <p:ext uri="{BB962C8B-B14F-4D97-AF65-F5344CB8AC3E}">
        <p14:creationId xmlns:p14="http://schemas.microsoft.com/office/powerpoint/2010/main" val="2431542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167B99-5936-906B-F487-7B899980925A}"/>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AED145FB-90CD-F042-9E63-8F824839D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E852C33C-EEC9-2A43-FCF1-442FF6CCE603}"/>
              </a:ext>
            </a:extLst>
          </p:cNvPr>
          <p:cNvSpPr>
            <a:spLocks noGrp="1"/>
          </p:cNvSpPr>
          <p:nvPr>
            <p:ph type="title"/>
          </p:nvPr>
        </p:nvSpPr>
        <p:spPr>
          <a:xfrm>
            <a:off x="838200" y="365125"/>
            <a:ext cx="10515600" cy="1325563"/>
          </a:xfrm>
        </p:spPr>
        <p:txBody>
          <a:bodyPr>
            <a:normAutofit/>
          </a:bodyPr>
          <a:lstStyle/>
          <a:p>
            <a:r>
              <a:rPr lang="de-DE" sz="4200" dirty="0"/>
              <a:t>SAPUI5 – Unterschiede SAPUI5 </a:t>
            </a:r>
            <a:r>
              <a:rPr lang="de-DE" sz="4200" dirty="0" err="1"/>
              <a:t>vs</a:t>
            </a:r>
            <a:r>
              <a:rPr lang="de-DE" sz="4200" dirty="0"/>
              <a:t> OpenUI5</a:t>
            </a:r>
          </a:p>
        </p:txBody>
      </p:sp>
      <p:sp>
        <p:nvSpPr>
          <p:cNvPr id="43" name="sketch line">
            <a:extLst>
              <a:ext uri="{FF2B5EF4-FFF2-40B4-BE49-F238E27FC236}">
                <a16:creationId xmlns:a16="http://schemas.microsoft.com/office/drawing/2014/main" id="{9210B96C-3C57-A543-88A8-50FC625B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Grafik 3">
            <a:extLst>
              <a:ext uri="{FF2B5EF4-FFF2-40B4-BE49-F238E27FC236}">
                <a16:creationId xmlns:a16="http://schemas.microsoft.com/office/drawing/2014/main" id="{99FB9440-AC1B-2693-0C20-9B895A21872D}"/>
              </a:ext>
            </a:extLst>
          </p:cNvPr>
          <p:cNvPicPr>
            <a:picLocks noChangeAspect="1"/>
          </p:cNvPicPr>
          <p:nvPr/>
        </p:nvPicPr>
        <p:blipFill>
          <a:blip r:embed="rId3"/>
          <a:stretch>
            <a:fillRect/>
          </a:stretch>
        </p:blipFill>
        <p:spPr>
          <a:xfrm>
            <a:off x="838200" y="2055813"/>
            <a:ext cx="9655210" cy="4234333"/>
          </a:xfrm>
          <a:prstGeom prst="rect">
            <a:avLst/>
          </a:prstGeom>
        </p:spPr>
      </p:pic>
    </p:spTree>
    <p:extLst>
      <p:ext uri="{BB962C8B-B14F-4D97-AF65-F5344CB8AC3E}">
        <p14:creationId xmlns:p14="http://schemas.microsoft.com/office/powerpoint/2010/main" val="287494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C7CA43-AB91-ADAC-1A0A-FD907301D7CA}"/>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799A86E8-8D92-6E9F-2E89-C2633196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B4C84713-3DB5-AC93-9869-6896204EE898}"/>
              </a:ext>
            </a:extLst>
          </p:cNvPr>
          <p:cNvSpPr>
            <a:spLocks noGrp="1"/>
          </p:cNvSpPr>
          <p:nvPr>
            <p:ph type="title"/>
          </p:nvPr>
        </p:nvSpPr>
        <p:spPr>
          <a:xfrm>
            <a:off x="838200" y="365125"/>
            <a:ext cx="10515600" cy="1325563"/>
          </a:xfrm>
        </p:spPr>
        <p:txBody>
          <a:bodyPr>
            <a:normAutofit/>
          </a:bodyPr>
          <a:lstStyle/>
          <a:p>
            <a:r>
              <a:rPr lang="de-DE" sz="4200" dirty="0"/>
              <a:t>SAPUI5 – SAPUI5 Architektur</a:t>
            </a:r>
          </a:p>
        </p:txBody>
      </p:sp>
      <p:sp>
        <p:nvSpPr>
          <p:cNvPr id="43" name="sketch line">
            <a:extLst>
              <a:ext uri="{FF2B5EF4-FFF2-40B4-BE49-F238E27FC236}">
                <a16:creationId xmlns:a16="http://schemas.microsoft.com/office/drawing/2014/main" id="{8F2B9224-A50F-A95A-71FF-BBE287854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Grafik 4">
            <a:extLst>
              <a:ext uri="{FF2B5EF4-FFF2-40B4-BE49-F238E27FC236}">
                <a16:creationId xmlns:a16="http://schemas.microsoft.com/office/drawing/2014/main" id="{81F10CB8-2A66-4253-B151-5926F2860093}"/>
              </a:ext>
            </a:extLst>
          </p:cNvPr>
          <p:cNvPicPr>
            <a:picLocks noChangeAspect="1"/>
          </p:cNvPicPr>
          <p:nvPr/>
        </p:nvPicPr>
        <p:blipFill>
          <a:blip r:embed="rId3"/>
          <a:stretch>
            <a:fillRect/>
          </a:stretch>
        </p:blipFill>
        <p:spPr>
          <a:xfrm>
            <a:off x="3334539" y="1829842"/>
            <a:ext cx="4069231" cy="4507584"/>
          </a:xfrm>
          <a:prstGeom prst="rect">
            <a:avLst/>
          </a:prstGeom>
        </p:spPr>
      </p:pic>
    </p:spTree>
    <p:extLst>
      <p:ext uri="{BB962C8B-B14F-4D97-AF65-F5344CB8AC3E}">
        <p14:creationId xmlns:p14="http://schemas.microsoft.com/office/powerpoint/2010/main" val="3610992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C8C3FC-E17B-5FB9-6AB0-5C6B05864B84}"/>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3A25DDFE-7637-F7CF-D968-C656EEA3E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79AC89C7-F4A6-5563-2928-19EA3FC50FF7}"/>
              </a:ext>
            </a:extLst>
          </p:cNvPr>
          <p:cNvSpPr>
            <a:spLocks noGrp="1"/>
          </p:cNvSpPr>
          <p:nvPr>
            <p:ph type="title"/>
          </p:nvPr>
        </p:nvSpPr>
        <p:spPr>
          <a:xfrm>
            <a:off x="838200" y="365125"/>
            <a:ext cx="10515600" cy="1325563"/>
          </a:xfrm>
        </p:spPr>
        <p:txBody>
          <a:bodyPr>
            <a:normAutofit/>
          </a:bodyPr>
          <a:lstStyle/>
          <a:p>
            <a:r>
              <a:rPr lang="de-DE" sz="4200" dirty="0"/>
              <a:t>SAPUI5 – Warum?</a:t>
            </a:r>
          </a:p>
        </p:txBody>
      </p:sp>
      <p:sp>
        <p:nvSpPr>
          <p:cNvPr id="43" name="sketch line">
            <a:extLst>
              <a:ext uri="{FF2B5EF4-FFF2-40B4-BE49-F238E27FC236}">
                <a16:creationId xmlns:a16="http://schemas.microsoft.com/office/drawing/2014/main" id="{007386C8-11B5-A5C4-ECDF-6D2F123F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49DC2838-AE64-A570-E1C8-3B763AF765FD}"/>
              </a:ext>
            </a:extLst>
          </p:cNvPr>
          <p:cNvSpPr>
            <a:spLocks noGrp="1"/>
          </p:cNvSpPr>
          <p:nvPr>
            <p:ph idx="1"/>
          </p:nvPr>
        </p:nvSpPr>
        <p:spPr>
          <a:xfrm>
            <a:off x="838200" y="1920331"/>
            <a:ext cx="10515600" cy="4251960"/>
          </a:xfrm>
        </p:spPr>
        <p:txBody>
          <a:bodyPr>
            <a:normAutofit/>
          </a:bodyPr>
          <a:lstStyle/>
          <a:p>
            <a:pPr algn="l">
              <a:buFont typeface="Arial" panose="020B0604020202020204" pitchFamily="34" charset="0"/>
              <a:buChar char="•"/>
            </a:pPr>
            <a:r>
              <a:rPr lang="de-DE" sz="2200" kern="0" dirty="0">
                <a:solidFill>
                  <a:sysClr val="windowText" lastClr="000000"/>
                </a:solidFill>
                <a:latin typeface="Arial"/>
                <a:cs typeface="Arial"/>
              </a:rPr>
              <a:t>Entwicklung von Unternehmensanwendungen mit einer konsistenten Benutzererfahrung.</a:t>
            </a:r>
          </a:p>
          <a:p>
            <a:pPr algn="l">
              <a:buFont typeface="Arial" panose="020B0604020202020204" pitchFamily="34" charset="0"/>
              <a:buChar char="•"/>
            </a:pPr>
            <a:r>
              <a:rPr lang="de-DE" sz="2200" kern="0" dirty="0">
                <a:solidFill>
                  <a:sysClr val="windowText" lastClr="000000"/>
                </a:solidFill>
                <a:latin typeface="Arial"/>
                <a:cs typeface="Arial"/>
              </a:rPr>
              <a:t>Erstellung von responsiven und plattformunabhängigen Webanwendungen.</a:t>
            </a:r>
          </a:p>
          <a:p>
            <a:pPr algn="l">
              <a:buFont typeface="Arial" panose="020B0604020202020204" pitchFamily="34" charset="0"/>
              <a:buChar char="•"/>
            </a:pPr>
            <a:r>
              <a:rPr lang="de-DE" sz="2200" kern="0" dirty="0">
                <a:solidFill>
                  <a:sysClr val="windowText" lastClr="000000"/>
                </a:solidFill>
                <a:latin typeface="Arial"/>
                <a:cs typeface="Arial"/>
              </a:rPr>
              <a:t>Integration mit SAP-Backend-Systemen wie SAP S/4HANA und SAP Business Suite.</a:t>
            </a:r>
          </a:p>
        </p:txBody>
      </p:sp>
    </p:spTree>
    <p:extLst>
      <p:ext uri="{BB962C8B-B14F-4D97-AF65-F5344CB8AC3E}">
        <p14:creationId xmlns:p14="http://schemas.microsoft.com/office/powerpoint/2010/main" val="2927420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13CE60-E0A1-9FEF-1B33-EC59FA5AA7B0}"/>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4512B5E5-1DF7-62AE-C7A5-C665F52BDC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9697E2F8-8452-9C81-2030-C09416A7E48B}"/>
              </a:ext>
            </a:extLst>
          </p:cNvPr>
          <p:cNvSpPr>
            <a:spLocks noGrp="1"/>
          </p:cNvSpPr>
          <p:nvPr>
            <p:ph type="title"/>
          </p:nvPr>
        </p:nvSpPr>
        <p:spPr>
          <a:xfrm>
            <a:off x="838200" y="365125"/>
            <a:ext cx="10515600" cy="1325563"/>
          </a:xfrm>
        </p:spPr>
        <p:txBody>
          <a:bodyPr>
            <a:normAutofit/>
          </a:bodyPr>
          <a:lstStyle/>
          <a:p>
            <a:r>
              <a:rPr lang="de-DE" sz="4200" dirty="0"/>
              <a:t>SAPUI5 – Key </a:t>
            </a:r>
            <a:r>
              <a:rPr lang="de-DE" sz="4200" dirty="0" err="1"/>
              <a:t>features</a:t>
            </a:r>
            <a:endParaRPr lang="de-DE" sz="4200" dirty="0"/>
          </a:p>
        </p:txBody>
      </p:sp>
      <p:sp>
        <p:nvSpPr>
          <p:cNvPr id="43" name="sketch line">
            <a:extLst>
              <a:ext uri="{FF2B5EF4-FFF2-40B4-BE49-F238E27FC236}">
                <a16:creationId xmlns:a16="http://schemas.microsoft.com/office/drawing/2014/main" id="{51A9EEA5-C9BD-A3BF-B369-95B06150AA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Grafik 3">
            <a:extLst>
              <a:ext uri="{FF2B5EF4-FFF2-40B4-BE49-F238E27FC236}">
                <a16:creationId xmlns:a16="http://schemas.microsoft.com/office/drawing/2014/main" id="{760681B3-AA0D-BDBE-8C7B-5F4DAA0DF4C8}"/>
              </a:ext>
            </a:extLst>
          </p:cNvPr>
          <p:cNvPicPr>
            <a:picLocks noChangeAspect="1"/>
          </p:cNvPicPr>
          <p:nvPr/>
        </p:nvPicPr>
        <p:blipFill>
          <a:blip r:embed="rId3"/>
          <a:stretch>
            <a:fillRect/>
          </a:stretch>
        </p:blipFill>
        <p:spPr>
          <a:xfrm>
            <a:off x="3298475" y="2055813"/>
            <a:ext cx="5855440" cy="4072701"/>
          </a:xfrm>
          <a:prstGeom prst="rect">
            <a:avLst/>
          </a:prstGeom>
        </p:spPr>
      </p:pic>
    </p:spTree>
    <p:extLst>
      <p:ext uri="{BB962C8B-B14F-4D97-AF65-F5344CB8AC3E}">
        <p14:creationId xmlns:p14="http://schemas.microsoft.com/office/powerpoint/2010/main" val="2935361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1A8322-EAA7-87DD-D3A1-05B1C5F87C11}"/>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852A47ED-0214-A7F8-B024-659BEE01A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543AC673-DC1F-CC8A-9531-A8683010F5A7}"/>
              </a:ext>
            </a:extLst>
          </p:cNvPr>
          <p:cNvSpPr>
            <a:spLocks noGrp="1"/>
          </p:cNvSpPr>
          <p:nvPr>
            <p:ph type="title"/>
          </p:nvPr>
        </p:nvSpPr>
        <p:spPr>
          <a:xfrm>
            <a:off x="838200" y="365125"/>
            <a:ext cx="10515600" cy="1325563"/>
          </a:xfrm>
        </p:spPr>
        <p:txBody>
          <a:bodyPr>
            <a:normAutofit/>
          </a:bodyPr>
          <a:lstStyle/>
          <a:p>
            <a:r>
              <a:rPr lang="de-DE" sz="4200" dirty="0"/>
              <a:t>SAPUI5 – Weitere Features</a:t>
            </a:r>
          </a:p>
        </p:txBody>
      </p:sp>
      <p:sp>
        <p:nvSpPr>
          <p:cNvPr id="43" name="sketch line">
            <a:extLst>
              <a:ext uri="{FF2B5EF4-FFF2-40B4-BE49-F238E27FC236}">
                <a16:creationId xmlns:a16="http://schemas.microsoft.com/office/drawing/2014/main" id="{FF12B9A1-303C-F02D-3968-964C6AD6B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BC2161D9-12AD-C7C0-EBC2-C0EA9A1E694F}"/>
              </a:ext>
            </a:extLst>
          </p:cNvPr>
          <p:cNvSpPr>
            <a:spLocks noGrp="1"/>
          </p:cNvSpPr>
          <p:nvPr>
            <p:ph idx="1"/>
          </p:nvPr>
        </p:nvSpPr>
        <p:spPr>
          <a:xfrm>
            <a:off x="838200" y="1920331"/>
            <a:ext cx="10515600" cy="4251960"/>
          </a:xfrm>
        </p:spPr>
        <p:txBody>
          <a:bodyPr>
            <a:normAutofit/>
          </a:bodyPr>
          <a:lstStyle/>
          <a:p>
            <a:r>
              <a:rPr lang="de-DE" sz="2200" kern="0" dirty="0">
                <a:solidFill>
                  <a:sysClr val="windowText" lastClr="000000"/>
                </a:solidFill>
                <a:latin typeface="Arial"/>
                <a:cs typeface="Arial"/>
              </a:rPr>
              <a:t>Responsives Design: Anpassung an verschiedene Bildschirmgrößen und Geräte.</a:t>
            </a:r>
          </a:p>
          <a:p>
            <a:r>
              <a:rPr lang="de-DE" sz="2200" kern="0" dirty="0" err="1">
                <a:solidFill>
                  <a:sysClr val="windowText" lastClr="000000"/>
                </a:solidFill>
                <a:latin typeface="Arial"/>
                <a:cs typeface="Arial"/>
              </a:rPr>
              <a:t>Theming</a:t>
            </a:r>
            <a:r>
              <a:rPr lang="de-DE" sz="2200" kern="0" dirty="0">
                <a:solidFill>
                  <a:sysClr val="windowText" lastClr="000000"/>
                </a:solidFill>
                <a:latin typeface="Arial"/>
                <a:cs typeface="Arial"/>
              </a:rPr>
              <a:t>: Anpassbare Themen zur Konsistenz der Benutzeroberfläche.</a:t>
            </a:r>
          </a:p>
          <a:p>
            <a:r>
              <a:rPr lang="de-DE" sz="2200" kern="0" dirty="0">
                <a:solidFill>
                  <a:sysClr val="windowText" lastClr="000000"/>
                </a:solidFill>
                <a:latin typeface="Arial"/>
                <a:cs typeface="Arial"/>
              </a:rPr>
              <a:t>Internationalisierung: Unterstützung mehrerer Sprachen und Kulturen.</a:t>
            </a:r>
          </a:p>
          <a:p>
            <a:r>
              <a:rPr lang="de-DE" sz="2200" kern="0" dirty="0">
                <a:solidFill>
                  <a:sysClr val="windowText" lastClr="000000"/>
                </a:solidFill>
                <a:latin typeface="Arial"/>
                <a:cs typeface="Arial"/>
              </a:rPr>
              <a:t>Zugänglichkeit: Barrierefreie Anwendungen gemäß internationalen Standards.</a:t>
            </a:r>
          </a:p>
          <a:p>
            <a:endParaRPr kumimoji="0" lang="de-DE" sz="2400" b="0" i="0" u="none" strike="noStrike" kern="0" cap="none" spc="0" normalizeH="0" baseline="0" noProof="0" dirty="0">
              <a:ln>
                <a:noFill/>
              </a:ln>
              <a:solidFill>
                <a:sysClr val="windowText" lastClr="000000"/>
              </a:solidFill>
              <a:effectLst/>
              <a:uLnTx/>
              <a:uFillTx/>
              <a:latin typeface="Arial"/>
              <a:cs typeface="Arial"/>
            </a:endParaRPr>
          </a:p>
        </p:txBody>
      </p:sp>
    </p:spTree>
    <p:extLst>
      <p:ext uri="{BB962C8B-B14F-4D97-AF65-F5344CB8AC3E}">
        <p14:creationId xmlns:p14="http://schemas.microsoft.com/office/powerpoint/2010/main" val="89670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800AA6-9A9D-3291-61BE-F6B8F5DFCD1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F844EC-B8E5-1D76-7154-DAF48C779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5834581D-E5D1-D3E7-3B77-B790D40D3A54}"/>
              </a:ext>
            </a:extLst>
          </p:cNvPr>
          <p:cNvSpPr>
            <a:spLocks noGrp="1"/>
          </p:cNvSpPr>
          <p:nvPr>
            <p:ph type="title"/>
          </p:nvPr>
        </p:nvSpPr>
        <p:spPr>
          <a:xfrm>
            <a:off x="838200" y="365125"/>
            <a:ext cx="10515600" cy="1325563"/>
          </a:xfrm>
        </p:spPr>
        <p:txBody>
          <a:bodyPr>
            <a:normAutofit/>
          </a:bodyPr>
          <a:lstStyle/>
          <a:p>
            <a:r>
              <a:rPr lang="de-DE" sz="5400" dirty="0"/>
              <a:t>HTML5 Grundlagen</a:t>
            </a:r>
          </a:p>
        </p:txBody>
      </p:sp>
      <p:sp>
        <p:nvSpPr>
          <p:cNvPr id="10" name="sketch line">
            <a:extLst>
              <a:ext uri="{FF2B5EF4-FFF2-40B4-BE49-F238E27FC236}">
                <a16:creationId xmlns:a16="http://schemas.microsoft.com/office/drawing/2014/main" id="{8B5DCB5F-B24D-511C-8074-52EEECB8E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Inhaltsplatzhalter 2">
            <a:extLst>
              <a:ext uri="{FF2B5EF4-FFF2-40B4-BE49-F238E27FC236}">
                <a16:creationId xmlns:a16="http://schemas.microsoft.com/office/drawing/2014/main" id="{03DDEFA5-ABB8-051B-AD77-9AD5397F468B}"/>
              </a:ext>
            </a:extLst>
          </p:cNvPr>
          <p:cNvSpPr>
            <a:spLocks noGrp="1"/>
          </p:cNvSpPr>
          <p:nvPr>
            <p:ph idx="1"/>
          </p:nvPr>
        </p:nvSpPr>
        <p:spPr>
          <a:xfrm>
            <a:off x="838200" y="1929384"/>
            <a:ext cx="5257800" cy="4251960"/>
          </a:xfrm>
        </p:spPr>
        <p:txBody>
          <a:bodyPr>
            <a:normAutofit/>
          </a:bodyPr>
          <a:lstStyle/>
          <a:p>
            <a:pPr>
              <a:lnSpc>
                <a:spcPct val="80000"/>
              </a:lnSpc>
            </a:pPr>
            <a:r>
              <a:rPr lang="de-DE" sz="2200" kern="0" spc="-10" dirty="0">
                <a:solidFill>
                  <a:sysClr val="windowText" lastClr="000000"/>
                </a:solidFill>
                <a:latin typeface="Arial"/>
                <a:cs typeface="Arial"/>
              </a:rPr>
              <a:t>HTML5 ist die neueste Version der Hypertext Markup Language (HTML).</a:t>
            </a:r>
          </a:p>
          <a:p>
            <a:pPr>
              <a:lnSpc>
                <a:spcPct val="80000"/>
              </a:lnSpc>
            </a:pPr>
            <a:r>
              <a:rPr lang="de-DE" sz="2200" kern="0" spc="-10" dirty="0">
                <a:solidFill>
                  <a:sysClr val="windowText" lastClr="000000"/>
                </a:solidFill>
                <a:latin typeface="Arial"/>
                <a:cs typeface="Arial"/>
              </a:rPr>
              <a:t>Es wird verwendet, um die Struktur und den Inhalt von Webseiten zu definieren.</a:t>
            </a:r>
          </a:p>
          <a:p>
            <a:pPr>
              <a:lnSpc>
                <a:spcPct val="80000"/>
              </a:lnSpc>
            </a:pPr>
            <a:r>
              <a:rPr lang="de-DE" sz="2200" kern="0" spc="-10" dirty="0">
                <a:solidFill>
                  <a:sysClr val="windowText" lastClr="000000"/>
                </a:solidFill>
                <a:latin typeface="Arial"/>
                <a:cs typeface="Arial"/>
              </a:rPr>
              <a:t>HTML5 bietet neue Elemente und Attribute, die die Erstellung von modernen, interaktiven Webseiten erleichtern.</a:t>
            </a:r>
          </a:p>
          <a:p>
            <a:pPr algn="l">
              <a:buFont typeface="Arial" panose="020B0604020202020204" pitchFamily="34" charset="0"/>
              <a:buChar char="•"/>
            </a:pPr>
            <a:endParaRPr lang="de-DE" sz="1600" dirty="0">
              <a:solidFill>
                <a:srgbClr val="CCCCCC"/>
              </a:solidFill>
              <a:latin typeface="Segoe WPC"/>
            </a:endParaRPr>
          </a:p>
          <a:p>
            <a:pPr algn="l">
              <a:buFont typeface="Arial" panose="020B0604020202020204" pitchFamily="34" charset="0"/>
              <a:buChar char="•"/>
            </a:pPr>
            <a:endParaRPr lang="de-DE" sz="1600" b="0" i="0" dirty="0">
              <a:solidFill>
                <a:srgbClr val="CCCCCC"/>
              </a:solidFill>
              <a:effectLst/>
              <a:latin typeface="Segoe WPC"/>
            </a:endParaRPr>
          </a:p>
          <a:p>
            <a:pPr algn="l">
              <a:buFont typeface="Arial" panose="020B0604020202020204" pitchFamily="34" charset="0"/>
              <a:buChar char="•"/>
            </a:pPr>
            <a:endParaRPr lang="de-DE" sz="1600" b="0" i="0" dirty="0">
              <a:solidFill>
                <a:srgbClr val="CCCCCC"/>
              </a:solidFill>
              <a:effectLst/>
              <a:latin typeface="Segoe WPC"/>
            </a:endParaRPr>
          </a:p>
          <a:p>
            <a:endParaRPr lang="de-DE" sz="2200" dirty="0"/>
          </a:p>
        </p:txBody>
      </p:sp>
      <p:pic>
        <p:nvPicPr>
          <p:cNvPr id="5" name="Grafik 4">
            <a:extLst>
              <a:ext uri="{FF2B5EF4-FFF2-40B4-BE49-F238E27FC236}">
                <a16:creationId xmlns:a16="http://schemas.microsoft.com/office/drawing/2014/main" id="{2BB65929-6731-3778-CF7B-5ED5177B9FBF}"/>
              </a:ext>
            </a:extLst>
          </p:cNvPr>
          <p:cNvPicPr>
            <a:picLocks noChangeAspect="1"/>
          </p:cNvPicPr>
          <p:nvPr/>
        </p:nvPicPr>
        <p:blipFill>
          <a:blip r:embed="rId2"/>
          <a:stretch>
            <a:fillRect/>
          </a:stretch>
        </p:blipFill>
        <p:spPr>
          <a:xfrm>
            <a:off x="6833096" y="1885032"/>
            <a:ext cx="4520704" cy="4607843"/>
          </a:xfrm>
          <a:prstGeom prst="rect">
            <a:avLst/>
          </a:prstGeom>
        </p:spPr>
      </p:pic>
    </p:spTree>
    <p:extLst>
      <p:ext uri="{BB962C8B-B14F-4D97-AF65-F5344CB8AC3E}">
        <p14:creationId xmlns:p14="http://schemas.microsoft.com/office/powerpoint/2010/main" val="3392641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53752B-9A21-C028-3B09-DC85A59CBFF7}"/>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F14FF8BC-5847-3FAC-303B-513E2490C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0CBAAA56-5B13-A028-C30F-CCDC217AD216}"/>
              </a:ext>
            </a:extLst>
          </p:cNvPr>
          <p:cNvSpPr>
            <a:spLocks noGrp="1"/>
          </p:cNvSpPr>
          <p:nvPr>
            <p:ph type="title"/>
          </p:nvPr>
        </p:nvSpPr>
        <p:spPr>
          <a:xfrm>
            <a:off x="838200" y="365125"/>
            <a:ext cx="10515600" cy="1325563"/>
          </a:xfrm>
        </p:spPr>
        <p:txBody>
          <a:bodyPr>
            <a:normAutofit/>
          </a:bodyPr>
          <a:lstStyle/>
          <a:p>
            <a:r>
              <a:rPr lang="de-DE" sz="4200" dirty="0"/>
              <a:t>SAPUI5 – Anwendungsfälle – Fiori Apps</a:t>
            </a:r>
          </a:p>
        </p:txBody>
      </p:sp>
      <p:sp>
        <p:nvSpPr>
          <p:cNvPr id="43" name="sketch line">
            <a:extLst>
              <a:ext uri="{FF2B5EF4-FFF2-40B4-BE49-F238E27FC236}">
                <a16:creationId xmlns:a16="http://schemas.microsoft.com/office/drawing/2014/main" id="{1EB964CF-8D5F-6C53-B5B4-F1483D42F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B2AF2361-1029-8D7B-FDD4-F68E8160C4F5}"/>
              </a:ext>
            </a:extLst>
          </p:cNvPr>
          <p:cNvSpPr>
            <a:spLocks noGrp="1"/>
          </p:cNvSpPr>
          <p:nvPr>
            <p:ph idx="1"/>
          </p:nvPr>
        </p:nvSpPr>
        <p:spPr>
          <a:xfrm>
            <a:off x="838200" y="1920331"/>
            <a:ext cx="10515600" cy="4251960"/>
          </a:xfrm>
        </p:spPr>
        <p:txBody>
          <a:bodyPr>
            <a:normAutofit/>
          </a:bodyPr>
          <a:lstStyle/>
          <a:p>
            <a:pPr algn="l">
              <a:buFont typeface="Arial" panose="020B0604020202020204" pitchFamily="34" charset="0"/>
              <a:buChar char="•"/>
            </a:pPr>
            <a:r>
              <a:rPr lang="de-DE" sz="2200" kern="0" dirty="0">
                <a:solidFill>
                  <a:sysClr val="windowText" lastClr="000000"/>
                </a:solidFill>
                <a:latin typeface="Arial"/>
                <a:cs typeface="Arial"/>
              </a:rPr>
              <a:t>Haupt-Anwendungsfälle: Fiori Apps</a:t>
            </a:r>
          </a:p>
          <a:p>
            <a:pPr algn="l">
              <a:buFont typeface="Arial" panose="020B0604020202020204" pitchFamily="34" charset="0"/>
              <a:buChar char="•"/>
            </a:pPr>
            <a:r>
              <a:rPr lang="de-DE" sz="2200" kern="0" dirty="0">
                <a:solidFill>
                  <a:sysClr val="windowText" lastClr="000000"/>
                </a:solidFill>
                <a:latin typeface="Arial"/>
                <a:cs typeface="Arial"/>
              </a:rPr>
              <a:t>SAP Fiori ist ein Benutzererlebnis / Designkonzept, das zentral für zahlreiche neue SAP-Anwendungen ist. </a:t>
            </a:r>
          </a:p>
          <a:p>
            <a:pPr algn="l">
              <a:buFont typeface="Arial" panose="020B0604020202020204" pitchFamily="34" charset="0"/>
              <a:buChar char="•"/>
            </a:pPr>
            <a:r>
              <a:rPr lang="de-DE" sz="2200" kern="0" dirty="0">
                <a:solidFill>
                  <a:sysClr val="windowText" lastClr="000000"/>
                </a:solidFill>
                <a:latin typeface="Arial"/>
                <a:cs typeface="Arial"/>
              </a:rPr>
              <a:t>Designprinzipien von SAP Fiori wurden in die von SAPUI5 verwendeten Controls integriert, (früher in </a:t>
            </a:r>
            <a:r>
              <a:rPr lang="de-DE" sz="2200" kern="0" dirty="0" err="1">
                <a:solidFill>
                  <a:sysClr val="windowText" lastClr="000000"/>
                </a:solidFill>
                <a:latin typeface="Arial"/>
                <a:cs typeface="Arial"/>
              </a:rPr>
              <a:t>Theme</a:t>
            </a:r>
            <a:r>
              <a:rPr lang="de-DE" sz="2200" kern="0" dirty="0">
                <a:solidFill>
                  <a:sysClr val="windowText" lastClr="000000"/>
                </a:solidFill>
                <a:latin typeface="Arial"/>
                <a:cs typeface="Arial"/>
              </a:rPr>
              <a:t> Blue Crystal, heute z.B. Fiori_3) </a:t>
            </a:r>
          </a:p>
          <a:p>
            <a:pPr algn="l">
              <a:buFont typeface="Arial" panose="020B0604020202020204" pitchFamily="34" charset="0"/>
              <a:buChar char="•"/>
            </a:pPr>
            <a:r>
              <a:rPr lang="de-DE" sz="2200" kern="0" dirty="0">
                <a:solidFill>
                  <a:sysClr val="windowText" lastClr="000000"/>
                </a:solidFill>
                <a:latin typeface="Arial"/>
                <a:cs typeface="Arial"/>
              </a:rPr>
              <a:t>Deshalb: SAP Fiori und SAPUI5 eng miteinander verbunden, aber technisch voneinander unabhängig. </a:t>
            </a:r>
          </a:p>
          <a:p>
            <a:pPr algn="l">
              <a:buFont typeface="Arial" panose="020B0604020202020204" pitchFamily="34" charset="0"/>
              <a:buChar char="•"/>
            </a:pPr>
            <a:r>
              <a:rPr lang="de-DE" sz="2200" kern="0" dirty="0">
                <a:solidFill>
                  <a:sysClr val="windowText" lastClr="000000"/>
                </a:solidFill>
                <a:latin typeface="Arial"/>
                <a:cs typeface="Arial"/>
              </a:rPr>
              <a:t>Es können z.B. SAPUI5-Anwendungen erstellt werden, die in Look and </a:t>
            </a:r>
            <a:r>
              <a:rPr lang="de-DE" sz="2200" kern="0" dirty="0" err="1">
                <a:solidFill>
                  <a:sysClr val="windowText" lastClr="000000"/>
                </a:solidFill>
                <a:latin typeface="Arial"/>
                <a:cs typeface="Arial"/>
              </a:rPr>
              <a:t>Feel</a:t>
            </a:r>
            <a:r>
              <a:rPr lang="de-DE" sz="2200" kern="0" dirty="0">
                <a:solidFill>
                  <a:sysClr val="windowText" lastClr="000000"/>
                </a:solidFill>
                <a:latin typeface="Arial"/>
                <a:cs typeface="Arial"/>
              </a:rPr>
              <a:t> komplett anders sind als SAP-Fiori-Apps.</a:t>
            </a:r>
          </a:p>
        </p:txBody>
      </p:sp>
    </p:spTree>
    <p:extLst>
      <p:ext uri="{BB962C8B-B14F-4D97-AF65-F5344CB8AC3E}">
        <p14:creationId xmlns:p14="http://schemas.microsoft.com/office/powerpoint/2010/main" val="18051309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ACBDE1-FBB6-9308-38A2-0FBA5F7C07CC}"/>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E9961C1F-7887-89B3-2315-7F563C93C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D165641D-4DD2-08D4-FEB9-2E8B290C9537}"/>
              </a:ext>
            </a:extLst>
          </p:cNvPr>
          <p:cNvSpPr>
            <a:spLocks noGrp="1"/>
          </p:cNvSpPr>
          <p:nvPr>
            <p:ph type="title"/>
          </p:nvPr>
        </p:nvSpPr>
        <p:spPr>
          <a:xfrm>
            <a:off x="838200" y="365125"/>
            <a:ext cx="10515600" cy="1325563"/>
          </a:xfrm>
        </p:spPr>
        <p:txBody>
          <a:bodyPr>
            <a:normAutofit/>
          </a:bodyPr>
          <a:lstStyle/>
          <a:p>
            <a:r>
              <a:rPr lang="de-DE" sz="4200" dirty="0"/>
              <a:t>SAPUI5 – Anwendungsfälle – Fiori Apps</a:t>
            </a:r>
          </a:p>
        </p:txBody>
      </p:sp>
      <p:sp>
        <p:nvSpPr>
          <p:cNvPr id="43" name="sketch line">
            <a:extLst>
              <a:ext uri="{FF2B5EF4-FFF2-40B4-BE49-F238E27FC236}">
                <a16:creationId xmlns:a16="http://schemas.microsoft.com/office/drawing/2014/main" id="{8B3AD0D2-7567-0FE5-F8C4-A475A8DB4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B4D088F1-A3DC-C09F-8F96-C2FDB85FA506}"/>
              </a:ext>
            </a:extLst>
          </p:cNvPr>
          <p:cNvSpPr>
            <a:spLocks noGrp="1"/>
          </p:cNvSpPr>
          <p:nvPr>
            <p:ph idx="1"/>
          </p:nvPr>
        </p:nvSpPr>
        <p:spPr>
          <a:xfrm>
            <a:off x="838200" y="1920331"/>
            <a:ext cx="10515600" cy="4251960"/>
          </a:xfrm>
        </p:spPr>
        <p:txBody>
          <a:bodyPr>
            <a:normAutofit lnSpcReduction="10000"/>
          </a:bodyPr>
          <a:lstStyle/>
          <a:p>
            <a:pPr algn="l">
              <a:buFont typeface="Arial" panose="020B0604020202020204" pitchFamily="34" charset="0"/>
              <a:buChar char="•"/>
            </a:pPr>
            <a:r>
              <a:rPr lang="de-DE" sz="2200" kern="0" dirty="0">
                <a:solidFill>
                  <a:sysClr val="windowText" lastClr="000000"/>
                </a:solidFill>
                <a:latin typeface="Arial"/>
                <a:cs typeface="Arial"/>
              </a:rPr>
              <a:t>Es gibt drei klassische Typen von SAP-Fiori-Apps:</a:t>
            </a:r>
          </a:p>
          <a:p>
            <a:pPr algn="l">
              <a:buFont typeface="Arial" panose="020B0604020202020204" pitchFamily="34" charset="0"/>
              <a:buChar char="•"/>
            </a:pPr>
            <a:r>
              <a:rPr lang="de-DE" sz="2200" kern="0" dirty="0">
                <a:solidFill>
                  <a:sysClr val="windowText" lastClr="000000"/>
                </a:solidFill>
                <a:latin typeface="Arial"/>
                <a:cs typeface="Arial"/>
              </a:rPr>
              <a:t> Transaktionale Apps</a:t>
            </a:r>
          </a:p>
          <a:p>
            <a:pPr lvl="1"/>
            <a:r>
              <a:rPr lang="de-DE" sz="1800" kern="0" dirty="0">
                <a:solidFill>
                  <a:sysClr val="windowText" lastClr="000000"/>
                </a:solidFill>
                <a:latin typeface="Arial"/>
                <a:cs typeface="Arial"/>
              </a:rPr>
              <a:t>Transaktionale Apps ermöglichen die Durchführung transaktionaler Aufgaben, wie z.B. die Erteilung oder Genehmigung eines Auftrags.</a:t>
            </a:r>
          </a:p>
          <a:p>
            <a:pPr algn="l">
              <a:buFont typeface="Arial" panose="020B0604020202020204" pitchFamily="34" charset="0"/>
              <a:buChar char="•"/>
            </a:pPr>
            <a:r>
              <a:rPr lang="de-DE" sz="2200" kern="0" dirty="0">
                <a:solidFill>
                  <a:sysClr val="windowText" lastClr="000000"/>
                </a:solidFill>
                <a:latin typeface="Arial"/>
                <a:cs typeface="Arial"/>
              </a:rPr>
              <a:t> Infoblatt-Apps</a:t>
            </a:r>
          </a:p>
          <a:p>
            <a:pPr lvl="1"/>
            <a:r>
              <a:rPr lang="de-DE" sz="1800" kern="0" dirty="0">
                <a:solidFill>
                  <a:sysClr val="windowText" lastClr="000000"/>
                </a:solidFill>
                <a:latin typeface="Arial"/>
                <a:cs typeface="Arial"/>
              </a:rPr>
              <a:t>In Infoblatt-Apps werden Informationen und wichtige Fakten über zentrale, in Geschäftsprozessen verwendete Objekte angezeigt.</a:t>
            </a:r>
          </a:p>
          <a:p>
            <a:pPr algn="l">
              <a:buFont typeface="Arial" panose="020B0604020202020204" pitchFamily="34" charset="0"/>
              <a:buChar char="•"/>
            </a:pPr>
            <a:r>
              <a:rPr lang="de-DE" sz="2200" kern="0" dirty="0">
                <a:solidFill>
                  <a:sysClr val="windowText" lastClr="000000"/>
                </a:solidFill>
                <a:latin typeface="Arial"/>
                <a:cs typeface="Arial"/>
              </a:rPr>
              <a:t> Analytische Apps</a:t>
            </a:r>
          </a:p>
          <a:p>
            <a:pPr lvl="1"/>
            <a:r>
              <a:rPr lang="de-DE" sz="1800" kern="0" dirty="0">
                <a:solidFill>
                  <a:sysClr val="windowText" lastClr="000000"/>
                </a:solidFill>
                <a:latin typeface="Arial"/>
                <a:cs typeface="Arial"/>
              </a:rPr>
              <a:t>Analytische Apps ermöglichen Ihnen das Sammeln und Analysieren von Daten aus Echtzeitprozessen Ihres Geschäfts.</a:t>
            </a:r>
          </a:p>
          <a:p>
            <a:pPr lvl="1"/>
            <a:endParaRPr lang="de-DE" sz="1800" kern="0" dirty="0">
              <a:solidFill>
                <a:sysClr val="windowText" lastClr="000000"/>
              </a:solidFill>
              <a:latin typeface="Arial"/>
              <a:cs typeface="Arial"/>
            </a:endParaRPr>
          </a:p>
          <a:p>
            <a:r>
              <a:rPr lang="de-DE" sz="2200" kern="0" dirty="0">
                <a:solidFill>
                  <a:sysClr val="windowText" lastClr="000000"/>
                </a:solidFill>
                <a:latin typeface="Arial"/>
                <a:cs typeface="Arial"/>
              </a:rPr>
              <a:t>Alle verfügbaren SAP Standard Fiori Apps findet man unter: </a:t>
            </a:r>
            <a:r>
              <a:rPr lang="de-DE" sz="2200" kern="0" dirty="0">
                <a:solidFill>
                  <a:sysClr val="windowText" lastClr="000000"/>
                </a:solidFill>
                <a:latin typeface="Arial"/>
                <a:cs typeface="Arial"/>
                <a:hlinkClick r:id="rId3"/>
              </a:rPr>
              <a:t>https://fioriappslibrary.hana.ondemand.com/</a:t>
            </a:r>
            <a:r>
              <a:rPr lang="de-DE" dirty="0">
                <a:latin typeface="Arial" panose="020B0604020202020204" pitchFamily="34" charset="0"/>
                <a:cs typeface="Times New Roman" panose="02020603050405020304" pitchFamily="18" charset="0"/>
              </a:rPr>
              <a:t> </a:t>
            </a:r>
            <a:endParaRPr lang="de-DE" sz="2200" kern="0" dirty="0">
              <a:solidFill>
                <a:sysClr val="windowText" lastClr="000000"/>
              </a:solidFill>
              <a:latin typeface="Arial"/>
              <a:cs typeface="Arial"/>
            </a:endParaRPr>
          </a:p>
        </p:txBody>
      </p:sp>
    </p:spTree>
    <p:extLst>
      <p:ext uri="{BB962C8B-B14F-4D97-AF65-F5344CB8AC3E}">
        <p14:creationId xmlns:p14="http://schemas.microsoft.com/office/powerpoint/2010/main" val="69139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8B75CD-ECC5-19C4-6527-98A0FFE90597}"/>
            </a:ext>
          </a:extLst>
        </p:cNvPr>
        <p:cNvGrpSpPr/>
        <p:nvPr/>
      </p:nvGrpSpPr>
      <p:grpSpPr>
        <a:xfrm>
          <a:off x="0" y="0"/>
          <a:ext cx="0" cy="0"/>
          <a:chOff x="0" y="0"/>
          <a:chExt cx="0" cy="0"/>
        </a:xfrm>
      </p:grpSpPr>
      <p:sp useBgFill="1">
        <p:nvSpPr>
          <p:cNvPr id="114" name="Rectangle 8">
            <a:extLst>
              <a:ext uri="{FF2B5EF4-FFF2-40B4-BE49-F238E27FC236}">
                <a16:creationId xmlns:a16="http://schemas.microsoft.com/office/drawing/2014/main" id="{69A31FC3-EE5E-EDE8-680C-FE278A82B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B3033C90-62BF-33E2-BD13-7507491E2E76}"/>
              </a:ext>
            </a:extLst>
          </p:cNvPr>
          <p:cNvSpPr>
            <a:spLocks noGrp="1"/>
          </p:cNvSpPr>
          <p:nvPr>
            <p:ph type="ctrTitle"/>
          </p:nvPr>
        </p:nvSpPr>
        <p:spPr>
          <a:xfrm>
            <a:off x="643468" y="643467"/>
            <a:ext cx="6470564" cy="4567137"/>
          </a:xfrm>
        </p:spPr>
        <p:txBody>
          <a:bodyPr>
            <a:normAutofit/>
          </a:bodyPr>
          <a:lstStyle/>
          <a:p>
            <a:pPr algn="l"/>
            <a:r>
              <a:rPr lang="de-DE" sz="4400" dirty="0"/>
              <a:t>Einstieg in die </a:t>
            </a:r>
            <a:r>
              <a:rPr lang="de-DE" sz="4400" dirty="0" err="1"/>
              <a:t>WebIDE</a:t>
            </a:r>
            <a:endParaRPr lang="de-DE" sz="4400" dirty="0"/>
          </a:p>
        </p:txBody>
      </p:sp>
      <p:sp>
        <p:nvSpPr>
          <p:cNvPr id="3" name="Untertitel 2">
            <a:extLst>
              <a:ext uri="{FF2B5EF4-FFF2-40B4-BE49-F238E27FC236}">
                <a16:creationId xmlns:a16="http://schemas.microsoft.com/office/drawing/2014/main" id="{38564D7A-4370-B07E-410B-AD520A59C6B9}"/>
              </a:ext>
            </a:extLst>
          </p:cNvPr>
          <p:cNvSpPr>
            <a:spLocks noGrp="1"/>
          </p:cNvSpPr>
          <p:nvPr>
            <p:ph type="subTitle" idx="1"/>
          </p:nvPr>
        </p:nvSpPr>
        <p:spPr>
          <a:xfrm>
            <a:off x="643467" y="5277684"/>
            <a:ext cx="4620584" cy="775494"/>
          </a:xfrm>
        </p:spPr>
        <p:txBody>
          <a:bodyPr>
            <a:normAutofit/>
          </a:bodyPr>
          <a:lstStyle/>
          <a:p>
            <a:pPr algn="l"/>
            <a:r>
              <a:rPr lang="de-DE" dirty="0"/>
              <a:t>Einrichtung der Entwicklungsumgebung</a:t>
            </a:r>
          </a:p>
        </p:txBody>
      </p:sp>
      <p:pic>
        <p:nvPicPr>
          <p:cNvPr id="115" name="Picture 4">
            <a:extLst>
              <a:ext uri="{FF2B5EF4-FFF2-40B4-BE49-F238E27FC236}">
                <a16:creationId xmlns:a16="http://schemas.microsoft.com/office/drawing/2014/main" id="{31F2F0FD-280D-D86C-BAB4-A229B25D4D65}"/>
              </a:ext>
            </a:extLst>
          </p:cNvPr>
          <p:cNvPicPr>
            <a:picLocks noChangeAspect="1"/>
          </p:cNvPicPr>
          <p:nvPr/>
        </p:nvPicPr>
        <p:blipFill rotWithShape="1">
          <a:blip r:embed="rId2"/>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469746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881C2A-7824-4480-F5E3-EDAF6F1F2DA2}"/>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14CCD7C8-D4F6-00C6-9DC7-DA94D1C5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3658F82E-910F-668C-386B-F964062648A1}"/>
              </a:ext>
            </a:extLst>
          </p:cNvPr>
          <p:cNvSpPr>
            <a:spLocks noGrp="1"/>
          </p:cNvSpPr>
          <p:nvPr>
            <p:ph type="title"/>
          </p:nvPr>
        </p:nvSpPr>
        <p:spPr>
          <a:xfrm>
            <a:off x="838200" y="365125"/>
            <a:ext cx="10515600" cy="1325563"/>
          </a:xfrm>
        </p:spPr>
        <p:txBody>
          <a:bodyPr>
            <a:normAutofit/>
          </a:bodyPr>
          <a:lstStyle/>
          <a:p>
            <a:r>
              <a:rPr lang="de-DE" sz="4200" dirty="0"/>
              <a:t>SAP UI5 Entwicklungsumgebungen</a:t>
            </a:r>
          </a:p>
        </p:txBody>
      </p:sp>
      <p:sp>
        <p:nvSpPr>
          <p:cNvPr id="43" name="sketch line">
            <a:extLst>
              <a:ext uri="{FF2B5EF4-FFF2-40B4-BE49-F238E27FC236}">
                <a16:creationId xmlns:a16="http://schemas.microsoft.com/office/drawing/2014/main" id="{BC923850-B3B6-2990-2F65-254261184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17AC998C-0D1D-DF00-EEF2-179738F9C3BF}"/>
              </a:ext>
            </a:extLst>
          </p:cNvPr>
          <p:cNvSpPr>
            <a:spLocks noGrp="1"/>
          </p:cNvSpPr>
          <p:nvPr>
            <p:ph idx="1"/>
          </p:nvPr>
        </p:nvSpPr>
        <p:spPr>
          <a:xfrm>
            <a:off x="838200" y="1920331"/>
            <a:ext cx="10515600" cy="4251960"/>
          </a:xfrm>
        </p:spPr>
        <p:txBody>
          <a:bodyPr>
            <a:normAutofit/>
          </a:bodyPr>
          <a:lstStyle/>
          <a:p>
            <a:r>
              <a:rPr lang="de-DE" sz="2200" kern="0" dirty="0" err="1">
                <a:solidFill>
                  <a:sysClr val="windowText" lastClr="000000"/>
                </a:solidFill>
                <a:latin typeface="Arial"/>
                <a:cs typeface="Arial"/>
              </a:rPr>
              <a:t>Eclipse</a:t>
            </a:r>
            <a:r>
              <a:rPr lang="de-DE" sz="2200" kern="0" dirty="0">
                <a:solidFill>
                  <a:sysClr val="windowText" lastClr="000000"/>
                </a:solidFill>
                <a:latin typeface="Arial"/>
                <a:cs typeface="Arial"/>
              </a:rPr>
              <a:t> (eher veraltet)</a:t>
            </a:r>
          </a:p>
          <a:p>
            <a:r>
              <a:rPr lang="de-DE" sz="2200" kern="0" dirty="0">
                <a:solidFill>
                  <a:sysClr val="windowText" lastClr="000000"/>
                </a:solidFill>
                <a:latin typeface="Arial"/>
                <a:cs typeface="Arial"/>
              </a:rPr>
              <a:t>Visual Studio Code / </a:t>
            </a:r>
            <a:r>
              <a:rPr lang="de-DE" sz="2200" kern="0" dirty="0" err="1">
                <a:solidFill>
                  <a:sysClr val="windowText" lastClr="000000"/>
                </a:solidFill>
                <a:latin typeface="Arial"/>
                <a:cs typeface="Arial"/>
              </a:rPr>
              <a:t>IntelliJ</a:t>
            </a:r>
            <a:r>
              <a:rPr lang="de-DE" sz="2200" kern="0" dirty="0">
                <a:solidFill>
                  <a:sysClr val="windowText" lastClr="000000"/>
                </a:solidFill>
                <a:latin typeface="Arial"/>
                <a:cs typeface="Arial"/>
              </a:rPr>
              <a:t> IDE</a:t>
            </a:r>
          </a:p>
          <a:p>
            <a:r>
              <a:rPr lang="de-DE" sz="2200" kern="0" dirty="0">
                <a:solidFill>
                  <a:schemeClr val="accent6">
                    <a:lumMod val="75000"/>
                  </a:schemeClr>
                </a:solidFill>
                <a:latin typeface="Arial"/>
                <a:cs typeface="Arial"/>
              </a:rPr>
              <a:t>SAP Web IDE (wird hier betrachtet, da aktuell bei ÖV im Einsatz)</a:t>
            </a:r>
          </a:p>
          <a:p>
            <a:r>
              <a:rPr lang="de-DE" sz="2200" kern="0" dirty="0">
                <a:solidFill>
                  <a:sysClr val="windowText" lastClr="000000"/>
                </a:solidFill>
                <a:latin typeface="Arial"/>
                <a:cs typeface="Arial"/>
              </a:rPr>
              <a:t>SAP Business </a:t>
            </a:r>
            <a:r>
              <a:rPr lang="de-DE" sz="2200" kern="0" dirty="0" err="1">
                <a:solidFill>
                  <a:sysClr val="windowText" lastClr="000000"/>
                </a:solidFill>
                <a:latin typeface="Arial"/>
                <a:cs typeface="Arial"/>
              </a:rPr>
              <a:t>Application</a:t>
            </a:r>
            <a:r>
              <a:rPr lang="de-DE" sz="2200" kern="0" dirty="0">
                <a:solidFill>
                  <a:sysClr val="windowText" lastClr="000000"/>
                </a:solidFill>
                <a:latin typeface="Arial"/>
                <a:cs typeface="Arial"/>
              </a:rPr>
              <a:t> Studio (Nachfolger der Web IDE)</a:t>
            </a:r>
          </a:p>
        </p:txBody>
      </p:sp>
    </p:spTree>
    <p:extLst>
      <p:ext uri="{BB962C8B-B14F-4D97-AF65-F5344CB8AC3E}">
        <p14:creationId xmlns:p14="http://schemas.microsoft.com/office/powerpoint/2010/main" val="704856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7D9CC1-2DB4-8643-AB82-1D4336B73A4E}"/>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FB2111B4-4025-7B5C-A52C-34356D1B2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C51EEED3-8802-7DA1-E7E0-966A4BA7E3C1}"/>
              </a:ext>
            </a:extLst>
          </p:cNvPr>
          <p:cNvSpPr>
            <a:spLocks noGrp="1"/>
          </p:cNvSpPr>
          <p:nvPr>
            <p:ph type="title"/>
          </p:nvPr>
        </p:nvSpPr>
        <p:spPr>
          <a:xfrm>
            <a:off x="838200" y="365125"/>
            <a:ext cx="10515600" cy="1325563"/>
          </a:xfrm>
        </p:spPr>
        <p:txBody>
          <a:bodyPr>
            <a:normAutofit/>
          </a:bodyPr>
          <a:lstStyle/>
          <a:p>
            <a:r>
              <a:rPr lang="de-DE" sz="4200" dirty="0"/>
              <a:t>SAP </a:t>
            </a:r>
            <a:r>
              <a:rPr lang="de-DE" sz="4200" dirty="0" err="1"/>
              <a:t>WebIDE</a:t>
            </a:r>
            <a:r>
              <a:rPr lang="de-DE" sz="4200" dirty="0"/>
              <a:t> – Definition</a:t>
            </a:r>
          </a:p>
        </p:txBody>
      </p:sp>
      <p:sp>
        <p:nvSpPr>
          <p:cNvPr id="43" name="sketch line">
            <a:extLst>
              <a:ext uri="{FF2B5EF4-FFF2-40B4-BE49-F238E27FC236}">
                <a16:creationId xmlns:a16="http://schemas.microsoft.com/office/drawing/2014/main" id="{5EE1B5EE-C1C0-4983-0504-275FE28F9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2C9E2566-9360-3A86-2F98-A3C76E799C35}"/>
              </a:ext>
            </a:extLst>
          </p:cNvPr>
          <p:cNvSpPr>
            <a:spLocks noGrp="1"/>
          </p:cNvSpPr>
          <p:nvPr>
            <p:ph idx="1"/>
          </p:nvPr>
        </p:nvSpPr>
        <p:spPr>
          <a:xfrm>
            <a:off x="838200" y="1920331"/>
            <a:ext cx="10515600" cy="4251960"/>
          </a:xfrm>
        </p:spPr>
        <p:txBody>
          <a:bodyPr>
            <a:normAutofit/>
          </a:bodyPr>
          <a:lstStyle/>
          <a:p>
            <a:r>
              <a:rPr lang="de-DE" sz="2200" kern="0" dirty="0">
                <a:solidFill>
                  <a:sysClr val="windowText" lastClr="000000"/>
                </a:solidFill>
                <a:latin typeface="Arial"/>
                <a:cs typeface="Arial"/>
              </a:rPr>
              <a:t>Definition: SAP Web IDE ist eine cloudbasierte Entwicklungsumgebung, die speziell für die Entwicklung von SAPUI5- und Fiori-Anwendungen entwickelt wurde.</a:t>
            </a:r>
          </a:p>
          <a:p>
            <a:pPr marL="0" indent="0">
              <a:buNone/>
            </a:pPr>
            <a:endParaRPr lang="de-DE" sz="2200" kern="0" dirty="0">
              <a:solidFill>
                <a:sysClr val="windowText" lastClr="000000"/>
              </a:solidFill>
              <a:latin typeface="Arial"/>
              <a:cs typeface="Arial"/>
            </a:endParaRPr>
          </a:p>
          <a:p>
            <a:r>
              <a:rPr lang="de-DE" sz="2200" kern="0" dirty="0">
                <a:solidFill>
                  <a:sysClr val="windowText" lastClr="000000"/>
                </a:solidFill>
                <a:latin typeface="Arial"/>
                <a:cs typeface="Arial"/>
              </a:rPr>
              <a:t>Vorteile:</a:t>
            </a:r>
          </a:p>
          <a:p>
            <a:pPr lvl="1"/>
            <a:r>
              <a:rPr lang="de-DE" sz="1800" kern="0" dirty="0">
                <a:solidFill>
                  <a:sysClr val="windowText" lastClr="000000"/>
                </a:solidFill>
                <a:latin typeface="Arial"/>
                <a:cs typeface="Arial"/>
              </a:rPr>
              <a:t>Integrierte Tools für die Entwicklung, das Debugging und die Bereitstellung von Anwendungen.</a:t>
            </a:r>
          </a:p>
          <a:p>
            <a:pPr lvl="1"/>
            <a:r>
              <a:rPr lang="de-DE" sz="1800" kern="0" dirty="0">
                <a:solidFill>
                  <a:sysClr val="windowText" lastClr="000000"/>
                </a:solidFill>
                <a:latin typeface="Arial"/>
                <a:cs typeface="Arial"/>
              </a:rPr>
              <a:t>Unterstützung für kollaborative Entwicklung.</a:t>
            </a:r>
          </a:p>
          <a:p>
            <a:pPr lvl="1"/>
            <a:r>
              <a:rPr lang="de-DE" sz="1800" kern="0" dirty="0">
                <a:solidFill>
                  <a:sysClr val="windowText" lastClr="000000"/>
                </a:solidFill>
                <a:latin typeface="Arial"/>
                <a:cs typeface="Arial"/>
              </a:rPr>
              <a:t>Zugriff auf SAP HANA, SAP Fiori und andere SAP-Dienste.</a:t>
            </a:r>
          </a:p>
          <a:p>
            <a:pPr marL="457200" lvl="1" indent="0">
              <a:buNone/>
            </a:pPr>
            <a:endParaRPr lang="de-DE" sz="1800" kern="0" dirty="0">
              <a:solidFill>
                <a:sysClr val="windowText" lastClr="000000"/>
              </a:solidFill>
              <a:latin typeface="Arial"/>
              <a:cs typeface="Arial"/>
            </a:endParaRPr>
          </a:p>
          <a:p>
            <a:r>
              <a:rPr lang="de-DE" sz="2200" kern="0" dirty="0">
                <a:solidFill>
                  <a:sysClr val="windowText" lastClr="000000"/>
                </a:solidFill>
                <a:latin typeface="Arial"/>
                <a:cs typeface="Arial"/>
              </a:rPr>
              <a:t>Ziel: Beschleunigung der Anwendungsentwicklung und Verbesserung der Entwicklerproduktivität.</a:t>
            </a:r>
          </a:p>
        </p:txBody>
      </p:sp>
    </p:spTree>
    <p:extLst>
      <p:ext uri="{BB962C8B-B14F-4D97-AF65-F5344CB8AC3E}">
        <p14:creationId xmlns:p14="http://schemas.microsoft.com/office/powerpoint/2010/main" val="2792227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6B2922-00DC-2722-CA15-295AA9B6B0F5}"/>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0E421A3E-1E5C-D335-A841-E1D469FB7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67773097-130B-7031-288C-8764FAFDEC52}"/>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Architektur</a:t>
            </a:r>
          </a:p>
        </p:txBody>
      </p:sp>
      <p:sp>
        <p:nvSpPr>
          <p:cNvPr id="43" name="sketch line">
            <a:extLst>
              <a:ext uri="{FF2B5EF4-FFF2-40B4-BE49-F238E27FC236}">
                <a16:creationId xmlns:a16="http://schemas.microsoft.com/office/drawing/2014/main" id="{7E28046F-B810-A1F0-56DC-867C35390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122" name="Picture 2">
            <a:extLst>
              <a:ext uri="{FF2B5EF4-FFF2-40B4-BE49-F238E27FC236}">
                <a16:creationId xmlns:a16="http://schemas.microsoft.com/office/drawing/2014/main" id="{51A7C5FD-4C55-DCDC-B74A-ED9306AE2BF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69036" y="1920875"/>
            <a:ext cx="8981111" cy="4251325"/>
          </a:xfrm>
          <a:prstGeom prst="rect">
            <a:avLst/>
          </a:prstGeom>
          <a:noFill/>
          <a:extLst>
            <a:ext uri="{909E8E84-426E-40DD-AFC4-6F175D3DCCD1}">
              <a14:hiddenFill xmlns:a14="http://schemas.microsoft.com/office/drawing/2010/main">
                <a:solidFill>
                  <a:srgbClr val="FFFFFF"/>
                </a:solidFill>
              </a14:hiddenFill>
            </a:ext>
          </a:extLst>
        </p:spPr>
      </p:pic>
      <p:sp>
        <p:nvSpPr>
          <p:cNvPr id="3" name="Inhaltsplatzhalter 2">
            <a:extLst>
              <a:ext uri="{FF2B5EF4-FFF2-40B4-BE49-F238E27FC236}">
                <a16:creationId xmlns:a16="http://schemas.microsoft.com/office/drawing/2014/main" id="{64ECD22A-84BB-4560-708C-70D39A46086B}"/>
              </a:ext>
            </a:extLst>
          </p:cNvPr>
          <p:cNvSpPr txBox="1">
            <a:spLocks/>
          </p:cNvSpPr>
          <p:nvPr/>
        </p:nvSpPr>
        <p:spPr>
          <a:xfrm>
            <a:off x="9296400" y="2055813"/>
            <a:ext cx="2618232" cy="4251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400" kern="0" dirty="0">
                <a:solidFill>
                  <a:sysClr val="windowText" lastClr="000000"/>
                </a:solidFill>
                <a:latin typeface="Arial"/>
                <a:cs typeface="Arial"/>
              </a:rPr>
              <a:t>SAPUI5 und Fiori Apps können erstellt werden</a:t>
            </a:r>
          </a:p>
          <a:p>
            <a:r>
              <a:rPr lang="de-DE" sz="1400" kern="0" dirty="0">
                <a:solidFill>
                  <a:sysClr val="windowText" lastClr="000000"/>
                </a:solidFill>
                <a:latin typeface="Arial"/>
                <a:cs typeface="Arial"/>
              </a:rPr>
              <a:t>Zugriff auf versch. Externe Services (</a:t>
            </a:r>
            <a:r>
              <a:rPr lang="de-DE" sz="1400" kern="0" dirty="0" err="1">
                <a:solidFill>
                  <a:sysClr val="windowText" lastClr="000000"/>
                </a:solidFill>
                <a:latin typeface="Arial"/>
                <a:cs typeface="Arial"/>
              </a:rPr>
              <a:t>OData</a:t>
            </a:r>
            <a:r>
              <a:rPr lang="de-DE" sz="1400" kern="0" dirty="0">
                <a:solidFill>
                  <a:sysClr val="windowText" lastClr="000000"/>
                </a:solidFill>
                <a:latin typeface="Arial"/>
                <a:cs typeface="Arial"/>
              </a:rPr>
              <a:t> u.a.)</a:t>
            </a:r>
          </a:p>
        </p:txBody>
      </p:sp>
    </p:spTree>
    <p:extLst>
      <p:ext uri="{BB962C8B-B14F-4D97-AF65-F5344CB8AC3E}">
        <p14:creationId xmlns:p14="http://schemas.microsoft.com/office/powerpoint/2010/main" val="513679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DC2E4F-F12E-A712-F31A-F3FA27F3F4FD}"/>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2042ADFE-536B-6481-8CC2-9B4AB2E12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B1E98B6-8FA5-B6BE-D317-E44C97C841C8}"/>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Start </a:t>
            </a:r>
          </a:p>
        </p:txBody>
      </p:sp>
      <p:sp>
        <p:nvSpPr>
          <p:cNvPr id="43" name="sketch line">
            <a:extLst>
              <a:ext uri="{FF2B5EF4-FFF2-40B4-BE49-F238E27FC236}">
                <a16:creationId xmlns:a16="http://schemas.microsoft.com/office/drawing/2014/main" id="{37FB63EE-4FF6-78FB-CA09-9FAB6EE66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5C4344A6-DDEC-B73A-DC06-F0B46E24C328}"/>
              </a:ext>
            </a:extLst>
          </p:cNvPr>
          <p:cNvSpPr>
            <a:spLocks noGrp="1"/>
          </p:cNvSpPr>
          <p:nvPr>
            <p:ph idx="1"/>
          </p:nvPr>
        </p:nvSpPr>
        <p:spPr>
          <a:xfrm>
            <a:off x="838200" y="1920331"/>
            <a:ext cx="10515600" cy="4251960"/>
          </a:xfrm>
        </p:spPr>
        <p:txBody>
          <a:bodyPr>
            <a:normAutofit/>
          </a:bodyPr>
          <a:lstStyle/>
          <a:p>
            <a:r>
              <a:rPr lang="de-DE" sz="2200" kern="0" dirty="0">
                <a:solidFill>
                  <a:sysClr val="windowText" lastClr="000000"/>
                </a:solidFill>
                <a:latin typeface="Arial"/>
                <a:cs typeface="Arial"/>
              </a:rPr>
              <a:t>Voraussetzungen SAP Web IDE:</a:t>
            </a:r>
          </a:p>
          <a:p>
            <a:pPr lvl="1"/>
            <a:r>
              <a:rPr lang="de-DE" sz="1800" kern="0" dirty="0">
                <a:solidFill>
                  <a:sysClr val="windowText" lastClr="000000"/>
                </a:solidFill>
                <a:latin typeface="Arial"/>
                <a:cs typeface="Arial"/>
              </a:rPr>
              <a:t>Web IDE als Service in Cloud </a:t>
            </a:r>
            <a:r>
              <a:rPr lang="de-DE" sz="1800" kern="0" dirty="0" err="1">
                <a:solidFill>
                  <a:sysClr val="windowText" lastClr="000000"/>
                </a:solidFill>
                <a:latin typeface="Arial"/>
                <a:cs typeface="Arial"/>
              </a:rPr>
              <a:t>Platform</a:t>
            </a:r>
            <a:r>
              <a:rPr lang="de-DE" sz="1800" kern="0" dirty="0">
                <a:solidFill>
                  <a:sysClr val="windowText" lastClr="000000"/>
                </a:solidFill>
                <a:latin typeface="Arial"/>
                <a:cs typeface="Arial"/>
              </a:rPr>
              <a:t> installiert</a:t>
            </a:r>
          </a:p>
          <a:p>
            <a:pPr lvl="1"/>
            <a:r>
              <a:rPr lang="de-DE" sz="1800" kern="0" dirty="0">
                <a:solidFill>
                  <a:sysClr val="windowText" lastClr="000000"/>
                </a:solidFill>
                <a:latin typeface="Arial"/>
                <a:cs typeface="Arial"/>
              </a:rPr>
              <a:t>Userrechte für WEB IDE eingetragen</a:t>
            </a:r>
          </a:p>
          <a:p>
            <a:pPr lvl="1"/>
            <a:r>
              <a:rPr lang="de-DE" sz="1800" kern="0" dirty="0">
                <a:solidFill>
                  <a:sysClr val="windowText" lastClr="000000"/>
                </a:solidFill>
                <a:latin typeface="Arial"/>
                <a:cs typeface="Arial"/>
              </a:rPr>
              <a:t>Einrichtung SAP Cloud Connector zum Tunnel/Zugriff auf on </a:t>
            </a:r>
            <a:r>
              <a:rPr lang="de-DE" sz="1800" kern="0" dirty="0" err="1">
                <a:solidFill>
                  <a:sysClr val="windowText" lastClr="000000"/>
                </a:solidFill>
                <a:latin typeface="Arial"/>
                <a:cs typeface="Arial"/>
              </a:rPr>
              <a:t>Premise</a:t>
            </a:r>
            <a:r>
              <a:rPr lang="de-DE" sz="1800" kern="0" dirty="0">
                <a:solidFill>
                  <a:sysClr val="windowText" lastClr="000000"/>
                </a:solidFill>
                <a:latin typeface="Arial"/>
                <a:cs typeface="Arial"/>
              </a:rPr>
              <a:t> SAP Systeme</a:t>
            </a:r>
          </a:p>
          <a:p>
            <a:pPr marL="457200" lvl="1" indent="0">
              <a:buNone/>
            </a:pPr>
            <a:endParaRPr lang="de-DE" sz="1800" kern="0" dirty="0">
              <a:solidFill>
                <a:sysClr val="windowText" lastClr="000000"/>
              </a:solidFill>
              <a:latin typeface="Arial"/>
              <a:cs typeface="Arial"/>
            </a:endParaRPr>
          </a:p>
          <a:p>
            <a:r>
              <a:rPr lang="de-DE" sz="2200" kern="0" dirty="0">
                <a:solidFill>
                  <a:sysClr val="windowText" lastClr="000000"/>
                </a:solidFill>
                <a:latin typeface="Arial"/>
                <a:cs typeface="Arial"/>
              </a:rPr>
              <a:t>Zugriff auf SAP Web IDE:</a:t>
            </a:r>
          </a:p>
          <a:p>
            <a:pPr lvl="1"/>
            <a:r>
              <a:rPr lang="de-DE" sz="1800" kern="0" dirty="0">
                <a:solidFill>
                  <a:sysClr val="windowText" lastClr="000000"/>
                </a:solidFill>
                <a:latin typeface="Arial"/>
                <a:cs typeface="Arial"/>
              </a:rPr>
              <a:t>Anmeldung bei der SAP Cloud </a:t>
            </a:r>
            <a:r>
              <a:rPr lang="de-DE" sz="1800" kern="0" dirty="0" err="1">
                <a:solidFill>
                  <a:sysClr val="windowText" lastClr="000000"/>
                </a:solidFill>
                <a:latin typeface="Arial"/>
                <a:cs typeface="Arial"/>
              </a:rPr>
              <a:t>Platform</a:t>
            </a:r>
            <a:r>
              <a:rPr lang="de-DE" sz="1800" kern="0" dirty="0">
                <a:solidFill>
                  <a:sysClr val="windowText" lastClr="000000"/>
                </a:solidFill>
                <a:latin typeface="Arial"/>
                <a:cs typeface="Arial"/>
              </a:rPr>
              <a:t> (mit SAP User).</a:t>
            </a:r>
          </a:p>
          <a:p>
            <a:pPr lvl="1"/>
            <a:r>
              <a:rPr lang="de-DE" sz="1800" kern="0" dirty="0">
                <a:solidFill>
                  <a:sysClr val="windowText" lastClr="000000"/>
                </a:solidFill>
                <a:latin typeface="Arial"/>
                <a:cs typeface="Arial"/>
              </a:rPr>
              <a:t>Navigieren zur SAP Web IDE über das Cloud Cockpit.</a:t>
            </a:r>
          </a:p>
          <a:p>
            <a:pPr lvl="1"/>
            <a:r>
              <a:rPr lang="de-DE" sz="1800" kern="0" dirty="0">
                <a:solidFill>
                  <a:sysClr val="windowText" lastClr="000000"/>
                </a:solidFill>
                <a:latin typeface="Arial"/>
                <a:cs typeface="Arial"/>
              </a:rPr>
              <a:t>Link z.B.: </a:t>
            </a:r>
            <a:r>
              <a:rPr lang="de-DE" sz="1800" kern="0" dirty="0">
                <a:solidFill>
                  <a:sysClr val="windowText" lastClr="000000"/>
                </a:solidFill>
                <a:latin typeface="Arial"/>
                <a:cs typeface="Arial"/>
                <a:hlinkClick r:id="rId3"/>
              </a:rPr>
              <a:t>https://webidecp-a4befe230.dispatcher.hana.ondemand.com</a:t>
            </a:r>
            <a:endParaRPr lang="de-DE" sz="1800" kern="0" dirty="0">
              <a:solidFill>
                <a:sysClr val="windowText" lastClr="000000"/>
              </a:solidFill>
              <a:latin typeface="Arial"/>
              <a:cs typeface="Arial"/>
            </a:endParaRPr>
          </a:p>
          <a:p>
            <a:pPr marL="457200" lvl="1" indent="0">
              <a:buNone/>
            </a:pPr>
            <a:endParaRPr lang="de-DE" sz="1800" kern="0" dirty="0">
              <a:solidFill>
                <a:sysClr val="windowText" lastClr="000000"/>
              </a:solidFill>
              <a:latin typeface="Arial"/>
              <a:cs typeface="Arial"/>
            </a:endParaRPr>
          </a:p>
        </p:txBody>
      </p:sp>
    </p:spTree>
    <p:extLst>
      <p:ext uri="{BB962C8B-B14F-4D97-AF65-F5344CB8AC3E}">
        <p14:creationId xmlns:p14="http://schemas.microsoft.com/office/powerpoint/2010/main" val="1030198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9609D4-9791-D4CD-BED3-3FA74BAF8E36}"/>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152B08E0-E2E1-7636-5582-3DBA3B237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E1648C3F-7526-F9A3-9C77-912EA473662B}"/>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Start </a:t>
            </a:r>
          </a:p>
        </p:txBody>
      </p:sp>
      <p:sp>
        <p:nvSpPr>
          <p:cNvPr id="43" name="sketch line">
            <a:extLst>
              <a:ext uri="{FF2B5EF4-FFF2-40B4-BE49-F238E27FC236}">
                <a16:creationId xmlns:a16="http://schemas.microsoft.com/office/drawing/2014/main" id="{4483CA47-8228-D9AA-98D0-75D775F3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70CA36E7-AFF0-70C3-D7C9-852CF25CB542}"/>
              </a:ext>
            </a:extLst>
          </p:cNvPr>
          <p:cNvSpPr>
            <a:spLocks noGrp="1"/>
          </p:cNvSpPr>
          <p:nvPr>
            <p:ph idx="1"/>
          </p:nvPr>
        </p:nvSpPr>
        <p:spPr>
          <a:xfrm>
            <a:off x="838200" y="1920331"/>
            <a:ext cx="10515600" cy="4251960"/>
          </a:xfrm>
        </p:spPr>
        <p:txBody>
          <a:bodyPr>
            <a:normAutofit/>
          </a:bodyPr>
          <a:lstStyle/>
          <a:p>
            <a:r>
              <a:rPr lang="de-DE" sz="2200" kern="0" dirty="0">
                <a:solidFill>
                  <a:sysClr val="windowText" lastClr="000000"/>
                </a:solidFill>
                <a:latin typeface="Arial"/>
                <a:cs typeface="Arial"/>
              </a:rPr>
              <a:t>SAP Web IDE - Willkommensbildschirm</a:t>
            </a:r>
          </a:p>
          <a:p>
            <a:endParaRPr lang="de-DE" sz="2200" kern="0" dirty="0">
              <a:solidFill>
                <a:sysClr val="windowText" lastClr="000000"/>
              </a:solidFill>
              <a:latin typeface="Arial"/>
              <a:cs typeface="Arial"/>
            </a:endParaRPr>
          </a:p>
        </p:txBody>
      </p:sp>
      <p:pic>
        <p:nvPicPr>
          <p:cNvPr id="4" name="Grafik 3">
            <a:extLst>
              <a:ext uri="{FF2B5EF4-FFF2-40B4-BE49-F238E27FC236}">
                <a16:creationId xmlns:a16="http://schemas.microsoft.com/office/drawing/2014/main" id="{77649C3F-ACBA-BC38-858D-141544EEF84A}"/>
              </a:ext>
            </a:extLst>
          </p:cNvPr>
          <p:cNvPicPr>
            <a:picLocks noChangeAspect="1"/>
          </p:cNvPicPr>
          <p:nvPr/>
        </p:nvPicPr>
        <p:blipFill>
          <a:blip r:embed="rId3"/>
          <a:stretch>
            <a:fillRect/>
          </a:stretch>
        </p:blipFill>
        <p:spPr>
          <a:xfrm>
            <a:off x="1072248" y="2386376"/>
            <a:ext cx="3615054" cy="3785915"/>
          </a:xfrm>
          <a:prstGeom prst="rect">
            <a:avLst/>
          </a:prstGeom>
        </p:spPr>
      </p:pic>
    </p:spTree>
    <p:extLst>
      <p:ext uri="{BB962C8B-B14F-4D97-AF65-F5344CB8AC3E}">
        <p14:creationId xmlns:p14="http://schemas.microsoft.com/office/powerpoint/2010/main" val="901708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F4C1E9-6824-DCB4-94CA-08E87CDA2EBD}"/>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8F3C6EE7-8824-70FA-88E5-64BD8B704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D5CD95E-9662-3E2E-7E14-FF4375D92622}"/>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Key Features</a:t>
            </a:r>
          </a:p>
        </p:txBody>
      </p:sp>
      <p:sp>
        <p:nvSpPr>
          <p:cNvPr id="43" name="sketch line">
            <a:extLst>
              <a:ext uri="{FF2B5EF4-FFF2-40B4-BE49-F238E27FC236}">
                <a16:creationId xmlns:a16="http://schemas.microsoft.com/office/drawing/2014/main" id="{5FA491C8-4DFE-20E0-91A5-7A08FDDA3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41187FB2-97B8-0ECD-36F5-3C592684CF82}"/>
              </a:ext>
            </a:extLst>
          </p:cNvPr>
          <p:cNvSpPr>
            <a:spLocks noGrp="1"/>
          </p:cNvSpPr>
          <p:nvPr>
            <p:ph idx="1"/>
          </p:nvPr>
        </p:nvSpPr>
        <p:spPr>
          <a:xfrm>
            <a:off x="838200" y="1920331"/>
            <a:ext cx="10515600" cy="4251960"/>
          </a:xfrm>
        </p:spPr>
        <p:txBody>
          <a:bodyPr>
            <a:normAutofit/>
          </a:bodyPr>
          <a:lstStyle/>
          <a:p>
            <a:pPr marL="228600" lvl="1">
              <a:spcBef>
                <a:spcPts val="1000"/>
              </a:spcBef>
            </a:pPr>
            <a:r>
              <a:rPr lang="de-DE" sz="2200" kern="0" dirty="0" err="1">
                <a:solidFill>
                  <a:sysClr val="windowText" lastClr="000000"/>
                </a:solidFill>
                <a:latin typeface="Arial"/>
                <a:cs typeface="Arial"/>
              </a:rPr>
              <a:t>Syntaxhighlighting</a:t>
            </a:r>
            <a:endParaRPr lang="de-DE" sz="2200" kern="0" dirty="0">
              <a:solidFill>
                <a:sysClr val="windowText" lastClr="000000"/>
              </a:solidFill>
              <a:latin typeface="Arial"/>
              <a:cs typeface="Arial"/>
            </a:endParaRPr>
          </a:p>
          <a:p>
            <a:pPr marL="228600" lvl="1">
              <a:spcBef>
                <a:spcPts val="1000"/>
              </a:spcBef>
            </a:pPr>
            <a:r>
              <a:rPr lang="de-DE" sz="2200" kern="0" dirty="0">
                <a:solidFill>
                  <a:sysClr val="windowText" lastClr="000000"/>
                </a:solidFill>
                <a:latin typeface="Arial"/>
                <a:cs typeface="Arial"/>
              </a:rPr>
              <a:t>Drag and Drop zum Editieren von grafischen Oberflächen</a:t>
            </a:r>
          </a:p>
          <a:p>
            <a:pPr marL="228600" lvl="1">
              <a:spcBef>
                <a:spcPts val="1000"/>
              </a:spcBef>
            </a:pPr>
            <a:r>
              <a:rPr lang="de-DE" sz="2200" kern="0" dirty="0">
                <a:solidFill>
                  <a:sysClr val="windowText" lastClr="000000"/>
                </a:solidFill>
                <a:latin typeface="Arial"/>
                <a:cs typeface="Arial"/>
              </a:rPr>
              <a:t>Code - Autovervollständigung (mittels </a:t>
            </a:r>
            <a:r>
              <a:rPr lang="de-DE" sz="2200" kern="0" dirty="0" err="1">
                <a:solidFill>
                  <a:sysClr val="windowText" lastClr="000000"/>
                </a:solidFill>
                <a:latin typeface="Arial"/>
                <a:cs typeface="Arial"/>
              </a:rPr>
              <a:t>Ctrl+Space</a:t>
            </a:r>
            <a:r>
              <a:rPr lang="de-DE" sz="2200" kern="0" dirty="0">
                <a:solidFill>
                  <a:sysClr val="windowText" lastClr="000000"/>
                </a:solidFill>
                <a:latin typeface="Arial"/>
                <a:cs typeface="Arial"/>
              </a:rPr>
              <a:t>)</a:t>
            </a:r>
          </a:p>
          <a:p>
            <a:pPr marL="228600" lvl="1">
              <a:spcBef>
                <a:spcPts val="1000"/>
              </a:spcBef>
            </a:pPr>
            <a:r>
              <a:rPr lang="de-DE" sz="2200" kern="0" dirty="0">
                <a:solidFill>
                  <a:sysClr val="windowText" lastClr="000000"/>
                </a:solidFill>
                <a:latin typeface="Arial"/>
                <a:cs typeface="Arial"/>
              </a:rPr>
              <a:t>Anbindung an Language Server für automatisierte Befehlsvervollständigung</a:t>
            </a:r>
          </a:p>
          <a:p>
            <a:r>
              <a:rPr lang="de-DE" sz="2200" kern="0" dirty="0">
                <a:solidFill>
                  <a:sysClr val="windowText" lastClr="000000"/>
                </a:solidFill>
                <a:latin typeface="Arial"/>
                <a:cs typeface="Arial"/>
              </a:rPr>
              <a:t>Weitere Funktionen:</a:t>
            </a:r>
          </a:p>
          <a:p>
            <a:pPr lvl="1"/>
            <a:r>
              <a:rPr lang="de-DE" sz="1800" kern="0" dirty="0">
                <a:solidFill>
                  <a:sysClr val="windowText" lastClr="000000"/>
                </a:solidFill>
                <a:latin typeface="Arial"/>
                <a:cs typeface="Arial"/>
              </a:rPr>
              <a:t>Templates um eine App generieren zu lassen</a:t>
            </a:r>
          </a:p>
          <a:p>
            <a:pPr lvl="1"/>
            <a:r>
              <a:rPr lang="de-DE" sz="1800" kern="0" dirty="0">
                <a:solidFill>
                  <a:sysClr val="windowText" lastClr="000000"/>
                </a:solidFill>
                <a:latin typeface="Arial"/>
                <a:cs typeface="Arial"/>
              </a:rPr>
              <a:t>Fehlerüberprüfung: Echtzeit-Fehlerüberprüfung und -</a:t>
            </a:r>
            <a:r>
              <a:rPr lang="de-DE" sz="1800" kern="0" dirty="0" err="1">
                <a:solidFill>
                  <a:sysClr val="windowText" lastClr="000000"/>
                </a:solidFill>
                <a:latin typeface="Arial"/>
                <a:cs typeface="Arial"/>
              </a:rPr>
              <a:t>Highlighting</a:t>
            </a:r>
            <a:r>
              <a:rPr lang="de-DE" sz="1800" kern="0" dirty="0">
                <a:solidFill>
                  <a:sysClr val="windowText" lastClr="000000"/>
                </a:solidFill>
                <a:latin typeface="Arial"/>
                <a:cs typeface="Arial"/>
              </a:rPr>
              <a:t>.</a:t>
            </a:r>
          </a:p>
          <a:p>
            <a:pPr lvl="1"/>
            <a:r>
              <a:rPr lang="de-DE" sz="1800" kern="0" dirty="0">
                <a:solidFill>
                  <a:sysClr val="windowText" lastClr="000000"/>
                </a:solidFill>
                <a:latin typeface="Arial"/>
                <a:cs typeface="Arial"/>
              </a:rPr>
              <a:t>Vorschau: Vorschau der Anwendung im integrierten Browser.</a:t>
            </a:r>
          </a:p>
          <a:p>
            <a:pPr lvl="1"/>
            <a:r>
              <a:rPr lang="de-DE" sz="1800" kern="0" dirty="0">
                <a:solidFill>
                  <a:sysClr val="windowText" lastClr="000000"/>
                </a:solidFill>
                <a:latin typeface="Arial"/>
                <a:cs typeface="Arial"/>
              </a:rPr>
              <a:t>Code </a:t>
            </a:r>
            <a:r>
              <a:rPr lang="de-DE" sz="1800" kern="0" dirty="0" err="1">
                <a:solidFill>
                  <a:sysClr val="windowText" lastClr="000000"/>
                </a:solidFill>
                <a:latin typeface="Arial"/>
                <a:cs typeface="Arial"/>
              </a:rPr>
              <a:t>beautifier</a:t>
            </a:r>
            <a:endParaRPr lang="de-DE" sz="1800" kern="0" dirty="0">
              <a:solidFill>
                <a:sysClr val="windowText" lastClr="000000"/>
              </a:solidFill>
              <a:latin typeface="Arial"/>
              <a:cs typeface="Arial"/>
            </a:endParaRPr>
          </a:p>
          <a:p>
            <a:pPr marL="228600" lvl="1">
              <a:spcBef>
                <a:spcPts val="1000"/>
              </a:spcBef>
            </a:pPr>
            <a:endParaRPr lang="de-DE" sz="2200" kern="0" dirty="0">
              <a:solidFill>
                <a:sysClr val="windowText" lastClr="000000"/>
              </a:solidFill>
              <a:latin typeface="Arial"/>
              <a:cs typeface="Arial"/>
            </a:endParaRPr>
          </a:p>
        </p:txBody>
      </p:sp>
    </p:spTree>
    <p:extLst>
      <p:ext uri="{BB962C8B-B14F-4D97-AF65-F5344CB8AC3E}">
        <p14:creationId xmlns:p14="http://schemas.microsoft.com/office/powerpoint/2010/main" val="435693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D5B3D5-7DB8-FF21-116F-9E9C45C3C48A}"/>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7C22DC2B-2C2C-DB38-5207-990E85862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A7623445-EDE8-18C8-9208-DCBB4149B386}"/>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Benutzeroberfläche</a:t>
            </a:r>
          </a:p>
        </p:txBody>
      </p:sp>
      <p:sp>
        <p:nvSpPr>
          <p:cNvPr id="43" name="sketch line">
            <a:extLst>
              <a:ext uri="{FF2B5EF4-FFF2-40B4-BE49-F238E27FC236}">
                <a16:creationId xmlns:a16="http://schemas.microsoft.com/office/drawing/2014/main" id="{E4C54551-1C44-6849-3014-3966F98BD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E6E91A83-7A62-B626-8224-C8ADB0035DDA}"/>
              </a:ext>
            </a:extLst>
          </p:cNvPr>
          <p:cNvSpPr>
            <a:spLocks noGrp="1"/>
          </p:cNvSpPr>
          <p:nvPr>
            <p:ph idx="1"/>
          </p:nvPr>
        </p:nvSpPr>
        <p:spPr>
          <a:xfrm>
            <a:off x="838200" y="1920331"/>
            <a:ext cx="10515600" cy="4251960"/>
          </a:xfrm>
        </p:spPr>
        <p:txBody>
          <a:bodyPr>
            <a:normAutofit/>
          </a:bodyPr>
          <a:lstStyle/>
          <a:p>
            <a:r>
              <a:rPr lang="de-DE" sz="2200" kern="0" dirty="0">
                <a:solidFill>
                  <a:sysClr val="windowText" lastClr="000000"/>
                </a:solidFill>
                <a:latin typeface="Arial"/>
                <a:cs typeface="Arial"/>
              </a:rPr>
              <a:t>Hauptbereiche der Benutzeroberfläche:</a:t>
            </a:r>
          </a:p>
          <a:p>
            <a:pPr lvl="1"/>
            <a:r>
              <a:rPr lang="de-DE" sz="1800" kern="0" dirty="0">
                <a:solidFill>
                  <a:sysClr val="windowText" lastClr="000000"/>
                </a:solidFill>
                <a:latin typeface="Arial"/>
                <a:cs typeface="Arial"/>
              </a:rPr>
              <a:t>Projekt-Explorer: Zeigt die Projektstruktur und Dateien an.</a:t>
            </a:r>
          </a:p>
          <a:p>
            <a:pPr lvl="1"/>
            <a:r>
              <a:rPr lang="de-DE" sz="1800" kern="0" dirty="0">
                <a:solidFill>
                  <a:sysClr val="windowText" lastClr="000000"/>
                </a:solidFill>
                <a:latin typeface="Arial"/>
                <a:cs typeface="Arial"/>
              </a:rPr>
              <a:t>Editor: Zum Bearbeiten von Code, XML-Views und anderen Dateien.</a:t>
            </a:r>
          </a:p>
          <a:p>
            <a:pPr lvl="1"/>
            <a:r>
              <a:rPr lang="de-DE" sz="1800" kern="0" dirty="0">
                <a:solidFill>
                  <a:sysClr val="windowText" lastClr="000000"/>
                </a:solidFill>
                <a:latin typeface="Arial"/>
                <a:cs typeface="Arial"/>
              </a:rPr>
              <a:t>Eigenschaftenfenster: Zeigt die Eigenschaften des ausgewählten Elements an.</a:t>
            </a:r>
          </a:p>
          <a:p>
            <a:pPr lvl="1"/>
            <a:r>
              <a:rPr lang="de-DE" sz="1800" kern="0" dirty="0">
                <a:solidFill>
                  <a:sysClr val="windowText" lastClr="000000"/>
                </a:solidFill>
                <a:latin typeface="Arial"/>
                <a:cs typeface="Arial"/>
              </a:rPr>
              <a:t>Konsole: Zeigt Ausgaben und Fehler an.</a:t>
            </a:r>
          </a:p>
        </p:txBody>
      </p:sp>
    </p:spTree>
    <p:extLst>
      <p:ext uri="{BB962C8B-B14F-4D97-AF65-F5344CB8AC3E}">
        <p14:creationId xmlns:p14="http://schemas.microsoft.com/office/powerpoint/2010/main" val="669653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609A06-B27B-2491-614C-EBC78D552A65}"/>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5CDBF7ED-8DF8-F71D-69B3-C5482E625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E9646F41-5B75-900C-3972-056FB68BFE0B}"/>
              </a:ext>
            </a:extLst>
          </p:cNvPr>
          <p:cNvSpPr>
            <a:spLocks noGrp="1"/>
          </p:cNvSpPr>
          <p:nvPr>
            <p:ph type="title"/>
          </p:nvPr>
        </p:nvSpPr>
        <p:spPr>
          <a:xfrm>
            <a:off x="838200" y="365125"/>
            <a:ext cx="10515600" cy="1325563"/>
          </a:xfrm>
        </p:spPr>
        <p:txBody>
          <a:bodyPr>
            <a:normAutofit/>
          </a:bodyPr>
          <a:lstStyle/>
          <a:p>
            <a:r>
              <a:rPr lang="de-DE" sz="4400" dirty="0"/>
              <a:t>HTML5 vs. HTML – Was ist neu? </a:t>
            </a:r>
            <a:endParaRPr lang="de-DE" sz="4200" dirty="0"/>
          </a:p>
        </p:txBody>
      </p:sp>
      <p:sp>
        <p:nvSpPr>
          <p:cNvPr id="43" name="sketch line">
            <a:extLst>
              <a:ext uri="{FF2B5EF4-FFF2-40B4-BE49-F238E27FC236}">
                <a16:creationId xmlns:a16="http://schemas.microsoft.com/office/drawing/2014/main" id="{5AE47632-B99F-1576-8A02-D6A6EAF33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2676CB06-2019-A3AA-DC85-7D1EFE0BEB08}"/>
              </a:ext>
            </a:extLst>
          </p:cNvPr>
          <p:cNvSpPr>
            <a:spLocks noGrp="1"/>
          </p:cNvSpPr>
          <p:nvPr>
            <p:ph idx="1"/>
          </p:nvPr>
        </p:nvSpPr>
        <p:spPr>
          <a:xfrm>
            <a:off x="838200" y="1920331"/>
            <a:ext cx="10515600" cy="4251960"/>
          </a:xfrm>
        </p:spPr>
        <p:txBody>
          <a:bodyPr>
            <a:normAutofit fontScale="55000" lnSpcReduction="20000"/>
          </a:body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sz="2200" b="1" i="0" u="none" strike="noStrike" kern="0" cap="none" spc="-10" normalizeH="0" baseline="0" noProof="0" dirty="0">
                <a:ln>
                  <a:noFill/>
                </a:ln>
                <a:solidFill>
                  <a:sysClr val="windowText" lastClr="000000"/>
                </a:solidFill>
                <a:effectLst/>
                <a:uLnTx/>
                <a:uFillTx/>
                <a:latin typeface="Arial"/>
                <a:ea typeface="+mn-ea"/>
                <a:cs typeface="Arial"/>
              </a:rPr>
              <a:t>Neue Semantische Elemente</a:t>
            </a:r>
          </a:p>
          <a:p>
            <a:pPr marL="685800" marR="0" lvl="2"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führt eine Reihe neuer semantischer Elemente ein, die den Code lesbarer und strukturierter machen. Diese Elemente geben dem Browser und den Entwicklern mehr Informationen über den Inhalt der Seite. Führt spezifische semantische Elemente ein wie: &lt;</a:t>
            </a:r>
            <a:r>
              <a:rPr kumimoji="0" lang="de-DE" sz="2100" b="0" i="0" u="none" strike="noStrike" kern="0" cap="none" spc="-10" normalizeH="0" baseline="0" noProof="0" dirty="0" err="1">
                <a:ln>
                  <a:noFill/>
                </a:ln>
                <a:solidFill>
                  <a:sysClr val="windowText" lastClr="000000"/>
                </a:solidFill>
                <a:effectLst/>
                <a:uLnTx/>
                <a:uFillTx/>
                <a:latin typeface="Arial"/>
                <a:ea typeface="+mn-ea"/>
                <a:cs typeface="Arial"/>
              </a:rPr>
              <a:t>header</a:t>
            </a: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&gt;, &lt;</a:t>
            </a:r>
            <a:r>
              <a:rPr kumimoji="0" lang="de-DE" sz="2100" b="0" i="0" u="none" strike="noStrike" kern="0" cap="none" spc="-10" normalizeH="0" baseline="0" noProof="0" dirty="0" err="1">
                <a:ln>
                  <a:noFill/>
                </a:ln>
                <a:solidFill>
                  <a:sysClr val="windowText" lastClr="000000"/>
                </a:solidFill>
                <a:effectLst/>
                <a:uLnTx/>
                <a:uFillTx/>
                <a:latin typeface="Arial"/>
                <a:ea typeface="+mn-ea"/>
                <a:cs typeface="Arial"/>
              </a:rPr>
              <a:t>nav</a:t>
            </a: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&gt;, &lt;</a:t>
            </a:r>
            <a:r>
              <a:rPr kumimoji="0" lang="de-DE" sz="2100" b="0" i="0" u="none" strike="noStrike" kern="0" cap="none" spc="-10" normalizeH="0" baseline="0" noProof="0" dirty="0" err="1">
                <a:ln>
                  <a:noFill/>
                </a:ln>
                <a:solidFill>
                  <a:sysClr val="windowText" lastClr="000000"/>
                </a:solidFill>
                <a:effectLst/>
                <a:uLnTx/>
                <a:uFillTx/>
                <a:latin typeface="Arial"/>
                <a:ea typeface="+mn-ea"/>
                <a:cs typeface="Arial"/>
              </a:rPr>
              <a:t>section</a:t>
            </a: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&gt;</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sz="2200" b="1" i="0" u="none" strike="noStrike" kern="0" cap="none" spc="-10" normalizeH="0" baseline="0" noProof="0" dirty="0">
                <a:ln>
                  <a:noFill/>
                </a:ln>
                <a:solidFill>
                  <a:sysClr val="windowText" lastClr="000000"/>
                </a:solidFill>
                <a:effectLst/>
                <a:uLnTx/>
                <a:uFillTx/>
                <a:latin typeface="Arial"/>
                <a:ea typeface="+mn-ea"/>
                <a:cs typeface="Arial"/>
              </a:rPr>
              <a:t>Multimedia-Unterstützung</a:t>
            </a:r>
          </a:p>
          <a:p>
            <a:pPr marL="685800" marR="0" lvl="2"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HTML5 bietet native Unterstützung für Multimedia-Inhalte ohne die Notwendigkeit von Plugins wie Flash. Führt die `&lt;</a:t>
            </a:r>
            <a:r>
              <a:rPr kumimoji="0" lang="de-DE" sz="2100" b="0" i="0" u="none" strike="noStrike" kern="0" cap="none" spc="-10" normalizeH="0" baseline="0" noProof="0" dirty="0" err="1">
                <a:ln>
                  <a:noFill/>
                </a:ln>
                <a:solidFill>
                  <a:sysClr val="windowText" lastClr="000000"/>
                </a:solidFill>
                <a:effectLst/>
                <a:uLnTx/>
                <a:uFillTx/>
                <a:latin typeface="Arial"/>
                <a:ea typeface="+mn-ea"/>
                <a:cs typeface="Arial"/>
              </a:rPr>
              <a:t>audio</a:t>
            </a: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&gt;`- und `&lt;</a:t>
            </a:r>
            <a:r>
              <a:rPr kumimoji="0" lang="de-DE" sz="2100" b="0" i="0" u="none" strike="noStrike" kern="0" cap="none" spc="-10" normalizeH="0" baseline="0" noProof="0" dirty="0" err="1">
                <a:ln>
                  <a:noFill/>
                </a:ln>
                <a:solidFill>
                  <a:sysClr val="windowText" lastClr="000000"/>
                </a:solidFill>
                <a:effectLst/>
                <a:uLnTx/>
                <a:uFillTx/>
                <a:latin typeface="Arial"/>
                <a:ea typeface="+mn-ea"/>
                <a:cs typeface="Arial"/>
              </a:rPr>
              <a:t>video</a:t>
            </a: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&gt;`-Elemente ein, um Audio- und Videoinhalte direkt im Browser abzuspielen.</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sz="2200" b="0" i="0" u="none" strike="noStrike" kern="0" cap="none" spc="-10" normalizeH="0" baseline="0" noProof="0" dirty="0">
                <a:ln>
                  <a:noFill/>
                </a:ln>
                <a:solidFill>
                  <a:sysClr val="windowText" lastClr="000000"/>
                </a:solidFill>
                <a:effectLst/>
                <a:uLnTx/>
                <a:uFillTx/>
                <a:latin typeface="Arial"/>
                <a:ea typeface="+mn-ea"/>
                <a:cs typeface="Arial"/>
              </a:rPr>
              <a:t> </a:t>
            </a:r>
            <a:r>
              <a:rPr kumimoji="0" lang="de-DE" sz="2200" b="1" i="0" u="none" strike="noStrike" kern="0" cap="none" spc="-10" normalizeH="0" baseline="0" noProof="0" dirty="0">
                <a:ln>
                  <a:noFill/>
                </a:ln>
                <a:solidFill>
                  <a:sysClr val="windowText" lastClr="000000"/>
                </a:solidFill>
                <a:effectLst/>
                <a:uLnTx/>
                <a:uFillTx/>
                <a:latin typeface="Arial"/>
                <a:ea typeface="+mn-ea"/>
                <a:cs typeface="Arial"/>
              </a:rPr>
              <a:t>Formularelemente und –</a:t>
            </a:r>
            <a:r>
              <a:rPr kumimoji="0" lang="de-DE" sz="2200" b="1" i="0" u="none" strike="noStrike" kern="0" cap="none" spc="-10" normalizeH="0" baseline="0" noProof="0" dirty="0" err="1">
                <a:ln>
                  <a:noFill/>
                </a:ln>
                <a:solidFill>
                  <a:sysClr val="windowText" lastClr="000000"/>
                </a:solidFill>
                <a:effectLst/>
                <a:uLnTx/>
                <a:uFillTx/>
                <a:latin typeface="Arial"/>
                <a:ea typeface="+mn-ea"/>
                <a:cs typeface="Arial"/>
              </a:rPr>
              <a:t>attribute</a:t>
            </a:r>
            <a:endParaRPr kumimoji="0" lang="de-DE" sz="2200" b="1" i="0" u="none" strike="noStrike" kern="0" cap="none" spc="-10" normalizeH="0" baseline="0" noProof="0" dirty="0">
              <a:ln>
                <a:noFill/>
              </a:ln>
              <a:solidFill>
                <a:sysClr val="windowText" lastClr="000000"/>
              </a:solidFill>
              <a:effectLst/>
              <a:uLnTx/>
              <a:uFillTx/>
              <a:latin typeface="Arial"/>
              <a:ea typeface="+mn-ea"/>
              <a:cs typeface="Arial"/>
            </a:endParaRPr>
          </a:p>
          <a:p>
            <a:pPr marL="685800" marR="0" lvl="2"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HTML5 erweitert die Möglichkeiten von Formularen durch neue Eingabetypen und Attribute, die die Benutzerfreundlichkeit und Validierung verbessern. Neue Eingabetypen wie `email`, `date`, `</a:t>
            </a:r>
            <a:r>
              <a:rPr kumimoji="0" lang="de-DE" sz="2100" b="0" i="0" u="none" strike="noStrike" kern="0" cap="none" spc="-10" normalizeH="0" baseline="0" noProof="0" dirty="0" err="1">
                <a:ln>
                  <a:noFill/>
                </a:ln>
                <a:solidFill>
                  <a:sysClr val="windowText" lastClr="000000"/>
                </a:solidFill>
                <a:effectLst/>
                <a:uLnTx/>
                <a:uFillTx/>
                <a:latin typeface="Arial"/>
                <a:ea typeface="+mn-ea"/>
                <a:cs typeface="Arial"/>
              </a:rPr>
              <a:t>number</a:t>
            </a: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sz="2200" b="1" i="0" u="none" strike="noStrike" kern="0" cap="none" spc="-10" normalizeH="0" baseline="0" noProof="0" dirty="0">
                <a:ln>
                  <a:noFill/>
                </a:ln>
                <a:solidFill>
                  <a:sysClr val="windowText" lastClr="000000"/>
                </a:solidFill>
                <a:effectLst/>
                <a:uLnTx/>
                <a:uFillTx/>
                <a:latin typeface="Arial"/>
                <a:ea typeface="+mn-ea"/>
                <a:cs typeface="Arial"/>
              </a:rPr>
              <a:t>Lokale Speicherung</a:t>
            </a:r>
          </a:p>
          <a:p>
            <a:pPr marL="685800" marR="0" lvl="2"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HTML5 bietet neue Möglichkeiten zur lokalen Speicherung von Daten im Browser, die über Cookies hinausgehen. Führt Web Storage ein, bestehend aus `</a:t>
            </a:r>
            <a:r>
              <a:rPr kumimoji="0" lang="de-DE" sz="2100" b="0" i="0" u="none" strike="noStrike" kern="0" cap="none" spc="-10" normalizeH="0" baseline="0" noProof="0" dirty="0" err="1">
                <a:ln>
                  <a:noFill/>
                </a:ln>
                <a:solidFill>
                  <a:sysClr val="windowText" lastClr="000000"/>
                </a:solidFill>
                <a:effectLst/>
                <a:uLnTx/>
                <a:uFillTx/>
                <a:latin typeface="Arial"/>
                <a:ea typeface="+mn-ea"/>
                <a:cs typeface="Arial"/>
              </a:rPr>
              <a:t>localStorage</a:t>
            </a: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 und `</a:t>
            </a:r>
            <a:r>
              <a:rPr kumimoji="0" lang="de-DE" sz="2100" b="0" i="0" u="none" strike="noStrike" kern="0" cap="none" spc="-10" normalizeH="0" baseline="0" noProof="0" dirty="0" err="1">
                <a:ln>
                  <a:noFill/>
                </a:ln>
                <a:solidFill>
                  <a:sysClr val="windowText" lastClr="000000"/>
                </a:solidFill>
                <a:effectLst/>
                <a:uLnTx/>
                <a:uFillTx/>
                <a:latin typeface="Arial"/>
                <a:ea typeface="+mn-ea"/>
                <a:cs typeface="Arial"/>
              </a:rPr>
              <a:t>sessionStorage</a:t>
            </a: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 um größere Datenmengen effizient zu speichern.</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sz="2200" b="1" i="0" u="none" strike="noStrike" kern="0" cap="none" spc="-10" normalizeH="0" baseline="0" noProof="0" dirty="0">
                <a:ln>
                  <a:noFill/>
                </a:ln>
                <a:solidFill>
                  <a:sysClr val="windowText" lastClr="000000"/>
                </a:solidFill>
                <a:effectLst/>
                <a:uLnTx/>
                <a:uFillTx/>
                <a:latin typeface="Arial"/>
                <a:ea typeface="+mn-ea"/>
                <a:cs typeface="Arial"/>
              </a:rPr>
              <a:t>Verbesserte JavaScript-APIs</a:t>
            </a:r>
          </a:p>
          <a:p>
            <a:pPr marL="685800" marR="0" lvl="1" indent="-228600" algn="l" defTabSz="914400" rtl="0" eaLnBrk="1" fontAlgn="auto" latinLnBrk="0" hangingPunct="1">
              <a:lnSpc>
                <a:spcPct val="100000"/>
              </a:lnSpc>
              <a:spcBef>
                <a:spcPts val="500"/>
              </a:spcBef>
              <a:spcAft>
                <a:spcPts val="1200"/>
              </a:spcAft>
              <a:buClrTx/>
              <a:buSzTx/>
              <a:buFont typeface="Arial" panose="020B0604020202020204" pitchFamily="34" charset="0"/>
              <a:buChar char="•"/>
              <a:tabLst/>
              <a:defRPr/>
            </a:pP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HTML5 führt eine Vielzahl neuer JavaScript-APIs ein, die die Interaktivität und Funktionalität von Webseiten verbessern. Neue APIs wie Geolocation API, Drag-and-Drop API, Web Workers, </a:t>
            </a:r>
            <a:r>
              <a:rPr kumimoji="0" lang="de-DE" sz="2100" b="0" i="0" u="none" strike="noStrike" kern="0" cap="none" spc="-10" normalizeH="0" baseline="0" noProof="0" dirty="0" err="1">
                <a:ln>
                  <a:noFill/>
                </a:ln>
                <a:solidFill>
                  <a:sysClr val="windowText" lastClr="000000"/>
                </a:solidFill>
                <a:effectLst/>
                <a:uLnTx/>
                <a:uFillTx/>
                <a:latin typeface="Arial"/>
                <a:ea typeface="+mn-ea"/>
                <a:cs typeface="Arial"/>
              </a:rPr>
              <a:t>WebSockets</a:t>
            </a: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 Canvas API.</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sz="2200" b="1" i="0" u="none" strike="noStrike" kern="0" cap="none" spc="-10" normalizeH="0" baseline="0" noProof="0" dirty="0">
                <a:ln>
                  <a:noFill/>
                </a:ln>
                <a:solidFill>
                  <a:sysClr val="windowText" lastClr="000000"/>
                </a:solidFill>
                <a:effectLst/>
                <a:uLnTx/>
                <a:uFillTx/>
                <a:latin typeface="Arial"/>
                <a:ea typeface="+mn-ea"/>
                <a:cs typeface="Arial"/>
              </a:rPr>
              <a:t>Mobile Unterstützung und Responsives Design</a:t>
            </a:r>
          </a:p>
          <a:p>
            <a:pPr marL="685800" marR="0" lvl="2"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Einführung des `</a:t>
            </a:r>
            <a:r>
              <a:rPr kumimoji="0" lang="de-DE" sz="2100" b="0" i="0" u="none" strike="noStrike" kern="0" cap="none" spc="-10" normalizeH="0" baseline="0" noProof="0" dirty="0" err="1">
                <a:ln>
                  <a:noFill/>
                </a:ln>
                <a:solidFill>
                  <a:sysClr val="windowText" lastClr="000000"/>
                </a:solidFill>
                <a:effectLst/>
                <a:uLnTx/>
                <a:uFillTx/>
                <a:latin typeface="Arial"/>
                <a:ea typeface="+mn-ea"/>
                <a:cs typeface="Arial"/>
              </a:rPr>
              <a:t>viewport</a:t>
            </a:r>
            <a:r>
              <a:rPr kumimoji="0" lang="de-DE" sz="2100" b="0" i="0" u="none" strike="noStrike" kern="0" cap="none" spc="-10" normalizeH="0" baseline="0" noProof="0" dirty="0">
                <a:ln>
                  <a:noFill/>
                </a:ln>
                <a:solidFill>
                  <a:sysClr val="windowText" lastClr="000000"/>
                </a:solidFill>
                <a:effectLst/>
                <a:uLnTx/>
                <a:uFillTx/>
                <a:latin typeface="Arial"/>
                <a:ea typeface="+mn-ea"/>
                <a:cs typeface="Arial"/>
              </a:rPr>
              <a:t>`-Meta-Tags und CSS3-Media-Queries zur Unterstützung von responsivem Design.</a:t>
            </a:r>
            <a:endParaRPr lang="de-DE" sz="2200" kern="0" dirty="0">
              <a:solidFill>
                <a:sysClr val="windowText" lastClr="000000"/>
              </a:solidFill>
              <a:latin typeface="Arial"/>
              <a:cs typeface="Arial"/>
            </a:endParaRPr>
          </a:p>
        </p:txBody>
      </p:sp>
    </p:spTree>
    <p:extLst>
      <p:ext uri="{BB962C8B-B14F-4D97-AF65-F5344CB8AC3E}">
        <p14:creationId xmlns:p14="http://schemas.microsoft.com/office/powerpoint/2010/main" val="625871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C49D49-E330-1BC9-8EC3-9B06228EE558}"/>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A7341975-51A1-08AB-FB23-B98EA52AC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0E16057-E525-5031-52EB-39A2C372F0C1}"/>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Benutzeroberfläche</a:t>
            </a:r>
          </a:p>
        </p:txBody>
      </p:sp>
      <p:sp>
        <p:nvSpPr>
          <p:cNvPr id="43" name="sketch line">
            <a:extLst>
              <a:ext uri="{FF2B5EF4-FFF2-40B4-BE49-F238E27FC236}">
                <a16:creationId xmlns:a16="http://schemas.microsoft.com/office/drawing/2014/main" id="{458883C8-67A8-BD40-0AA0-531410101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5C4E36D2-B168-5BF3-0C20-ABE4BA27956A}"/>
              </a:ext>
            </a:extLst>
          </p:cNvPr>
          <p:cNvSpPr>
            <a:spLocks noGrp="1"/>
          </p:cNvSpPr>
          <p:nvPr>
            <p:ph idx="1"/>
          </p:nvPr>
        </p:nvSpPr>
        <p:spPr>
          <a:xfrm>
            <a:off x="838200" y="1920331"/>
            <a:ext cx="6943344" cy="4251960"/>
          </a:xfrm>
        </p:spPr>
        <p:txBody>
          <a:bodyPr>
            <a:normAutofit/>
          </a:bodyPr>
          <a:lstStyle/>
          <a:p>
            <a:r>
              <a:rPr lang="de-DE" sz="2200" kern="0" dirty="0">
                <a:solidFill>
                  <a:sysClr val="windowText" lastClr="000000"/>
                </a:solidFill>
                <a:latin typeface="Arial"/>
                <a:cs typeface="Arial"/>
              </a:rPr>
              <a:t>Im Arbeitsbereich können Aktionen wie Dateien bearbeiten, kopieren und einfügen ausgeführt werden. </a:t>
            </a:r>
          </a:p>
          <a:p>
            <a:endParaRPr lang="de-DE" sz="2200" kern="0" dirty="0">
              <a:solidFill>
                <a:sysClr val="windowText" lastClr="000000"/>
              </a:solidFill>
              <a:latin typeface="Arial"/>
              <a:cs typeface="Arial"/>
            </a:endParaRPr>
          </a:p>
          <a:p>
            <a:endParaRPr lang="de-DE" sz="2200" kern="0" dirty="0">
              <a:solidFill>
                <a:sysClr val="windowText" lastClr="000000"/>
              </a:solidFill>
              <a:latin typeface="Arial"/>
              <a:cs typeface="Arial"/>
            </a:endParaRPr>
          </a:p>
          <a:p>
            <a:endParaRPr lang="de-DE" sz="2200" kern="0" dirty="0">
              <a:solidFill>
                <a:sysClr val="windowText" lastClr="000000"/>
              </a:solidFill>
              <a:latin typeface="Arial"/>
              <a:cs typeface="Arial"/>
            </a:endParaRPr>
          </a:p>
          <a:p>
            <a:endParaRPr lang="de-DE" sz="2200" kern="0" dirty="0">
              <a:solidFill>
                <a:sysClr val="windowText" lastClr="000000"/>
              </a:solidFill>
              <a:latin typeface="Arial"/>
              <a:cs typeface="Arial"/>
            </a:endParaRPr>
          </a:p>
          <a:p>
            <a:r>
              <a:rPr lang="de-DE" sz="2200" kern="0" dirty="0">
                <a:solidFill>
                  <a:sysClr val="windowText" lastClr="000000"/>
                </a:solidFill>
                <a:latin typeface="Arial"/>
                <a:cs typeface="Arial"/>
              </a:rPr>
              <a:t>Außerdem Funktionen für Codevervollständigung für JavaScript- und XML-Dateien. </a:t>
            </a:r>
          </a:p>
          <a:p>
            <a:r>
              <a:rPr lang="de-DE" sz="2200" kern="0" dirty="0">
                <a:solidFill>
                  <a:sysClr val="windowText" lastClr="000000"/>
                </a:solidFill>
                <a:latin typeface="Arial"/>
                <a:cs typeface="Arial"/>
              </a:rPr>
              <a:t>XML-Codevervollständigung ist für Eigenschaften und Controls verfügbar.</a:t>
            </a:r>
          </a:p>
          <a:p>
            <a:endParaRPr lang="de-DE" sz="1800" kern="0" dirty="0">
              <a:solidFill>
                <a:sysClr val="windowText" lastClr="000000"/>
              </a:solidFill>
              <a:latin typeface="Arial"/>
              <a:cs typeface="Arial"/>
            </a:endParaRPr>
          </a:p>
        </p:txBody>
      </p:sp>
      <p:pic>
        <p:nvPicPr>
          <p:cNvPr id="4" name="Grafik 3">
            <a:extLst>
              <a:ext uri="{FF2B5EF4-FFF2-40B4-BE49-F238E27FC236}">
                <a16:creationId xmlns:a16="http://schemas.microsoft.com/office/drawing/2014/main" id="{4A9650C3-02EA-EB2E-3539-B48E9F9B01B5}"/>
              </a:ext>
            </a:extLst>
          </p:cNvPr>
          <p:cNvPicPr>
            <a:picLocks noChangeAspect="1"/>
          </p:cNvPicPr>
          <p:nvPr/>
        </p:nvPicPr>
        <p:blipFill>
          <a:blip r:embed="rId3"/>
          <a:stretch>
            <a:fillRect/>
          </a:stretch>
        </p:blipFill>
        <p:spPr>
          <a:xfrm>
            <a:off x="7882744" y="1928380"/>
            <a:ext cx="2095792" cy="2343477"/>
          </a:xfrm>
          <a:prstGeom prst="rect">
            <a:avLst/>
          </a:prstGeom>
        </p:spPr>
      </p:pic>
      <p:pic>
        <p:nvPicPr>
          <p:cNvPr id="6" name="Grafik 5">
            <a:extLst>
              <a:ext uri="{FF2B5EF4-FFF2-40B4-BE49-F238E27FC236}">
                <a16:creationId xmlns:a16="http://schemas.microsoft.com/office/drawing/2014/main" id="{3FBA7362-AB97-535F-154B-7E954DEB3CAC}"/>
              </a:ext>
            </a:extLst>
          </p:cNvPr>
          <p:cNvPicPr>
            <a:picLocks noChangeAspect="1"/>
          </p:cNvPicPr>
          <p:nvPr/>
        </p:nvPicPr>
        <p:blipFill>
          <a:blip r:embed="rId4"/>
          <a:stretch>
            <a:fillRect/>
          </a:stretch>
        </p:blipFill>
        <p:spPr>
          <a:xfrm>
            <a:off x="7882744" y="4432810"/>
            <a:ext cx="3640220" cy="2085820"/>
          </a:xfrm>
          <a:prstGeom prst="rect">
            <a:avLst/>
          </a:prstGeom>
        </p:spPr>
      </p:pic>
    </p:spTree>
    <p:extLst>
      <p:ext uri="{BB962C8B-B14F-4D97-AF65-F5344CB8AC3E}">
        <p14:creationId xmlns:p14="http://schemas.microsoft.com/office/powerpoint/2010/main" val="2704179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E84D10-38D9-EB22-5986-3F20EC7F9171}"/>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BF8CB64D-5C42-252C-3941-FF6CE9157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875551E7-A6C5-1B8B-FCE2-557D0546E2A9}"/>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Vorteile</a:t>
            </a:r>
          </a:p>
        </p:txBody>
      </p:sp>
      <p:sp>
        <p:nvSpPr>
          <p:cNvPr id="43" name="sketch line">
            <a:extLst>
              <a:ext uri="{FF2B5EF4-FFF2-40B4-BE49-F238E27FC236}">
                <a16:creationId xmlns:a16="http://schemas.microsoft.com/office/drawing/2014/main" id="{FC797B05-2111-05C2-8550-5C67B969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54DEB1B6-252D-FE14-3556-C6905294DD3D}"/>
              </a:ext>
            </a:extLst>
          </p:cNvPr>
          <p:cNvSpPr>
            <a:spLocks noGrp="1"/>
          </p:cNvSpPr>
          <p:nvPr>
            <p:ph idx="1"/>
          </p:nvPr>
        </p:nvSpPr>
        <p:spPr>
          <a:xfrm>
            <a:off x="838200" y="1920331"/>
            <a:ext cx="10515600" cy="4251960"/>
          </a:xfrm>
        </p:spPr>
        <p:txBody>
          <a:bodyPr>
            <a:normAutofit/>
          </a:bodyPr>
          <a:lstStyle/>
          <a:p>
            <a:r>
              <a:rPr lang="de-DE" sz="2200" kern="0" dirty="0">
                <a:solidFill>
                  <a:sysClr val="windowText" lastClr="000000"/>
                </a:solidFill>
                <a:latin typeface="Arial"/>
                <a:cs typeface="Arial"/>
              </a:rPr>
              <a:t>Ständige Weiterentwicklung der Software</a:t>
            </a:r>
          </a:p>
          <a:p>
            <a:r>
              <a:rPr lang="de-DE" sz="2200" kern="0" dirty="0">
                <a:solidFill>
                  <a:sysClr val="windowText" lastClr="000000"/>
                </a:solidFill>
                <a:latin typeface="Arial"/>
                <a:cs typeface="Arial"/>
              </a:rPr>
              <a:t>Spezielle Ausrichtung auf SAPUI5 und Fiori</a:t>
            </a:r>
          </a:p>
          <a:p>
            <a:r>
              <a:rPr lang="de-DE" sz="2200" kern="0" dirty="0">
                <a:solidFill>
                  <a:sysClr val="windowText" lastClr="000000"/>
                </a:solidFill>
                <a:latin typeface="Arial"/>
                <a:cs typeface="Arial"/>
              </a:rPr>
              <a:t>GIT-Anbindung</a:t>
            </a:r>
          </a:p>
          <a:p>
            <a:r>
              <a:rPr lang="de-DE" sz="2200" kern="0" dirty="0">
                <a:solidFill>
                  <a:sysClr val="windowText" lastClr="000000"/>
                </a:solidFill>
                <a:latin typeface="Arial"/>
                <a:cs typeface="Arial"/>
              </a:rPr>
              <a:t>Templates bei der Erstellung der Anwendungen</a:t>
            </a:r>
          </a:p>
          <a:p>
            <a:r>
              <a:rPr lang="de-DE" sz="2200" kern="0" dirty="0">
                <a:solidFill>
                  <a:sysClr val="windowText" lastClr="000000"/>
                </a:solidFill>
                <a:latin typeface="Arial"/>
                <a:cs typeface="Arial"/>
              </a:rPr>
              <a:t>verschiedene </a:t>
            </a:r>
            <a:r>
              <a:rPr lang="de-DE" sz="2200" kern="0" dirty="0" err="1">
                <a:solidFill>
                  <a:sysClr val="windowText" lastClr="000000"/>
                </a:solidFill>
                <a:latin typeface="Arial"/>
                <a:cs typeface="Arial"/>
              </a:rPr>
              <a:t>Deployment</a:t>
            </a:r>
            <a:r>
              <a:rPr lang="de-DE" sz="2200" kern="0" dirty="0">
                <a:solidFill>
                  <a:sysClr val="windowText" lastClr="000000"/>
                </a:solidFill>
                <a:latin typeface="Arial"/>
                <a:cs typeface="Arial"/>
              </a:rPr>
              <a:t> Funktionen</a:t>
            </a:r>
          </a:p>
          <a:p>
            <a:r>
              <a:rPr lang="de-DE" sz="2200" kern="0" dirty="0">
                <a:solidFill>
                  <a:sysClr val="windowText" lastClr="000000"/>
                </a:solidFill>
                <a:latin typeface="Arial"/>
                <a:cs typeface="Arial"/>
              </a:rPr>
              <a:t>Zentrale Services sind gesammelt in der Web IDE</a:t>
            </a:r>
          </a:p>
          <a:p>
            <a:r>
              <a:rPr lang="de-DE" sz="2200" kern="0" dirty="0">
                <a:solidFill>
                  <a:sysClr val="windowText" lastClr="000000"/>
                </a:solidFill>
                <a:latin typeface="Arial"/>
                <a:cs typeface="Arial"/>
              </a:rPr>
              <a:t>Schneller und ortsunabhängiger Einsatz in der Cloud</a:t>
            </a:r>
          </a:p>
          <a:p>
            <a:r>
              <a:rPr lang="de-DE" sz="2200" kern="0" dirty="0">
                <a:solidFill>
                  <a:sysClr val="windowText" lastClr="000000"/>
                </a:solidFill>
                <a:latin typeface="Arial"/>
                <a:cs typeface="Arial"/>
              </a:rPr>
              <a:t>Keine Installation notwendig</a:t>
            </a:r>
          </a:p>
          <a:p>
            <a:r>
              <a:rPr lang="de-DE" sz="2200" kern="0" dirty="0">
                <a:solidFill>
                  <a:sysClr val="windowText" lastClr="000000"/>
                </a:solidFill>
                <a:latin typeface="Arial"/>
                <a:cs typeface="Arial"/>
              </a:rPr>
              <a:t>Anpassbares monatliches Lizenzmodell</a:t>
            </a:r>
          </a:p>
        </p:txBody>
      </p:sp>
    </p:spTree>
    <p:extLst>
      <p:ext uri="{BB962C8B-B14F-4D97-AF65-F5344CB8AC3E}">
        <p14:creationId xmlns:p14="http://schemas.microsoft.com/office/powerpoint/2010/main" val="11893691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1E61F8-E160-0214-9EC2-867F29275292}"/>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DEF82DD1-EC38-FC4B-4B54-3E8D0C505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8762A29D-C9CE-6A20-B464-A7FD6AAA6D8A}"/>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SAPUI5 App mit Template </a:t>
            </a:r>
          </a:p>
        </p:txBody>
      </p:sp>
      <p:sp>
        <p:nvSpPr>
          <p:cNvPr id="43" name="sketch line">
            <a:extLst>
              <a:ext uri="{FF2B5EF4-FFF2-40B4-BE49-F238E27FC236}">
                <a16:creationId xmlns:a16="http://schemas.microsoft.com/office/drawing/2014/main" id="{B1A3F42B-2F02-7AF8-8F2C-13EB31DB8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8D7910D4-9E04-2643-A710-CC4974F885CF}"/>
              </a:ext>
            </a:extLst>
          </p:cNvPr>
          <p:cNvSpPr>
            <a:spLocks noGrp="1"/>
          </p:cNvSpPr>
          <p:nvPr>
            <p:ph idx="1"/>
          </p:nvPr>
        </p:nvSpPr>
        <p:spPr>
          <a:xfrm>
            <a:off x="838200" y="1920331"/>
            <a:ext cx="10515600" cy="4251960"/>
          </a:xfrm>
        </p:spPr>
        <p:txBody>
          <a:bodyPr>
            <a:normAutofit/>
          </a:bodyPr>
          <a:lstStyle/>
          <a:p>
            <a:r>
              <a:rPr lang="de-DE" sz="2200" kern="0" dirty="0">
                <a:solidFill>
                  <a:sysClr val="windowText" lastClr="000000"/>
                </a:solidFill>
                <a:latin typeface="Arial"/>
                <a:cs typeface="Arial"/>
              </a:rPr>
              <a:t>Erstellen von neuen Projekten (mit Hilfe von Templates) – Grundlegende Dateien werden generiert</a:t>
            </a:r>
          </a:p>
          <a:p>
            <a:r>
              <a:rPr lang="de-DE" sz="2200" kern="0" dirty="0">
                <a:solidFill>
                  <a:sysClr val="windowText" lastClr="000000"/>
                </a:solidFill>
                <a:latin typeface="Arial"/>
                <a:cs typeface="Arial"/>
              </a:rPr>
              <a:t>Beispiel: Erstellen einer „Hello World!“ SAPUI5 Freestyle Applikation mit einem Template</a:t>
            </a:r>
            <a:endParaRPr lang="de-DE" sz="1400" kern="0" dirty="0">
              <a:solidFill>
                <a:sysClr val="windowText" lastClr="000000"/>
              </a:solidFill>
              <a:latin typeface="Arial"/>
              <a:cs typeface="Arial"/>
            </a:endParaRPr>
          </a:p>
        </p:txBody>
      </p:sp>
    </p:spTree>
    <p:extLst>
      <p:ext uri="{BB962C8B-B14F-4D97-AF65-F5344CB8AC3E}">
        <p14:creationId xmlns:p14="http://schemas.microsoft.com/office/powerpoint/2010/main" val="40397677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E3E15D-600F-0AB1-DBC2-FCB29105588C}"/>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E05272E2-4665-2ADB-9A93-ACB33756B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7012610-6584-3E1D-479B-B44C1C30007D}"/>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SAPUI5 App mit Template </a:t>
            </a:r>
          </a:p>
        </p:txBody>
      </p:sp>
      <p:sp>
        <p:nvSpPr>
          <p:cNvPr id="43" name="sketch line">
            <a:extLst>
              <a:ext uri="{FF2B5EF4-FFF2-40B4-BE49-F238E27FC236}">
                <a16:creationId xmlns:a16="http://schemas.microsoft.com/office/drawing/2014/main" id="{3B937F2F-3480-B663-4341-935132600F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11A84855-677B-8692-5D00-F722B27CDD7F}"/>
              </a:ext>
            </a:extLst>
          </p:cNvPr>
          <p:cNvSpPr>
            <a:spLocks noGrp="1"/>
          </p:cNvSpPr>
          <p:nvPr>
            <p:ph idx="1"/>
          </p:nvPr>
        </p:nvSpPr>
        <p:spPr>
          <a:xfrm>
            <a:off x="838200" y="1920331"/>
            <a:ext cx="10515600" cy="4251960"/>
          </a:xfrm>
        </p:spPr>
        <p:txBody>
          <a:bodyPr>
            <a:normAutofit/>
          </a:bodyPr>
          <a:lstStyle/>
          <a:p>
            <a:r>
              <a:rPr lang="de-DE" sz="2200" kern="0" dirty="0">
                <a:solidFill>
                  <a:sysClr val="windowText" lastClr="000000"/>
                </a:solidFill>
                <a:latin typeface="Arial"/>
                <a:cs typeface="Arial"/>
              </a:rPr>
              <a:t>Im Menü: File -&gt;New Project From Template auswählen.</a:t>
            </a:r>
          </a:p>
          <a:p>
            <a:r>
              <a:rPr lang="de-DE" sz="2200" kern="0" dirty="0">
                <a:solidFill>
                  <a:sysClr val="windowText" lastClr="000000"/>
                </a:solidFill>
                <a:latin typeface="Arial"/>
                <a:cs typeface="Arial"/>
              </a:rPr>
              <a:t>Vorlagenkachel SAPUI5 </a:t>
            </a:r>
            <a:r>
              <a:rPr lang="de-DE" sz="2200" kern="0" dirty="0" err="1">
                <a:solidFill>
                  <a:sysClr val="windowText" lastClr="000000"/>
                </a:solidFill>
                <a:latin typeface="Arial"/>
                <a:cs typeface="Arial"/>
              </a:rPr>
              <a:t>Application</a:t>
            </a:r>
            <a:r>
              <a:rPr lang="de-DE" sz="2200" kern="0" dirty="0">
                <a:solidFill>
                  <a:sysClr val="windowText" lastClr="000000"/>
                </a:solidFill>
                <a:latin typeface="Arial"/>
                <a:cs typeface="Arial"/>
              </a:rPr>
              <a:t> auswählen und auf Next klicken</a:t>
            </a:r>
          </a:p>
          <a:p>
            <a:endParaRPr lang="de-DE" sz="2200" kern="0" dirty="0">
              <a:solidFill>
                <a:sysClr val="windowText" lastClr="000000"/>
              </a:solidFill>
              <a:latin typeface="Arial"/>
              <a:cs typeface="Arial"/>
            </a:endParaRPr>
          </a:p>
        </p:txBody>
      </p:sp>
      <p:pic>
        <p:nvPicPr>
          <p:cNvPr id="4" name="Grafik 3">
            <a:extLst>
              <a:ext uri="{FF2B5EF4-FFF2-40B4-BE49-F238E27FC236}">
                <a16:creationId xmlns:a16="http://schemas.microsoft.com/office/drawing/2014/main" id="{B6C213CD-F369-637C-66E3-8A2E3A2758DB}"/>
              </a:ext>
            </a:extLst>
          </p:cNvPr>
          <p:cNvPicPr>
            <a:picLocks noChangeAspect="1"/>
          </p:cNvPicPr>
          <p:nvPr/>
        </p:nvPicPr>
        <p:blipFill>
          <a:blip r:embed="rId3"/>
          <a:stretch>
            <a:fillRect/>
          </a:stretch>
        </p:blipFill>
        <p:spPr>
          <a:xfrm>
            <a:off x="1168689" y="2947774"/>
            <a:ext cx="3407631" cy="3449187"/>
          </a:xfrm>
          <a:prstGeom prst="rect">
            <a:avLst/>
          </a:prstGeom>
        </p:spPr>
      </p:pic>
    </p:spTree>
    <p:extLst>
      <p:ext uri="{BB962C8B-B14F-4D97-AF65-F5344CB8AC3E}">
        <p14:creationId xmlns:p14="http://schemas.microsoft.com/office/powerpoint/2010/main" val="14833061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36325A-7A41-1201-C30D-2DC7B294E300}"/>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3641753-DC4E-4301-1D16-6849DB758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91E05B31-44AA-58E2-2B18-795F1A8D10A4}"/>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SAPUI5 App mit Template </a:t>
            </a:r>
          </a:p>
        </p:txBody>
      </p:sp>
      <p:sp>
        <p:nvSpPr>
          <p:cNvPr id="43" name="sketch line">
            <a:extLst>
              <a:ext uri="{FF2B5EF4-FFF2-40B4-BE49-F238E27FC236}">
                <a16:creationId xmlns:a16="http://schemas.microsoft.com/office/drawing/2014/main" id="{F57EA982-AA70-331F-514D-052D3DB1D9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D158D266-A804-7247-0081-77F176BC77F5}"/>
              </a:ext>
            </a:extLst>
          </p:cNvPr>
          <p:cNvSpPr>
            <a:spLocks noGrp="1"/>
          </p:cNvSpPr>
          <p:nvPr>
            <p:ph idx="1"/>
          </p:nvPr>
        </p:nvSpPr>
        <p:spPr>
          <a:xfrm>
            <a:off x="838200" y="1920331"/>
            <a:ext cx="10515600" cy="4251960"/>
          </a:xfrm>
        </p:spPr>
        <p:txBody>
          <a:bodyPr>
            <a:normAutofit/>
          </a:bodyPr>
          <a:lstStyle/>
          <a:p>
            <a:r>
              <a:rPr lang="de-DE" sz="2200" kern="0" dirty="0">
                <a:solidFill>
                  <a:sysClr val="windowText" lastClr="000000"/>
                </a:solidFill>
                <a:latin typeface="Arial"/>
                <a:cs typeface="Arial"/>
              </a:rPr>
              <a:t>Felder Project Name und Namespace (siehe Abbildung) ausfüllen und auf Next klicken. Bei der Angabe Project Name handelt es sich um den Namen des Projektordners im Arbeitsbereich und um den Namen der Anwendung für das </a:t>
            </a:r>
            <a:r>
              <a:rPr lang="de-DE" sz="2200" kern="0" dirty="0" err="1">
                <a:solidFill>
                  <a:sysClr val="windowText" lastClr="000000"/>
                </a:solidFill>
                <a:latin typeface="Arial"/>
                <a:cs typeface="Arial"/>
              </a:rPr>
              <a:t>Deployment</a:t>
            </a:r>
            <a:r>
              <a:rPr lang="de-DE" sz="2200" kern="0" dirty="0">
                <a:solidFill>
                  <a:sysClr val="windowText" lastClr="000000"/>
                </a:solidFill>
                <a:latin typeface="Arial"/>
                <a:cs typeface="Arial"/>
              </a:rPr>
              <a:t>. Bei Namespace handelt es sich um den SAPUI5 - Namensraum der Anwendung.</a:t>
            </a:r>
          </a:p>
        </p:txBody>
      </p:sp>
      <p:pic>
        <p:nvPicPr>
          <p:cNvPr id="5" name="Grafik 4">
            <a:extLst>
              <a:ext uri="{FF2B5EF4-FFF2-40B4-BE49-F238E27FC236}">
                <a16:creationId xmlns:a16="http://schemas.microsoft.com/office/drawing/2014/main" id="{D22FBDA3-C6CE-6C54-A529-5D32F098F604}"/>
              </a:ext>
            </a:extLst>
          </p:cNvPr>
          <p:cNvPicPr>
            <a:picLocks noChangeAspect="1"/>
          </p:cNvPicPr>
          <p:nvPr/>
        </p:nvPicPr>
        <p:blipFill>
          <a:blip r:embed="rId3"/>
          <a:stretch>
            <a:fillRect/>
          </a:stretch>
        </p:blipFill>
        <p:spPr>
          <a:xfrm>
            <a:off x="3474720" y="3597769"/>
            <a:ext cx="4832326" cy="2686054"/>
          </a:xfrm>
          <a:prstGeom prst="rect">
            <a:avLst/>
          </a:prstGeom>
        </p:spPr>
      </p:pic>
    </p:spTree>
    <p:extLst>
      <p:ext uri="{BB962C8B-B14F-4D97-AF65-F5344CB8AC3E}">
        <p14:creationId xmlns:p14="http://schemas.microsoft.com/office/powerpoint/2010/main" val="16881173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475DEE-43D1-A238-A8EC-6AAC89044552}"/>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FFE44FA1-195D-BFD3-80DC-2C5ED89EE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7CB801E4-06BE-42BB-3763-AE01F56C3F8B}"/>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SAPUI5 App mit Template </a:t>
            </a:r>
          </a:p>
        </p:txBody>
      </p:sp>
      <p:sp>
        <p:nvSpPr>
          <p:cNvPr id="43" name="sketch line">
            <a:extLst>
              <a:ext uri="{FF2B5EF4-FFF2-40B4-BE49-F238E27FC236}">
                <a16:creationId xmlns:a16="http://schemas.microsoft.com/office/drawing/2014/main" id="{DF40A8A0-581C-63E0-0B26-BAA42B95C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0BEFC466-FEC7-A091-BFC5-C90C6A7056A5}"/>
              </a:ext>
            </a:extLst>
          </p:cNvPr>
          <p:cNvSpPr>
            <a:spLocks noGrp="1"/>
          </p:cNvSpPr>
          <p:nvPr>
            <p:ph idx="1"/>
          </p:nvPr>
        </p:nvSpPr>
        <p:spPr>
          <a:xfrm>
            <a:off x="838200" y="1920331"/>
            <a:ext cx="10515600" cy="4251960"/>
          </a:xfrm>
        </p:spPr>
        <p:txBody>
          <a:bodyPr>
            <a:normAutofit/>
          </a:bodyPr>
          <a:lstStyle/>
          <a:p>
            <a:r>
              <a:rPr lang="de-DE" sz="2200" kern="0" dirty="0">
                <a:solidFill>
                  <a:sysClr val="windowText" lastClr="000000"/>
                </a:solidFill>
                <a:latin typeface="Arial"/>
                <a:cs typeface="Arial"/>
              </a:rPr>
              <a:t>Auf dem Bildschirm „Template </a:t>
            </a:r>
            <a:r>
              <a:rPr lang="de-DE" sz="2200" kern="0" dirty="0" err="1">
                <a:solidFill>
                  <a:sysClr val="windowText" lastClr="000000"/>
                </a:solidFill>
                <a:latin typeface="Arial"/>
                <a:cs typeface="Arial"/>
              </a:rPr>
              <a:t>Customization</a:t>
            </a:r>
            <a:r>
              <a:rPr lang="de-DE" sz="2200" kern="0" dirty="0">
                <a:solidFill>
                  <a:sysClr val="windowText" lastClr="000000"/>
                </a:solidFill>
                <a:latin typeface="Arial"/>
                <a:cs typeface="Arial"/>
              </a:rPr>
              <a:t>“ des Einstiegs Views einen Namen (View Name) eingeben, und den Typ festlegen (View Type).</a:t>
            </a:r>
          </a:p>
          <a:p>
            <a:r>
              <a:rPr lang="de-DE" sz="2200" kern="0" dirty="0">
                <a:solidFill>
                  <a:sysClr val="windowText" lastClr="000000"/>
                </a:solidFill>
                <a:latin typeface="Arial"/>
                <a:cs typeface="Arial"/>
              </a:rPr>
              <a:t>Anschließend auf Finish klicken. Im Beispiel haben wir »XML« für View Type und »App« für View Name eingegeben </a:t>
            </a:r>
          </a:p>
        </p:txBody>
      </p:sp>
      <p:pic>
        <p:nvPicPr>
          <p:cNvPr id="4" name="Grafik 3">
            <a:extLst>
              <a:ext uri="{FF2B5EF4-FFF2-40B4-BE49-F238E27FC236}">
                <a16:creationId xmlns:a16="http://schemas.microsoft.com/office/drawing/2014/main" id="{E1E1BBF4-85D2-93BC-17D9-8609714579E7}"/>
              </a:ext>
            </a:extLst>
          </p:cNvPr>
          <p:cNvPicPr>
            <a:picLocks noChangeAspect="1"/>
          </p:cNvPicPr>
          <p:nvPr/>
        </p:nvPicPr>
        <p:blipFill>
          <a:blip r:embed="rId3"/>
          <a:stretch>
            <a:fillRect/>
          </a:stretch>
        </p:blipFill>
        <p:spPr>
          <a:xfrm>
            <a:off x="1188475" y="3772552"/>
            <a:ext cx="5056282" cy="2253343"/>
          </a:xfrm>
          <a:prstGeom prst="rect">
            <a:avLst/>
          </a:prstGeom>
        </p:spPr>
      </p:pic>
    </p:spTree>
    <p:extLst>
      <p:ext uri="{BB962C8B-B14F-4D97-AF65-F5344CB8AC3E}">
        <p14:creationId xmlns:p14="http://schemas.microsoft.com/office/powerpoint/2010/main" val="33316379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AECD39-24FF-A564-3640-528D70802632}"/>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A06DED7-BE4B-8A77-10EE-288498905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B7AB0252-C232-986B-C865-01CDA0074D8B}"/>
              </a:ext>
            </a:extLst>
          </p:cNvPr>
          <p:cNvSpPr>
            <a:spLocks noGrp="1"/>
          </p:cNvSpPr>
          <p:nvPr>
            <p:ph type="title"/>
          </p:nvPr>
        </p:nvSpPr>
        <p:spPr>
          <a:xfrm>
            <a:off x="838200" y="365125"/>
            <a:ext cx="10515600" cy="1325563"/>
          </a:xfrm>
        </p:spPr>
        <p:txBody>
          <a:bodyPr>
            <a:normAutofit/>
          </a:bodyPr>
          <a:lstStyle/>
          <a:p>
            <a:r>
              <a:rPr lang="de-DE" sz="4200" dirty="0" err="1"/>
              <a:t>WebIDE</a:t>
            </a:r>
            <a:r>
              <a:rPr lang="de-DE" sz="4200" dirty="0"/>
              <a:t> – SAPUI5 App mit Template </a:t>
            </a:r>
          </a:p>
        </p:txBody>
      </p:sp>
      <p:sp>
        <p:nvSpPr>
          <p:cNvPr id="43" name="sketch line">
            <a:extLst>
              <a:ext uri="{FF2B5EF4-FFF2-40B4-BE49-F238E27FC236}">
                <a16:creationId xmlns:a16="http://schemas.microsoft.com/office/drawing/2014/main" id="{E9815565-0F5E-7881-858B-DB1C7D187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7B673813-C9A8-7A25-2C30-D3DBC41C4F5E}"/>
              </a:ext>
            </a:extLst>
          </p:cNvPr>
          <p:cNvSpPr>
            <a:spLocks noGrp="1"/>
          </p:cNvSpPr>
          <p:nvPr>
            <p:ph idx="1"/>
          </p:nvPr>
        </p:nvSpPr>
        <p:spPr>
          <a:xfrm>
            <a:off x="838200" y="1920331"/>
            <a:ext cx="4895088" cy="4251960"/>
          </a:xfrm>
        </p:spPr>
        <p:txBody>
          <a:bodyPr>
            <a:normAutofit/>
          </a:bodyPr>
          <a:lstStyle/>
          <a:p>
            <a:r>
              <a:rPr lang="de-DE" sz="2200" kern="0" dirty="0">
                <a:solidFill>
                  <a:sysClr val="windowText" lastClr="000000"/>
                </a:solidFill>
                <a:latin typeface="Arial"/>
                <a:cs typeface="Arial"/>
              </a:rPr>
              <a:t>Jetzt noch in i18n.properties-Datei unter </a:t>
            </a:r>
            <a:r>
              <a:rPr lang="de-DE" sz="2200" kern="0" dirty="0" err="1">
                <a:solidFill>
                  <a:sysClr val="windowText" lastClr="000000"/>
                </a:solidFill>
                <a:latin typeface="Arial"/>
                <a:cs typeface="Arial"/>
              </a:rPr>
              <a:t>webapp</a:t>
            </a:r>
            <a:r>
              <a:rPr lang="de-DE" sz="2200" kern="0" dirty="0">
                <a:solidFill>
                  <a:sysClr val="windowText" lastClr="000000"/>
                </a:solidFill>
                <a:latin typeface="Arial"/>
                <a:cs typeface="Arial"/>
              </a:rPr>
              <a:t>/i18n, den Wert von title ändern in title=Hello World. </a:t>
            </a:r>
          </a:p>
          <a:p>
            <a:r>
              <a:rPr lang="de-DE" sz="2200" kern="0" dirty="0">
                <a:solidFill>
                  <a:sysClr val="windowText" lastClr="000000"/>
                </a:solidFill>
                <a:latin typeface="Arial"/>
                <a:cs typeface="Arial"/>
              </a:rPr>
              <a:t>Dann Anwendung ausführen</a:t>
            </a:r>
          </a:p>
          <a:p>
            <a:r>
              <a:rPr lang="de-DE" sz="2200" kern="0" dirty="0">
                <a:solidFill>
                  <a:sysClr val="windowText" lastClr="000000"/>
                </a:solidFill>
                <a:latin typeface="Arial"/>
                <a:cs typeface="Arial"/>
              </a:rPr>
              <a:t>Hierzu auf grünen Button Play klicken, oder im Menü die Option Run-&gt;  Run index.html auswählen</a:t>
            </a:r>
          </a:p>
          <a:p>
            <a:r>
              <a:rPr lang="de-DE" sz="2200" kern="0" dirty="0">
                <a:solidFill>
                  <a:sysClr val="windowText" lastClr="000000"/>
                </a:solidFill>
                <a:latin typeface="Arial"/>
                <a:cs typeface="Arial"/>
              </a:rPr>
              <a:t>Die laufende Anwendung wird in neuer Browserregisterkarte angezeigt</a:t>
            </a:r>
          </a:p>
        </p:txBody>
      </p:sp>
      <p:pic>
        <p:nvPicPr>
          <p:cNvPr id="5" name="Grafik 4">
            <a:extLst>
              <a:ext uri="{FF2B5EF4-FFF2-40B4-BE49-F238E27FC236}">
                <a16:creationId xmlns:a16="http://schemas.microsoft.com/office/drawing/2014/main" id="{568DC7CB-1653-B220-F344-BAD123483292}"/>
              </a:ext>
            </a:extLst>
          </p:cNvPr>
          <p:cNvPicPr>
            <a:picLocks noChangeAspect="1"/>
          </p:cNvPicPr>
          <p:nvPr/>
        </p:nvPicPr>
        <p:blipFill>
          <a:blip r:embed="rId3"/>
          <a:stretch>
            <a:fillRect/>
          </a:stretch>
        </p:blipFill>
        <p:spPr>
          <a:xfrm>
            <a:off x="6297518" y="4961687"/>
            <a:ext cx="2695951" cy="1086002"/>
          </a:xfrm>
          <a:prstGeom prst="rect">
            <a:avLst/>
          </a:prstGeom>
        </p:spPr>
      </p:pic>
      <p:pic>
        <p:nvPicPr>
          <p:cNvPr id="9" name="Grafik 8">
            <a:extLst>
              <a:ext uri="{FF2B5EF4-FFF2-40B4-BE49-F238E27FC236}">
                <a16:creationId xmlns:a16="http://schemas.microsoft.com/office/drawing/2014/main" id="{DA71CB0D-554C-62E9-9DE7-674D050B3A53}"/>
              </a:ext>
            </a:extLst>
          </p:cNvPr>
          <p:cNvPicPr>
            <a:picLocks noChangeAspect="1"/>
          </p:cNvPicPr>
          <p:nvPr/>
        </p:nvPicPr>
        <p:blipFill>
          <a:blip r:embed="rId4"/>
          <a:stretch>
            <a:fillRect/>
          </a:stretch>
        </p:blipFill>
        <p:spPr>
          <a:xfrm>
            <a:off x="6297518" y="2046806"/>
            <a:ext cx="2526442" cy="2737906"/>
          </a:xfrm>
          <a:prstGeom prst="rect">
            <a:avLst/>
          </a:prstGeom>
        </p:spPr>
      </p:pic>
    </p:spTree>
    <p:extLst>
      <p:ext uri="{BB962C8B-B14F-4D97-AF65-F5344CB8AC3E}">
        <p14:creationId xmlns:p14="http://schemas.microsoft.com/office/powerpoint/2010/main" val="30808982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D6E620-67E7-0EF3-0737-8EDAF0F7215E}"/>
            </a:ext>
          </a:extLst>
        </p:cNvPr>
        <p:cNvGrpSpPr/>
        <p:nvPr/>
      </p:nvGrpSpPr>
      <p:grpSpPr>
        <a:xfrm>
          <a:off x="0" y="0"/>
          <a:ext cx="0" cy="0"/>
          <a:chOff x="0" y="0"/>
          <a:chExt cx="0" cy="0"/>
        </a:xfrm>
      </p:grpSpPr>
      <p:sp useBgFill="1">
        <p:nvSpPr>
          <p:cNvPr id="114" name="Rectangle 8">
            <a:extLst>
              <a:ext uri="{FF2B5EF4-FFF2-40B4-BE49-F238E27FC236}">
                <a16:creationId xmlns:a16="http://schemas.microsoft.com/office/drawing/2014/main" id="{50889E91-1208-95F2-32C6-00C268B08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3E2A120E-C444-5858-64E3-0528245D0C7E}"/>
              </a:ext>
            </a:extLst>
          </p:cNvPr>
          <p:cNvSpPr>
            <a:spLocks noGrp="1"/>
          </p:cNvSpPr>
          <p:nvPr>
            <p:ph type="ctrTitle"/>
          </p:nvPr>
        </p:nvSpPr>
        <p:spPr>
          <a:xfrm>
            <a:off x="643468" y="643467"/>
            <a:ext cx="6077372" cy="4567137"/>
          </a:xfrm>
        </p:spPr>
        <p:txBody>
          <a:bodyPr>
            <a:normAutofit/>
          </a:bodyPr>
          <a:lstStyle/>
          <a:p>
            <a:pPr algn="l"/>
            <a:r>
              <a:rPr lang="de-DE" sz="4400" dirty="0"/>
              <a:t>SAPUI5 Dokumentation</a:t>
            </a:r>
          </a:p>
        </p:txBody>
      </p:sp>
      <p:sp>
        <p:nvSpPr>
          <p:cNvPr id="3" name="Untertitel 2">
            <a:extLst>
              <a:ext uri="{FF2B5EF4-FFF2-40B4-BE49-F238E27FC236}">
                <a16:creationId xmlns:a16="http://schemas.microsoft.com/office/drawing/2014/main" id="{D0828FE1-EF02-B104-99AE-EFAD8454C84B}"/>
              </a:ext>
            </a:extLst>
          </p:cNvPr>
          <p:cNvSpPr>
            <a:spLocks noGrp="1"/>
          </p:cNvSpPr>
          <p:nvPr>
            <p:ph type="subTitle" idx="1"/>
          </p:nvPr>
        </p:nvSpPr>
        <p:spPr>
          <a:xfrm>
            <a:off x="643467" y="5277684"/>
            <a:ext cx="4620584" cy="775494"/>
          </a:xfrm>
        </p:spPr>
        <p:txBody>
          <a:bodyPr>
            <a:normAutofit/>
          </a:bodyPr>
          <a:lstStyle/>
          <a:p>
            <a:pPr algn="l"/>
            <a:r>
              <a:rPr lang="de-DE" dirty="0"/>
              <a:t>Wo findet man was?</a:t>
            </a:r>
          </a:p>
        </p:txBody>
      </p:sp>
      <p:pic>
        <p:nvPicPr>
          <p:cNvPr id="115" name="Picture 4">
            <a:extLst>
              <a:ext uri="{FF2B5EF4-FFF2-40B4-BE49-F238E27FC236}">
                <a16:creationId xmlns:a16="http://schemas.microsoft.com/office/drawing/2014/main" id="{085C8033-1732-8AAC-C5E2-47C27815E488}"/>
              </a:ext>
            </a:extLst>
          </p:cNvPr>
          <p:cNvPicPr>
            <a:picLocks noChangeAspect="1"/>
          </p:cNvPicPr>
          <p:nvPr/>
        </p:nvPicPr>
        <p:blipFill rotWithShape="1">
          <a:blip r:embed="rId2"/>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68816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E29BE9-B40A-A828-A65A-1D99A35A027D}"/>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4004BB63-7FD8-CAF1-30E8-A147A8A08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7C1608A2-1059-5ED2-55B1-20EFD0F2E401}"/>
              </a:ext>
            </a:extLst>
          </p:cNvPr>
          <p:cNvSpPr>
            <a:spLocks noGrp="1"/>
          </p:cNvSpPr>
          <p:nvPr>
            <p:ph type="title"/>
          </p:nvPr>
        </p:nvSpPr>
        <p:spPr>
          <a:xfrm>
            <a:off x="838200" y="365125"/>
            <a:ext cx="10515600" cy="1325563"/>
          </a:xfrm>
        </p:spPr>
        <p:txBody>
          <a:bodyPr>
            <a:normAutofit/>
          </a:bodyPr>
          <a:lstStyle/>
          <a:p>
            <a:r>
              <a:rPr lang="de-DE" sz="4200" dirty="0"/>
              <a:t>SAPUI5 SDK - Dokumentation</a:t>
            </a:r>
          </a:p>
        </p:txBody>
      </p:sp>
      <p:sp>
        <p:nvSpPr>
          <p:cNvPr id="43" name="sketch line">
            <a:extLst>
              <a:ext uri="{FF2B5EF4-FFF2-40B4-BE49-F238E27FC236}">
                <a16:creationId xmlns:a16="http://schemas.microsoft.com/office/drawing/2014/main" id="{2B84C838-B830-16F8-696D-2C343E43D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83043266-3B1E-515A-19C1-ADAC7A60D9CD}"/>
              </a:ext>
            </a:extLst>
          </p:cNvPr>
          <p:cNvSpPr>
            <a:spLocks noGrp="1"/>
          </p:cNvSpPr>
          <p:nvPr>
            <p:ph idx="1"/>
          </p:nvPr>
        </p:nvSpPr>
        <p:spPr>
          <a:xfrm>
            <a:off x="838200" y="1920331"/>
            <a:ext cx="10515600" cy="4251960"/>
          </a:xfrm>
        </p:spPr>
        <p:txBody>
          <a:bodyPr>
            <a:normAutofit/>
          </a:bodyPr>
          <a:lstStyle/>
          <a:p>
            <a:r>
              <a:rPr lang="de-DE" sz="2400" dirty="0"/>
              <a:t>Dokumentation des SAPUI5 Software Development Kits ist ausführlich, API Doku, viele Beispiele und Schritt für Schritt Anleitungen</a:t>
            </a:r>
          </a:p>
          <a:p>
            <a:r>
              <a:rPr lang="de-DE" sz="2400" dirty="0"/>
              <a:t>SAPUI5: </a:t>
            </a:r>
            <a:r>
              <a:rPr lang="de-DE" sz="2400" dirty="0">
                <a:hlinkClick r:id="rId3"/>
              </a:rPr>
              <a:t>https://sapui5.hana.ondemand.com/</a:t>
            </a:r>
            <a:endParaRPr lang="de-DE" sz="2400" dirty="0"/>
          </a:p>
          <a:p>
            <a:r>
              <a:rPr lang="de-DE" sz="2400" dirty="0"/>
              <a:t>OpenUI5: </a:t>
            </a:r>
            <a:r>
              <a:rPr lang="de-DE" sz="2400" dirty="0">
                <a:hlinkClick r:id="rId4"/>
              </a:rPr>
              <a:t>https://openui5.hana.ondemand.com/</a:t>
            </a:r>
            <a:endParaRPr lang="de-DE" sz="2400" dirty="0"/>
          </a:p>
          <a:p>
            <a:endParaRPr lang="de-DE" sz="2400" dirty="0"/>
          </a:p>
        </p:txBody>
      </p:sp>
    </p:spTree>
    <p:extLst>
      <p:ext uri="{BB962C8B-B14F-4D97-AF65-F5344CB8AC3E}">
        <p14:creationId xmlns:p14="http://schemas.microsoft.com/office/powerpoint/2010/main" val="7113391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4BFE7B-84F9-329C-AFF1-A01D3449A056}"/>
            </a:ext>
          </a:extLst>
        </p:cNvPr>
        <p:cNvGrpSpPr/>
        <p:nvPr/>
      </p:nvGrpSpPr>
      <p:grpSpPr>
        <a:xfrm>
          <a:off x="0" y="0"/>
          <a:ext cx="0" cy="0"/>
          <a:chOff x="0" y="0"/>
          <a:chExt cx="0" cy="0"/>
        </a:xfrm>
      </p:grpSpPr>
      <p:sp useBgFill="1">
        <p:nvSpPr>
          <p:cNvPr id="114" name="Rectangle 8">
            <a:extLst>
              <a:ext uri="{FF2B5EF4-FFF2-40B4-BE49-F238E27FC236}">
                <a16:creationId xmlns:a16="http://schemas.microsoft.com/office/drawing/2014/main" id="{E3EEC0BC-5437-807F-D537-FB109F21E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352B87B-98A7-F8E5-D8AB-A8E1291BD135}"/>
              </a:ext>
            </a:extLst>
          </p:cNvPr>
          <p:cNvSpPr>
            <a:spLocks noGrp="1"/>
          </p:cNvSpPr>
          <p:nvPr>
            <p:ph type="ctrTitle"/>
          </p:nvPr>
        </p:nvSpPr>
        <p:spPr>
          <a:xfrm>
            <a:off x="643468" y="643467"/>
            <a:ext cx="4620584" cy="4567137"/>
          </a:xfrm>
        </p:spPr>
        <p:txBody>
          <a:bodyPr>
            <a:normAutofit/>
          </a:bodyPr>
          <a:lstStyle/>
          <a:p>
            <a:pPr algn="l"/>
            <a:r>
              <a:rPr lang="de-DE" sz="4400" dirty="0"/>
              <a:t>SAPUI5 Bootstrapping</a:t>
            </a:r>
          </a:p>
        </p:txBody>
      </p:sp>
      <p:sp>
        <p:nvSpPr>
          <p:cNvPr id="3" name="Untertitel 2">
            <a:extLst>
              <a:ext uri="{FF2B5EF4-FFF2-40B4-BE49-F238E27FC236}">
                <a16:creationId xmlns:a16="http://schemas.microsoft.com/office/drawing/2014/main" id="{E3188C7D-DD42-2ECF-8917-3CADFB518CE0}"/>
              </a:ext>
            </a:extLst>
          </p:cNvPr>
          <p:cNvSpPr>
            <a:spLocks noGrp="1"/>
          </p:cNvSpPr>
          <p:nvPr>
            <p:ph type="subTitle" idx="1"/>
          </p:nvPr>
        </p:nvSpPr>
        <p:spPr>
          <a:xfrm>
            <a:off x="643467" y="5277684"/>
            <a:ext cx="4620584" cy="775494"/>
          </a:xfrm>
        </p:spPr>
        <p:txBody>
          <a:bodyPr>
            <a:normAutofit/>
          </a:bodyPr>
          <a:lstStyle/>
          <a:p>
            <a:pPr algn="l"/>
            <a:r>
              <a:rPr lang="de-DE" dirty="0"/>
              <a:t>Laden und Initialisieren von SAP UI5</a:t>
            </a:r>
          </a:p>
        </p:txBody>
      </p:sp>
      <p:pic>
        <p:nvPicPr>
          <p:cNvPr id="115" name="Picture 4">
            <a:extLst>
              <a:ext uri="{FF2B5EF4-FFF2-40B4-BE49-F238E27FC236}">
                <a16:creationId xmlns:a16="http://schemas.microsoft.com/office/drawing/2014/main" id="{2A672511-081B-3E1B-1CF0-D5625E185287}"/>
              </a:ext>
            </a:extLst>
          </p:cNvPr>
          <p:cNvPicPr>
            <a:picLocks noChangeAspect="1"/>
          </p:cNvPicPr>
          <p:nvPr/>
        </p:nvPicPr>
        <p:blipFill rotWithShape="1">
          <a:blip r:embed="rId2"/>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7982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C07888-1CF7-59E8-91D4-1632DC4783EC}"/>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846F0F35-595B-ADE5-770A-98E2A23F5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5786A6B-6E61-E9B5-A87F-1BB6F656C021}"/>
              </a:ext>
            </a:extLst>
          </p:cNvPr>
          <p:cNvSpPr>
            <a:spLocks noGrp="1"/>
          </p:cNvSpPr>
          <p:nvPr>
            <p:ph type="title"/>
          </p:nvPr>
        </p:nvSpPr>
        <p:spPr>
          <a:xfrm>
            <a:off x="838200" y="365125"/>
            <a:ext cx="10515600" cy="1325563"/>
          </a:xfrm>
        </p:spPr>
        <p:txBody>
          <a:bodyPr>
            <a:normAutofit/>
          </a:bodyPr>
          <a:lstStyle/>
          <a:p>
            <a:r>
              <a:rPr lang="de-DE" sz="4400" dirty="0"/>
              <a:t>HTML5 vs. HTML – Was ist neu? </a:t>
            </a:r>
            <a:endParaRPr lang="de-DE" sz="4200" dirty="0"/>
          </a:p>
        </p:txBody>
      </p:sp>
      <p:sp>
        <p:nvSpPr>
          <p:cNvPr id="43" name="sketch line">
            <a:extLst>
              <a:ext uri="{FF2B5EF4-FFF2-40B4-BE49-F238E27FC236}">
                <a16:creationId xmlns:a16="http://schemas.microsoft.com/office/drawing/2014/main" id="{8408B5BD-D943-ACF4-6B2F-10F77F889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050" name="Picture 2" descr="Features of Html5">
            <a:extLst>
              <a:ext uri="{FF2B5EF4-FFF2-40B4-BE49-F238E27FC236}">
                <a16:creationId xmlns:a16="http://schemas.microsoft.com/office/drawing/2014/main" id="{CC704B5C-A985-CAAD-0D3A-40B0E41B28B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56286" y="2545662"/>
            <a:ext cx="4791075" cy="28765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Difference Between HTML and HTML5">
            <a:extLst>
              <a:ext uri="{FF2B5EF4-FFF2-40B4-BE49-F238E27FC236}">
                <a16:creationId xmlns:a16="http://schemas.microsoft.com/office/drawing/2014/main" id="{295ED4C8-441B-DCD5-21AF-4F4BF076D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39" y="2078937"/>
            <a:ext cx="61912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4623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05D48B-C739-0637-2852-27AAD3E1468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8B07010-F1C9-0013-64BA-CC1192C4D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E8927837-78B0-13FD-FF20-4DC90C8C552A}"/>
              </a:ext>
            </a:extLst>
          </p:cNvPr>
          <p:cNvSpPr>
            <a:spLocks noGrp="1"/>
          </p:cNvSpPr>
          <p:nvPr>
            <p:ph type="title"/>
          </p:nvPr>
        </p:nvSpPr>
        <p:spPr>
          <a:xfrm>
            <a:off x="838200" y="365125"/>
            <a:ext cx="10515600" cy="1325563"/>
          </a:xfrm>
        </p:spPr>
        <p:txBody>
          <a:bodyPr>
            <a:normAutofit/>
          </a:bodyPr>
          <a:lstStyle/>
          <a:p>
            <a:r>
              <a:rPr lang="de-DE" sz="5400" dirty="0"/>
              <a:t>SAP UI5 Bootstrapping</a:t>
            </a:r>
          </a:p>
        </p:txBody>
      </p:sp>
      <p:sp>
        <p:nvSpPr>
          <p:cNvPr id="10" name="sketch line">
            <a:extLst>
              <a:ext uri="{FF2B5EF4-FFF2-40B4-BE49-F238E27FC236}">
                <a16:creationId xmlns:a16="http://schemas.microsoft.com/office/drawing/2014/main" id="{CBE44854-3111-9A92-14A5-E73B88C05D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Inhaltsplatzhalter 2">
            <a:extLst>
              <a:ext uri="{FF2B5EF4-FFF2-40B4-BE49-F238E27FC236}">
                <a16:creationId xmlns:a16="http://schemas.microsoft.com/office/drawing/2014/main" id="{22E034D1-912B-49A2-1C76-859A6A8BFCD4}"/>
              </a:ext>
            </a:extLst>
          </p:cNvPr>
          <p:cNvSpPr>
            <a:spLocks noGrp="1"/>
          </p:cNvSpPr>
          <p:nvPr>
            <p:ph idx="1"/>
          </p:nvPr>
        </p:nvSpPr>
        <p:spPr>
          <a:xfrm>
            <a:off x="838200" y="1929384"/>
            <a:ext cx="10515600" cy="4251960"/>
          </a:xfrm>
        </p:spPr>
        <p:txBody>
          <a:bodyPr>
            <a:normAutofit/>
          </a:bodyPr>
          <a:lstStyle/>
          <a:p>
            <a:pPr marL="540385" algn="just">
              <a:spcAft>
                <a:spcPts val="600"/>
              </a:spcAft>
            </a:pPr>
            <a:r>
              <a:rPr lang="de-DE" sz="2400" dirty="0">
                <a:effectLst/>
                <a:latin typeface="Arial" panose="020B0604020202020204" pitchFamily="34" charset="0"/>
                <a:ea typeface="Times New Roman" panose="02020603050405020304" pitchFamily="18" charset="0"/>
              </a:rPr>
              <a:t>SAPUI5 Bootstrapping ist der Prozess des Ladens der SAPUI5-Laufzeitbibliotheken und der Initialisierung des Frameworks innerhalb einer Webanwendung. </a:t>
            </a:r>
          </a:p>
          <a:p>
            <a:pPr marL="540385" algn="just">
              <a:spcAft>
                <a:spcPts val="600"/>
              </a:spcAft>
            </a:pPr>
            <a:r>
              <a:rPr lang="de-DE" sz="2400" dirty="0">
                <a:effectLst/>
                <a:latin typeface="Arial" panose="020B0604020202020204" pitchFamily="34" charset="0"/>
                <a:ea typeface="Times New Roman" panose="02020603050405020304" pitchFamily="18" charset="0"/>
              </a:rPr>
              <a:t>Beinhaltet das Einfügen der notwendigen Skript-Tags in die HTML-Datei, die Angabe der Ressourcenpfade und optional die Konfiguration zusätzlicher Einstellungen wie Sprachpräferenzen oder Auswahl des </a:t>
            </a:r>
            <a:r>
              <a:rPr lang="de-DE" sz="2400" dirty="0" err="1">
                <a:effectLst/>
                <a:latin typeface="Arial" panose="020B0604020202020204" pitchFamily="34" charset="0"/>
                <a:ea typeface="Times New Roman" panose="02020603050405020304" pitchFamily="18" charset="0"/>
              </a:rPr>
              <a:t>Themes</a:t>
            </a:r>
            <a:r>
              <a:rPr lang="de-DE" sz="2400" dirty="0">
                <a:effectLst/>
                <a:latin typeface="Arial" panose="020B0604020202020204" pitchFamily="34" charset="0"/>
                <a:ea typeface="Times New Roman" panose="02020603050405020304" pitchFamily="18" charset="0"/>
              </a:rPr>
              <a:t>. </a:t>
            </a:r>
          </a:p>
          <a:p>
            <a:pPr marL="540385" algn="just">
              <a:spcAft>
                <a:spcPts val="600"/>
              </a:spcAft>
            </a:pPr>
            <a:r>
              <a:rPr lang="de-DE" sz="2400" dirty="0">
                <a:effectLst/>
                <a:latin typeface="Arial" panose="020B0604020202020204" pitchFamily="34" charset="0"/>
                <a:ea typeface="Times New Roman" panose="02020603050405020304" pitchFamily="18" charset="0"/>
              </a:rPr>
              <a:t>Bootstrapping stellt sicher, dass SAPUI5-Komponenten und</a:t>
            </a:r>
            <a:r>
              <a:rPr lang="de-DE" sz="2400" dirty="0">
                <a:latin typeface="Arial" panose="020B0604020202020204" pitchFamily="34" charset="0"/>
                <a:ea typeface="Times New Roman" panose="02020603050405020304" pitchFamily="18" charset="0"/>
              </a:rPr>
              <a:t> </a:t>
            </a:r>
            <a:r>
              <a:rPr lang="de-DE" sz="2400" dirty="0">
                <a:effectLst/>
                <a:latin typeface="Arial" panose="020B0604020202020204" pitchFamily="34" charset="0"/>
                <a:ea typeface="Times New Roman" panose="02020603050405020304" pitchFamily="18" charset="0"/>
              </a:rPr>
              <a:t>Funktionalitäten für die Verwendung innerhalb der Anwendung verfügbar sind.</a:t>
            </a:r>
          </a:p>
          <a:p>
            <a:pPr marL="311785" indent="0" algn="just">
              <a:spcAft>
                <a:spcPts val="600"/>
              </a:spcAft>
              <a:buNone/>
            </a:pPr>
            <a:endParaRPr lang="de-DE" sz="2200" dirty="0"/>
          </a:p>
          <a:p>
            <a:endParaRPr lang="de-DE" sz="2200" dirty="0"/>
          </a:p>
        </p:txBody>
      </p:sp>
    </p:spTree>
    <p:extLst>
      <p:ext uri="{BB962C8B-B14F-4D97-AF65-F5344CB8AC3E}">
        <p14:creationId xmlns:p14="http://schemas.microsoft.com/office/powerpoint/2010/main" val="1221142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52407B-1816-4578-9844-DBC284A7159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7292B6A-E251-3057-24FD-5B81B2443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DA4408E3-0DDA-A622-2CD7-C77BF0B36A3F}"/>
              </a:ext>
            </a:extLst>
          </p:cNvPr>
          <p:cNvSpPr>
            <a:spLocks noGrp="1"/>
          </p:cNvSpPr>
          <p:nvPr>
            <p:ph type="title"/>
          </p:nvPr>
        </p:nvSpPr>
        <p:spPr>
          <a:xfrm>
            <a:off x="838200" y="365125"/>
            <a:ext cx="10515600" cy="1325563"/>
          </a:xfrm>
        </p:spPr>
        <p:txBody>
          <a:bodyPr>
            <a:normAutofit/>
          </a:bodyPr>
          <a:lstStyle/>
          <a:p>
            <a:r>
              <a:rPr lang="de-DE" sz="5400" dirty="0"/>
              <a:t>SAP UI5 Bootstrapping</a:t>
            </a:r>
          </a:p>
        </p:txBody>
      </p:sp>
      <p:sp>
        <p:nvSpPr>
          <p:cNvPr id="10" name="sketch line">
            <a:extLst>
              <a:ext uri="{FF2B5EF4-FFF2-40B4-BE49-F238E27FC236}">
                <a16:creationId xmlns:a16="http://schemas.microsoft.com/office/drawing/2014/main" id="{6FEB092B-6F43-CA59-14E1-012C1234A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Inhaltsplatzhalter 2">
            <a:extLst>
              <a:ext uri="{FF2B5EF4-FFF2-40B4-BE49-F238E27FC236}">
                <a16:creationId xmlns:a16="http://schemas.microsoft.com/office/drawing/2014/main" id="{7504D544-6E33-7F2E-D34C-3036CB9929F5}"/>
              </a:ext>
            </a:extLst>
          </p:cNvPr>
          <p:cNvSpPr>
            <a:spLocks noGrp="1"/>
          </p:cNvSpPr>
          <p:nvPr>
            <p:ph idx="1"/>
          </p:nvPr>
        </p:nvSpPr>
        <p:spPr>
          <a:xfrm>
            <a:off x="838200" y="1929384"/>
            <a:ext cx="10515600" cy="1555581"/>
          </a:xfrm>
        </p:spPr>
        <p:txBody>
          <a:bodyPr>
            <a:normAutofit/>
          </a:bodyPr>
          <a:lstStyle/>
          <a:p>
            <a:pPr marL="540385" algn="just">
              <a:spcAft>
                <a:spcPts val="600"/>
              </a:spcAft>
            </a:pPr>
            <a:r>
              <a:rPr lang="de-DE" sz="1600" dirty="0"/>
              <a:t>Um SAPUI5 in Anwendung zu laden, müssen Anwendung zuerst mitgeteilt werden, wo SAPUI5-Ressourcen abgerufen werden müssen und welche der zahlreichen Ressourcen zu SAPUI5 benötigt und geladen werden sollen. </a:t>
            </a:r>
          </a:p>
          <a:p>
            <a:pPr marL="540385" algn="just">
              <a:spcAft>
                <a:spcPts val="600"/>
              </a:spcAft>
            </a:pPr>
            <a:r>
              <a:rPr lang="de-DE" sz="1600" dirty="0"/>
              <a:t>SAPUI5 ist in mehrere Bibliotheken organisiert, nur eine Auswahl davon benötigt</a:t>
            </a:r>
          </a:p>
          <a:p>
            <a:pPr marL="540385" algn="just">
              <a:spcAft>
                <a:spcPts val="600"/>
              </a:spcAft>
            </a:pPr>
            <a:r>
              <a:rPr lang="de-DE" sz="1600" dirty="0"/>
              <a:t>Dazu HTML-Startseite index.html erstellen mit folgendem Code:</a:t>
            </a:r>
          </a:p>
          <a:p>
            <a:pPr marL="540385" algn="just">
              <a:spcAft>
                <a:spcPts val="600"/>
              </a:spcAft>
            </a:pPr>
            <a:endParaRPr lang="de-DE" sz="2200" dirty="0"/>
          </a:p>
          <a:p>
            <a:endParaRPr lang="de-DE" sz="2200" dirty="0"/>
          </a:p>
        </p:txBody>
      </p:sp>
      <p:sp>
        <p:nvSpPr>
          <p:cNvPr id="6" name="Inhaltsplatzhalter 2">
            <a:extLst>
              <a:ext uri="{FF2B5EF4-FFF2-40B4-BE49-F238E27FC236}">
                <a16:creationId xmlns:a16="http://schemas.microsoft.com/office/drawing/2014/main" id="{98052C5A-E349-728B-679B-F5F635DB0842}"/>
              </a:ext>
            </a:extLst>
          </p:cNvPr>
          <p:cNvSpPr txBox="1">
            <a:spLocks/>
          </p:cNvSpPr>
          <p:nvPr/>
        </p:nvSpPr>
        <p:spPr>
          <a:xfrm>
            <a:off x="669036" y="4091623"/>
            <a:ext cx="10515600" cy="2162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1785" marR="0" lvl="0" indent="0" algn="just" defTabSz="914400" rtl="0" eaLnBrk="1" fontAlgn="auto" latinLnBrk="0" hangingPunct="1">
              <a:lnSpc>
                <a:spcPct val="90000"/>
              </a:lnSpc>
              <a:spcBef>
                <a:spcPts val="1000"/>
              </a:spcBef>
              <a:spcAft>
                <a:spcPts val="600"/>
              </a:spcAft>
              <a:buClrTx/>
              <a:buSzTx/>
              <a:buFont typeface="Arial" panose="020B0604020202020204" pitchFamily="34" charset="0"/>
              <a:buNone/>
              <a:tabLst/>
              <a:defRPr/>
            </a:pPr>
            <a:endParaRPr kumimoji="0" lang="de-DE" sz="22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de-DE" sz="2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 name="Textfeld 11">
            <a:extLst>
              <a:ext uri="{FF2B5EF4-FFF2-40B4-BE49-F238E27FC236}">
                <a16:creationId xmlns:a16="http://schemas.microsoft.com/office/drawing/2014/main" id="{6A59A7D3-F232-CD82-0A6D-32984D4537B4}"/>
              </a:ext>
            </a:extLst>
          </p:cNvPr>
          <p:cNvSpPr txBox="1"/>
          <p:nvPr/>
        </p:nvSpPr>
        <p:spPr>
          <a:xfrm>
            <a:off x="838199" y="3744578"/>
            <a:ext cx="6395519" cy="2415213"/>
          </a:xfrm>
          <a:prstGeom prst="rect">
            <a:avLst/>
          </a:prstGeom>
          <a:noFill/>
        </p:spPr>
        <p:txBody>
          <a:bodyPr wrap="square">
            <a:spAutoFit/>
          </a:bodyPr>
          <a:lstStyle/>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&lt;!DOCTYPE</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html</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&gt;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a:t>
            </a:r>
            <a:r>
              <a:rPr kumimoji="0" lang="de-DE" sz="1050" b="0" i="0" u="none" strike="noStrike" kern="1200" cap="none" spc="0" normalizeH="0" baseline="0" noProof="0" dirty="0" err="1">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html</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&gt;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a:t>
            </a:r>
            <a:r>
              <a:rPr kumimoji="0" lang="de-DE" sz="1050" b="0" i="0" u="none" strike="noStrike" kern="1200" cap="none" spc="0" normalizeH="0" baseline="0" noProof="0" dirty="0" err="1">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head</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&gt;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a:t>
            </a:r>
            <a:r>
              <a:rPr kumimoji="0" lang="de-DE" sz="1050" b="0" i="0" u="none" strike="noStrike" kern="1200" cap="none" spc="0" normalizeH="0" baseline="0" noProof="0" dirty="0" err="1">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meta</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http-</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equiv</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"X-UA-</a:t>
            </a:r>
            <a:r>
              <a:rPr kumimoji="0" lang="de-DE" sz="1050" b="0" i="0" u="none" strike="noStrike" kern="1200" cap="none" spc="0" normalizeH="0" baseline="0" noProof="0" dirty="0" err="1">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Compatible</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content</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"IE=</a:t>
            </a:r>
            <a:r>
              <a:rPr kumimoji="0" lang="de-DE" sz="1050" b="0" i="0" u="none" strike="noStrike" kern="1200" cap="none" spc="0" normalizeH="0" baseline="0" noProof="0" dirty="0" err="1">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edge</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&gt;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a:t>
            </a:r>
            <a:r>
              <a:rPr kumimoji="0" lang="de-DE" sz="1050" b="0" i="0" u="none" strike="noStrike" kern="1200" cap="none" spc="0" normalizeH="0" baseline="0" noProof="0" dirty="0" err="1">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meta</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charset</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"UTF-8"</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&gt;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&lt;title&gt;</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Hello World</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&lt;/title&gt;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a:t>
            </a:r>
            <a:r>
              <a:rPr kumimoji="0" lang="de-DE" sz="1050" b="0" i="0" u="none" strike="noStrike" kern="1200" cap="none" spc="0" normalizeH="0" baseline="0" noProof="0" dirty="0" err="1">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script</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id</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err="1">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sap</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-ui-</a:t>
            </a:r>
            <a:r>
              <a:rPr kumimoji="0" lang="de-DE" sz="1050" b="0" i="0" u="none" strike="noStrike" kern="1200" cap="none" spc="0" normalizeH="0" baseline="0" noProof="0" dirty="0" err="1">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bootstrap</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src</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err="1">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resources</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/sap-ui-core.js"</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data</a:t>
            </a:r>
            <a:r>
              <a:rPr kumimoji="0" lang="de-DE" sz="1050" b="0" i="0" u="none" strike="noStrike" kern="1200" cap="none" spc="0" normalizeH="0" baseline="0" noProof="0" dirty="0">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sap</a:t>
            </a:r>
            <a:r>
              <a:rPr kumimoji="0" lang="de-DE" sz="1050" b="0" i="0" u="none" strike="noStrike" kern="1200" cap="none" spc="0" normalizeH="0" baseline="0" noProof="0" dirty="0">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-ui-</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theme</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err="1">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sap_bluecrystal</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data</a:t>
            </a:r>
            <a:r>
              <a:rPr kumimoji="0" lang="de-DE" sz="1050" b="0" i="0" u="none" strike="noStrike" kern="1200" cap="none" spc="0" normalizeH="0" baseline="0" noProof="0" dirty="0">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sap</a:t>
            </a:r>
            <a:r>
              <a:rPr kumimoji="0" lang="de-DE" sz="1050" b="0" i="0" u="none" strike="noStrike" kern="1200" cap="none" spc="0" normalizeH="0" baseline="0" noProof="0" dirty="0">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-ui-</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libs</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err="1">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sap.m</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&gt;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a:t>
            </a:r>
            <a:r>
              <a:rPr kumimoji="0" lang="de-DE" sz="1050" b="0" i="0" u="none" strike="noStrike" kern="1200" cap="none" spc="0" normalizeH="0" baseline="0" noProof="0" dirty="0" err="1">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script</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&gt;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a:t>
            </a:r>
            <a:r>
              <a:rPr kumimoji="0" lang="de-DE" sz="1050" b="0" i="0" u="none" strike="noStrike" kern="1200" cap="none" spc="0" normalizeH="0" baseline="0" noProof="0" dirty="0" err="1">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head</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&gt;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a:t>
            </a:r>
            <a:r>
              <a:rPr kumimoji="0" lang="de-DE" sz="1050" b="0" i="0" u="none" strike="noStrike" kern="1200" cap="none" spc="0" normalizeH="0" baseline="0" noProof="0" dirty="0" err="1">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body</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class</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err="1">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sapUiBody</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de-DE" sz="1050" b="0" i="0" u="none" strike="noStrike" kern="1200" cap="none" spc="0" normalizeH="0" baseline="0" noProof="0" dirty="0" err="1">
                <a:ln>
                  <a:noFill/>
                </a:ln>
                <a:solidFill>
                  <a:srgbClr val="E5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id</a:t>
            </a:r>
            <a:r>
              <a:rPr kumimoji="0" lang="de-DE" sz="105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err="1">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content</a:t>
            </a:r>
            <a:r>
              <a:rPr kumimoji="0" lang="de-DE" sz="1050" b="0" i="0" u="none" strike="noStrike" kern="1200" cap="none" spc="0" normalizeH="0" baseline="0" noProof="0" dirty="0">
                <a:ln>
                  <a:noFill/>
                </a:ln>
                <a:solidFill>
                  <a:srgbClr val="0000FF"/>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&gt;&lt;/</a:t>
            </a:r>
            <a:r>
              <a:rPr kumimoji="0" lang="de-DE" sz="1050" b="0" i="0" u="none" strike="noStrike" kern="1200" cap="none" spc="0" normalizeH="0" baseline="0" noProof="0" dirty="0" err="1">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body</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&gt;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1326515" marR="0" lvl="0" indent="0" algn="l" defTabSz="914400" rtl="0" eaLnBrk="1" fontAlgn="auto" latinLnBrk="0" hangingPunct="1">
              <a:lnSpc>
                <a:spcPts val="1425"/>
              </a:lnSpc>
              <a:spcBef>
                <a:spcPts val="0"/>
              </a:spcBef>
              <a:spcAft>
                <a:spcPts val="0"/>
              </a:spcAft>
              <a:buClrTx/>
              <a:buSzTx/>
              <a:buFontTx/>
              <a:buNone/>
              <a:tabLst/>
              <a:defRPr/>
            </a:pP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&lt;/</a:t>
            </a:r>
            <a:r>
              <a:rPr kumimoji="0" lang="de-DE" sz="1050" b="0" i="0" u="none" strike="noStrike" kern="1200" cap="none" spc="0" normalizeH="0" baseline="0" noProof="0" dirty="0" err="1">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html</a:t>
            </a:r>
            <a:r>
              <a:rPr kumimoji="0" lang="de-DE" sz="1050" b="0" i="0" u="none" strike="noStrike" kern="1200" cap="none" spc="0" normalizeH="0" baseline="0" noProof="0" dirty="0">
                <a:ln>
                  <a:noFill/>
                </a:ln>
                <a:solidFill>
                  <a:srgbClr val="8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&gt;</a:t>
            </a:r>
            <a:endParaRPr kumimoji="0" lang="de-DE"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p:txBody>
      </p:sp>
    </p:spTree>
    <p:extLst>
      <p:ext uri="{BB962C8B-B14F-4D97-AF65-F5344CB8AC3E}">
        <p14:creationId xmlns:p14="http://schemas.microsoft.com/office/powerpoint/2010/main" val="38534593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7B8B2B-F43C-81D4-6C08-AE17AD11396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BBFDDFF-E19D-6180-5AFD-B709BDEE0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02194562-6DE8-C4EF-5F1D-E7C7BB4BBBE8}"/>
              </a:ext>
            </a:extLst>
          </p:cNvPr>
          <p:cNvSpPr>
            <a:spLocks noGrp="1"/>
          </p:cNvSpPr>
          <p:nvPr>
            <p:ph type="title"/>
          </p:nvPr>
        </p:nvSpPr>
        <p:spPr>
          <a:xfrm>
            <a:off x="838200" y="365125"/>
            <a:ext cx="10515600" cy="1325563"/>
          </a:xfrm>
        </p:spPr>
        <p:txBody>
          <a:bodyPr>
            <a:normAutofit/>
          </a:bodyPr>
          <a:lstStyle/>
          <a:p>
            <a:r>
              <a:rPr lang="de-DE" sz="5400" dirty="0"/>
              <a:t>SAP UI5 Bootstrapping</a:t>
            </a:r>
          </a:p>
        </p:txBody>
      </p:sp>
      <p:sp>
        <p:nvSpPr>
          <p:cNvPr id="10" name="sketch line">
            <a:extLst>
              <a:ext uri="{FF2B5EF4-FFF2-40B4-BE49-F238E27FC236}">
                <a16:creationId xmlns:a16="http://schemas.microsoft.com/office/drawing/2014/main" id="{48EA766C-16CB-846E-E073-DA5B37D38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Inhaltsplatzhalter 2">
            <a:extLst>
              <a:ext uri="{FF2B5EF4-FFF2-40B4-BE49-F238E27FC236}">
                <a16:creationId xmlns:a16="http://schemas.microsoft.com/office/drawing/2014/main" id="{A1B81810-0A7A-54AE-0575-CC7C45C46F44}"/>
              </a:ext>
            </a:extLst>
          </p:cNvPr>
          <p:cNvSpPr>
            <a:spLocks noGrp="1"/>
          </p:cNvSpPr>
          <p:nvPr>
            <p:ph idx="1"/>
          </p:nvPr>
        </p:nvSpPr>
        <p:spPr>
          <a:xfrm>
            <a:off x="838200" y="1929384"/>
            <a:ext cx="10515600" cy="4251960"/>
          </a:xfrm>
        </p:spPr>
        <p:txBody>
          <a:bodyPr>
            <a:normAutofit fontScale="92500" lnSpcReduction="20000"/>
          </a:bodyPr>
          <a:lstStyle/>
          <a:p>
            <a:pPr marL="540385" algn="just">
              <a:spcAft>
                <a:spcPts val="600"/>
              </a:spcAft>
            </a:pPr>
            <a:r>
              <a:rPr lang="de-DE" sz="2400" dirty="0">
                <a:effectLst/>
                <a:latin typeface="Arial" panose="020B0604020202020204" pitchFamily="34" charset="0"/>
                <a:ea typeface="Times New Roman" panose="02020603050405020304" pitchFamily="18" charset="0"/>
              </a:rPr>
              <a:t>Erklärung der einzelnen Codezeilen:</a:t>
            </a:r>
          </a:p>
          <a:p>
            <a:pPr marL="311785" indent="0" algn="just">
              <a:spcAft>
                <a:spcPts val="600"/>
              </a:spcAft>
              <a:buNone/>
            </a:pPr>
            <a:r>
              <a:rPr lang="de-DE" sz="2400" b="1" dirty="0" err="1"/>
              <a:t>src</a:t>
            </a:r>
            <a:r>
              <a:rPr lang="de-DE" sz="2400" dirty="0"/>
              <a:t>: Das Attribut </a:t>
            </a:r>
            <a:r>
              <a:rPr lang="de-DE" sz="2400" dirty="0" err="1"/>
              <a:t>src</a:t>
            </a:r>
            <a:r>
              <a:rPr lang="de-DE" sz="2400" dirty="0"/>
              <a:t> zeigt der Anwendung, wo sich die SAPUI5-Bibliothek befindet. Sie müssen den Pfad so anpassen, dass der Speicherort der Ressourcen (&lt;&gt;: &lt;&gt;) gemäß Ihrer Installation angegeben ist. Um auf SAPUI5 in der SAP HCP zuzugreifen, verwenden Sie z.B. </a:t>
            </a:r>
            <a:r>
              <a:rPr lang="de-DE" sz="2400" dirty="0" err="1"/>
              <a:t>src</a:t>
            </a:r>
            <a:r>
              <a:rPr lang="de-DE" sz="2400" dirty="0"/>
              <a:t>= "https://sapui5.hana.ondemand.com/</a:t>
            </a:r>
            <a:r>
              <a:rPr lang="de-DE" sz="2400" dirty="0" err="1"/>
              <a:t>resources</a:t>
            </a:r>
            <a:r>
              <a:rPr lang="de-DE" sz="2400" dirty="0"/>
              <a:t>/sap-ui-core.js". </a:t>
            </a:r>
          </a:p>
          <a:p>
            <a:pPr marL="311785" indent="0" algn="just">
              <a:spcAft>
                <a:spcPts val="600"/>
              </a:spcAft>
              <a:buNone/>
            </a:pPr>
            <a:r>
              <a:rPr lang="de-DE" sz="2400" b="1" dirty="0" err="1"/>
              <a:t>data</a:t>
            </a:r>
            <a:r>
              <a:rPr lang="de-DE" sz="2400" b="1" dirty="0"/>
              <a:t>-</a:t>
            </a:r>
            <a:r>
              <a:rPr lang="de-DE" sz="2400" b="1" dirty="0" err="1"/>
              <a:t>sap</a:t>
            </a:r>
            <a:r>
              <a:rPr lang="de-DE" sz="2400" b="1" dirty="0"/>
              <a:t>-ui-</a:t>
            </a:r>
            <a:r>
              <a:rPr lang="de-DE" sz="2400" b="1" dirty="0" err="1"/>
              <a:t>theme</a:t>
            </a:r>
            <a:r>
              <a:rPr lang="de-DE" sz="2400" dirty="0"/>
              <a:t>: Der Parameter </a:t>
            </a:r>
            <a:r>
              <a:rPr lang="de-DE" sz="2400" dirty="0" err="1"/>
              <a:t>data</a:t>
            </a:r>
            <a:r>
              <a:rPr lang="de-DE" sz="2400" dirty="0"/>
              <a:t>-</a:t>
            </a:r>
            <a:r>
              <a:rPr lang="de-DE" sz="2400" dirty="0" err="1"/>
              <a:t>sap</a:t>
            </a:r>
            <a:r>
              <a:rPr lang="de-DE" sz="2400" dirty="0"/>
              <a:t>-ui-</a:t>
            </a:r>
            <a:r>
              <a:rPr lang="de-DE" sz="2400" dirty="0" err="1"/>
              <a:t>theme</a:t>
            </a:r>
            <a:r>
              <a:rPr lang="de-DE" sz="2400" dirty="0"/>
              <a:t> teilt SAPUI5 mit, welches </a:t>
            </a:r>
            <a:r>
              <a:rPr lang="de-DE" sz="2400" dirty="0" err="1"/>
              <a:t>Theme</a:t>
            </a:r>
            <a:r>
              <a:rPr lang="de-DE" sz="2400" dirty="0"/>
              <a:t> geladen werden soll. Die aktuell entwickelten und von SAP bereitgestellten Anwendungen nutzen das </a:t>
            </a:r>
            <a:r>
              <a:rPr lang="de-DE" sz="2400" dirty="0" err="1"/>
              <a:t>Theme</a:t>
            </a:r>
            <a:r>
              <a:rPr lang="de-DE" sz="2400" dirty="0"/>
              <a:t> Blue Crystal (</a:t>
            </a:r>
            <a:r>
              <a:rPr lang="de-DE" sz="2400" dirty="0" err="1"/>
              <a:t>sap_bluecrystal</a:t>
            </a:r>
            <a:r>
              <a:rPr lang="de-DE" sz="2400" dirty="0"/>
              <a:t>). Es sind jedoch auch weitere </a:t>
            </a:r>
            <a:r>
              <a:rPr lang="de-DE" sz="2400" dirty="0" err="1"/>
              <a:t>Themes</a:t>
            </a:r>
            <a:r>
              <a:rPr lang="de-DE" sz="2400" dirty="0"/>
              <a:t> verfügbar, und Sie können auch Ihr eigenes </a:t>
            </a:r>
            <a:r>
              <a:rPr lang="de-DE" sz="2400" dirty="0" err="1"/>
              <a:t>Theme</a:t>
            </a:r>
            <a:r>
              <a:rPr lang="de-DE" sz="2400" dirty="0"/>
              <a:t> erstellen. </a:t>
            </a:r>
          </a:p>
          <a:p>
            <a:pPr marL="311785" indent="0" algn="just">
              <a:spcAft>
                <a:spcPts val="600"/>
              </a:spcAft>
              <a:buNone/>
            </a:pPr>
            <a:r>
              <a:rPr lang="de-DE" sz="2400" b="1" dirty="0" err="1"/>
              <a:t>data</a:t>
            </a:r>
            <a:r>
              <a:rPr lang="de-DE" sz="2400" b="1" dirty="0"/>
              <a:t>-</a:t>
            </a:r>
            <a:r>
              <a:rPr lang="de-DE" sz="2400" b="1" dirty="0" err="1"/>
              <a:t>sap</a:t>
            </a:r>
            <a:r>
              <a:rPr lang="de-DE" sz="2400" b="1" dirty="0"/>
              <a:t>-ui-</a:t>
            </a:r>
            <a:r>
              <a:rPr lang="de-DE" sz="2400" b="1" dirty="0" err="1"/>
              <a:t>libs</a:t>
            </a:r>
            <a:r>
              <a:rPr lang="de-DE" sz="2400" dirty="0"/>
              <a:t>: Das Attribut </a:t>
            </a:r>
            <a:r>
              <a:rPr lang="de-DE" sz="2400" dirty="0" err="1"/>
              <a:t>data</a:t>
            </a:r>
            <a:r>
              <a:rPr lang="de-DE" sz="2400" dirty="0"/>
              <a:t>-</a:t>
            </a:r>
            <a:r>
              <a:rPr lang="de-DE" sz="2400" dirty="0" err="1"/>
              <a:t>sap</a:t>
            </a:r>
            <a:r>
              <a:rPr lang="de-DE" sz="2400" dirty="0"/>
              <a:t>-ui-</a:t>
            </a:r>
            <a:r>
              <a:rPr lang="de-DE" sz="2400" dirty="0" err="1"/>
              <a:t>libs</a:t>
            </a:r>
            <a:r>
              <a:rPr lang="de-DE" sz="2400" dirty="0"/>
              <a:t> teilt SAPUI5 mit, welche Bibliotheken geladen werden sollen. In diesem Beispiel verwenden wir die Bibliothek </a:t>
            </a:r>
            <a:r>
              <a:rPr lang="de-DE" sz="2400" dirty="0" err="1"/>
              <a:t>sap.m</a:t>
            </a:r>
            <a:r>
              <a:rPr lang="de-DE" sz="2400" dirty="0"/>
              <a:t>. Diese Bibliothek enthält einen Großteil der Controls (läuft auch auf Mobilgeräten) und die enthaltenen Controls können auf jedem Gerät und bei jeder Bildschirmgröße ausgeführt werden.</a:t>
            </a:r>
            <a:endParaRPr lang="de-DE" sz="3600" dirty="0"/>
          </a:p>
          <a:p>
            <a:pPr marL="311785" indent="0" algn="just">
              <a:spcAft>
                <a:spcPts val="600"/>
              </a:spcAft>
              <a:buNone/>
            </a:pPr>
            <a:endParaRPr lang="de-DE" sz="2200" dirty="0"/>
          </a:p>
          <a:p>
            <a:endParaRPr lang="de-DE" sz="2200" dirty="0"/>
          </a:p>
        </p:txBody>
      </p:sp>
    </p:spTree>
    <p:extLst>
      <p:ext uri="{BB962C8B-B14F-4D97-AF65-F5344CB8AC3E}">
        <p14:creationId xmlns:p14="http://schemas.microsoft.com/office/powerpoint/2010/main" val="4197080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611CBF-3EEF-7E28-98E6-BFF372591FAF}"/>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EA262CA5-C32E-2701-B810-88A1E275E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F2F7C2D-D99F-BB18-ABF5-D54DB2006924}"/>
              </a:ext>
            </a:extLst>
          </p:cNvPr>
          <p:cNvSpPr>
            <a:spLocks noGrp="1"/>
          </p:cNvSpPr>
          <p:nvPr>
            <p:ph type="title"/>
          </p:nvPr>
        </p:nvSpPr>
        <p:spPr>
          <a:xfrm>
            <a:off x="838200" y="365125"/>
            <a:ext cx="10515600" cy="1325563"/>
          </a:xfrm>
        </p:spPr>
        <p:txBody>
          <a:bodyPr>
            <a:normAutofit/>
          </a:bodyPr>
          <a:lstStyle/>
          <a:p>
            <a:r>
              <a:rPr lang="de-DE" sz="4400" dirty="0"/>
              <a:t>SAPUI5 - Projekt Datei Struktur</a:t>
            </a:r>
            <a:endParaRPr lang="de-DE" sz="4200" dirty="0"/>
          </a:p>
        </p:txBody>
      </p:sp>
      <p:sp>
        <p:nvSpPr>
          <p:cNvPr id="43" name="sketch line">
            <a:extLst>
              <a:ext uri="{FF2B5EF4-FFF2-40B4-BE49-F238E27FC236}">
                <a16:creationId xmlns:a16="http://schemas.microsoft.com/office/drawing/2014/main" id="{50193A38-1CC1-6B34-D036-A38140AA5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Inhaltsplatzhalter 3">
            <a:extLst>
              <a:ext uri="{FF2B5EF4-FFF2-40B4-BE49-F238E27FC236}">
                <a16:creationId xmlns:a16="http://schemas.microsoft.com/office/drawing/2014/main" id="{1BDCED1D-B75F-A208-D13A-64CFA7E69D2D}"/>
              </a:ext>
            </a:extLst>
          </p:cNvPr>
          <p:cNvPicPr>
            <a:picLocks noGrp="1" noChangeAspect="1"/>
          </p:cNvPicPr>
          <p:nvPr>
            <p:ph idx="1"/>
          </p:nvPr>
        </p:nvPicPr>
        <p:blipFill>
          <a:blip r:embed="rId3"/>
          <a:stretch>
            <a:fillRect/>
          </a:stretch>
        </p:blipFill>
        <p:spPr>
          <a:xfrm>
            <a:off x="1099614" y="1893715"/>
            <a:ext cx="3021603" cy="4251325"/>
          </a:xfrm>
        </p:spPr>
      </p:pic>
    </p:spTree>
    <p:extLst>
      <p:ext uri="{BB962C8B-B14F-4D97-AF65-F5344CB8AC3E}">
        <p14:creationId xmlns:p14="http://schemas.microsoft.com/office/powerpoint/2010/main" val="1046654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203014-125D-CA73-C422-E9C4AB460C8F}"/>
            </a:ext>
          </a:extLst>
        </p:cNvPr>
        <p:cNvGrpSpPr/>
        <p:nvPr/>
      </p:nvGrpSpPr>
      <p:grpSpPr>
        <a:xfrm>
          <a:off x="0" y="0"/>
          <a:ext cx="0" cy="0"/>
          <a:chOff x="0" y="0"/>
          <a:chExt cx="0" cy="0"/>
        </a:xfrm>
      </p:grpSpPr>
      <p:sp useBgFill="1">
        <p:nvSpPr>
          <p:cNvPr id="114" name="Rectangle 8">
            <a:extLst>
              <a:ext uri="{FF2B5EF4-FFF2-40B4-BE49-F238E27FC236}">
                <a16:creationId xmlns:a16="http://schemas.microsoft.com/office/drawing/2014/main" id="{1138BF12-ABB7-1F64-A95D-D7F77FC0DD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E593360F-BBA4-8E0D-93D6-D2D169202748}"/>
              </a:ext>
            </a:extLst>
          </p:cNvPr>
          <p:cNvSpPr>
            <a:spLocks noGrp="1"/>
          </p:cNvSpPr>
          <p:nvPr>
            <p:ph type="ctrTitle"/>
          </p:nvPr>
        </p:nvSpPr>
        <p:spPr>
          <a:xfrm>
            <a:off x="643468" y="643467"/>
            <a:ext cx="4620584" cy="4567137"/>
          </a:xfrm>
        </p:spPr>
        <p:txBody>
          <a:bodyPr>
            <a:normAutofit/>
          </a:bodyPr>
          <a:lstStyle/>
          <a:p>
            <a:pPr algn="l"/>
            <a:r>
              <a:rPr lang="de-DE" sz="4400" dirty="0"/>
              <a:t>SAPUI5 Controls</a:t>
            </a:r>
          </a:p>
        </p:txBody>
      </p:sp>
      <p:sp>
        <p:nvSpPr>
          <p:cNvPr id="3" name="Untertitel 2">
            <a:extLst>
              <a:ext uri="{FF2B5EF4-FFF2-40B4-BE49-F238E27FC236}">
                <a16:creationId xmlns:a16="http://schemas.microsoft.com/office/drawing/2014/main" id="{E261DDF8-D6EE-D4F3-AFB8-66B30A13BB75}"/>
              </a:ext>
            </a:extLst>
          </p:cNvPr>
          <p:cNvSpPr>
            <a:spLocks noGrp="1"/>
          </p:cNvSpPr>
          <p:nvPr>
            <p:ph type="subTitle" idx="1"/>
          </p:nvPr>
        </p:nvSpPr>
        <p:spPr>
          <a:xfrm>
            <a:off x="643467" y="5277684"/>
            <a:ext cx="4620584" cy="775494"/>
          </a:xfrm>
        </p:spPr>
        <p:txBody>
          <a:bodyPr>
            <a:normAutofit/>
          </a:bodyPr>
          <a:lstStyle/>
          <a:p>
            <a:pPr algn="l"/>
            <a:r>
              <a:rPr lang="de-DE" dirty="0"/>
              <a:t>Erläuterung des Konzeptes</a:t>
            </a:r>
          </a:p>
        </p:txBody>
      </p:sp>
      <p:pic>
        <p:nvPicPr>
          <p:cNvPr id="115" name="Picture 4">
            <a:extLst>
              <a:ext uri="{FF2B5EF4-FFF2-40B4-BE49-F238E27FC236}">
                <a16:creationId xmlns:a16="http://schemas.microsoft.com/office/drawing/2014/main" id="{F0F159EE-C96A-4D09-147D-9E58A9A1B5FD}"/>
              </a:ext>
            </a:extLst>
          </p:cNvPr>
          <p:cNvPicPr>
            <a:picLocks noChangeAspect="1"/>
          </p:cNvPicPr>
          <p:nvPr/>
        </p:nvPicPr>
        <p:blipFill rotWithShape="1">
          <a:blip r:embed="rId2"/>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12084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07D035-8FD2-99D9-1C80-E38A2D2566F1}"/>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331E1653-52D4-99AB-BDDC-18FA6D113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65316CF-B726-E90A-9420-B0BCF75026DF}"/>
              </a:ext>
            </a:extLst>
          </p:cNvPr>
          <p:cNvSpPr>
            <a:spLocks noGrp="1"/>
          </p:cNvSpPr>
          <p:nvPr>
            <p:ph type="title"/>
          </p:nvPr>
        </p:nvSpPr>
        <p:spPr>
          <a:xfrm>
            <a:off x="838200" y="365125"/>
            <a:ext cx="10515600" cy="1325563"/>
          </a:xfrm>
        </p:spPr>
        <p:txBody>
          <a:bodyPr>
            <a:normAutofit/>
          </a:bodyPr>
          <a:lstStyle/>
          <a:p>
            <a:r>
              <a:rPr lang="de-DE" sz="4400" dirty="0"/>
              <a:t>SAPUI5 Controls</a:t>
            </a:r>
            <a:endParaRPr lang="de-DE" sz="4200" dirty="0"/>
          </a:p>
        </p:txBody>
      </p:sp>
      <p:sp>
        <p:nvSpPr>
          <p:cNvPr id="43" name="sketch line">
            <a:extLst>
              <a:ext uri="{FF2B5EF4-FFF2-40B4-BE49-F238E27FC236}">
                <a16:creationId xmlns:a16="http://schemas.microsoft.com/office/drawing/2014/main" id="{7F1D2E14-F23F-E47F-1BF0-76D3C3A0F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38E3F386-3FC9-7853-DE04-0FB9D060ACF3}"/>
              </a:ext>
            </a:extLst>
          </p:cNvPr>
          <p:cNvSpPr>
            <a:spLocks noGrp="1"/>
          </p:cNvSpPr>
          <p:nvPr>
            <p:ph idx="1"/>
          </p:nvPr>
        </p:nvSpPr>
        <p:spPr>
          <a:xfrm>
            <a:off x="838200" y="1920331"/>
            <a:ext cx="10515600" cy="4251960"/>
          </a:xfrm>
        </p:spPr>
        <p:txBody>
          <a:bodyPr>
            <a:normAutofit/>
          </a:bodyPr>
          <a:lstStyle/>
          <a:p>
            <a:pPr>
              <a:lnSpc>
                <a:spcPct val="80000"/>
              </a:lnSpc>
            </a:pPr>
            <a:r>
              <a:rPr lang="de-DE" sz="2200" kern="0" spc="-10" dirty="0">
                <a:solidFill>
                  <a:sysClr val="windowText" lastClr="000000"/>
                </a:solidFill>
                <a:latin typeface="Arial"/>
                <a:cs typeface="Arial"/>
              </a:rPr>
              <a:t>SAPUI5 bietet eine umfangreiche Bibliothek von UI-Controls zur Erstellung von Unternehmensanwendungen.</a:t>
            </a:r>
          </a:p>
          <a:p>
            <a:pPr>
              <a:lnSpc>
                <a:spcPct val="80000"/>
              </a:lnSpc>
            </a:pPr>
            <a:r>
              <a:rPr lang="de-DE" sz="2200" kern="0" spc="-10" dirty="0">
                <a:solidFill>
                  <a:sysClr val="windowText" lastClr="000000"/>
                </a:solidFill>
                <a:latin typeface="Arial"/>
                <a:cs typeface="Arial"/>
              </a:rPr>
              <a:t>Controls sind wiederverwendbare Komponenten, die verschiedene UI-Elemente darstellen, wie z.B. Buttons, Tabellen und Formulare.</a:t>
            </a:r>
          </a:p>
          <a:p>
            <a:pPr>
              <a:lnSpc>
                <a:spcPct val="80000"/>
              </a:lnSpc>
            </a:pPr>
            <a:r>
              <a:rPr lang="de-DE" sz="2200" kern="0" spc="-10" dirty="0">
                <a:solidFill>
                  <a:sysClr val="windowText" lastClr="000000"/>
                </a:solidFill>
                <a:latin typeface="Arial"/>
                <a:cs typeface="Arial"/>
              </a:rPr>
              <a:t>Controls erleichtern die Entwicklung von konsistenten und benutzerfreundlichen Oberflächen.</a:t>
            </a:r>
          </a:p>
          <a:p>
            <a:pPr>
              <a:lnSpc>
                <a:spcPct val="80000"/>
              </a:lnSpc>
            </a:pPr>
            <a:r>
              <a:rPr lang="de-DE" sz="2200" kern="0" spc="-10" dirty="0">
                <a:solidFill>
                  <a:sysClr val="windowText" lastClr="000000"/>
                </a:solidFill>
                <a:latin typeface="Arial"/>
                <a:cs typeface="Arial"/>
              </a:rPr>
              <a:t>SAPUI5 enthält über 500 eigene Controls.</a:t>
            </a:r>
          </a:p>
          <a:p>
            <a:pPr>
              <a:lnSpc>
                <a:spcPct val="80000"/>
              </a:lnSpc>
            </a:pPr>
            <a:r>
              <a:rPr lang="de-DE" sz="2200" kern="0" spc="-10" dirty="0">
                <a:solidFill>
                  <a:sysClr val="windowText" lastClr="000000"/>
                </a:solidFill>
                <a:latin typeface="Arial"/>
                <a:cs typeface="Arial"/>
              </a:rPr>
              <a:t>Controls decken eine Vielzahl von Anwendungsfällen ab, darunter Formulare, Tabellen, Diagramme, Layouts und mehr.</a:t>
            </a:r>
          </a:p>
          <a:p>
            <a:pPr>
              <a:lnSpc>
                <a:spcPct val="80000"/>
              </a:lnSpc>
            </a:pPr>
            <a:r>
              <a:rPr lang="de-DE" sz="2200" kern="0" spc="-10" dirty="0">
                <a:solidFill>
                  <a:sysClr val="windowText" lastClr="000000"/>
                </a:solidFill>
                <a:latin typeface="Arial"/>
                <a:cs typeface="Arial"/>
              </a:rPr>
              <a:t>Controls sind in verschiedenen Bibliotheken organisiert, wie </a:t>
            </a:r>
            <a:r>
              <a:rPr lang="de-DE" sz="2200" kern="0" spc="-10" dirty="0" err="1">
                <a:solidFill>
                  <a:sysClr val="windowText" lastClr="000000"/>
                </a:solidFill>
                <a:latin typeface="Arial"/>
                <a:cs typeface="Arial"/>
              </a:rPr>
              <a:t>sap.m</a:t>
            </a:r>
            <a:r>
              <a:rPr lang="de-DE" sz="2200" kern="0" spc="-10" dirty="0">
                <a:solidFill>
                  <a:sysClr val="windowText" lastClr="000000"/>
                </a:solidFill>
                <a:latin typeface="Arial"/>
                <a:cs typeface="Arial"/>
              </a:rPr>
              <a:t>, </a:t>
            </a:r>
            <a:r>
              <a:rPr lang="de-DE" sz="2200" kern="0" spc="-10" dirty="0" err="1">
                <a:solidFill>
                  <a:sysClr val="windowText" lastClr="000000"/>
                </a:solidFill>
                <a:latin typeface="Arial"/>
                <a:cs typeface="Arial"/>
              </a:rPr>
              <a:t>sap.ui.table</a:t>
            </a:r>
            <a:r>
              <a:rPr lang="de-DE" sz="2200" kern="0" spc="-10" dirty="0">
                <a:solidFill>
                  <a:sysClr val="windowText" lastClr="000000"/>
                </a:solidFill>
                <a:latin typeface="Arial"/>
                <a:cs typeface="Arial"/>
              </a:rPr>
              <a:t>, </a:t>
            </a:r>
            <a:r>
              <a:rPr lang="de-DE" sz="2200" kern="0" spc="-10" dirty="0" err="1">
                <a:solidFill>
                  <a:sysClr val="windowText" lastClr="000000"/>
                </a:solidFill>
                <a:latin typeface="Arial"/>
                <a:cs typeface="Arial"/>
              </a:rPr>
              <a:t>sap.viz</a:t>
            </a:r>
            <a:r>
              <a:rPr lang="de-DE" sz="2200" kern="0" spc="-10" dirty="0">
                <a:solidFill>
                  <a:sysClr val="windowText" lastClr="000000"/>
                </a:solidFill>
                <a:latin typeface="Arial"/>
                <a:cs typeface="Arial"/>
              </a:rPr>
              <a:t>, etc.</a:t>
            </a:r>
          </a:p>
          <a:p>
            <a:pPr>
              <a:lnSpc>
                <a:spcPct val="80000"/>
              </a:lnSpc>
            </a:pPr>
            <a:endParaRPr lang="de-DE" sz="2200" kern="0" spc="-10" dirty="0">
              <a:solidFill>
                <a:sysClr val="windowText" lastClr="000000"/>
              </a:solidFill>
              <a:latin typeface="Arial"/>
              <a:cs typeface="Arial"/>
            </a:endParaRPr>
          </a:p>
        </p:txBody>
      </p:sp>
    </p:spTree>
    <p:extLst>
      <p:ext uri="{BB962C8B-B14F-4D97-AF65-F5344CB8AC3E}">
        <p14:creationId xmlns:p14="http://schemas.microsoft.com/office/powerpoint/2010/main" val="3265694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6ED726-0FF3-DFD2-AB34-F9802154C086}"/>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4E213EA3-8440-731F-00FA-F4D7C57D3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85BD933D-23F5-DF46-F339-82FCC4B5F373}"/>
              </a:ext>
            </a:extLst>
          </p:cNvPr>
          <p:cNvSpPr>
            <a:spLocks noGrp="1"/>
          </p:cNvSpPr>
          <p:nvPr>
            <p:ph type="title"/>
          </p:nvPr>
        </p:nvSpPr>
        <p:spPr>
          <a:xfrm>
            <a:off x="838200" y="365125"/>
            <a:ext cx="10515600" cy="1325563"/>
          </a:xfrm>
        </p:spPr>
        <p:txBody>
          <a:bodyPr>
            <a:normAutofit/>
          </a:bodyPr>
          <a:lstStyle/>
          <a:p>
            <a:r>
              <a:rPr lang="de-DE" sz="4400" dirty="0"/>
              <a:t>SAPUI5 Controls – Verwendung in XML Views</a:t>
            </a:r>
            <a:endParaRPr lang="de-DE" sz="4200" dirty="0"/>
          </a:p>
        </p:txBody>
      </p:sp>
      <p:sp>
        <p:nvSpPr>
          <p:cNvPr id="43" name="sketch line">
            <a:extLst>
              <a:ext uri="{FF2B5EF4-FFF2-40B4-BE49-F238E27FC236}">
                <a16:creationId xmlns:a16="http://schemas.microsoft.com/office/drawing/2014/main" id="{6192AA6E-F40B-5164-C1EA-EF188FA34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0A873DD4-3F93-1A75-2A91-1AA56948BA62}"/>
              </a:ext>
            </a:extLst>
          </p:cNvPr>
          <p:cNvSpPr>
            <a:spLocks noGrp="1"/>
          </p:cNvSpPr>
          <p:nvPr>
            <p:ph idx="1"/>
          </p:nvPr>
        </p:nvSpPr>
        <p:spPr>
          <a:xfrm>
            <a:off x="838200" y="1920331"/>
            <a:ext cx="10515600" cy="4251960"/>
          </a:xfrm>
        </p:spPr>
        <p:txBody>
          <a:bodyPr>
            <a:normAutofit/>
          </a:bodyPr>
          <a:lstStyle/>
          <a:p>
            <a:pPr algn="l">
              <a:buFont typeface="Arial" panose="020B0604020202020204" pitchFamily="34" charset="0"/>
              <a:buChar char="•"/>
            </a:pPr>
            <a:r>
              <a:rPr lang="de-DE" sz="2200" kern="0" spc="-10" dirty="0">
                <a:solidFill>
                  <a:sysClr val="windowText" lastClr="000000"/>
                </a:solidFill>
                <a:latin typeface="Arial"/>
                <a:cs typeface="Arial"/>
              </a:rPr>
              <a:t>Controls können direkt in XML Views definiert werden.</a:t>
            </a:r>
          </a:p>
          <a:p>
            <a:pPr algn="l">
              <a:buFont typeface="Arial" panose="020B0604020202020204" pitchFamily="34" charset="0"/>
              <a:buChar char="•"/>
            </a:pPr>
            <a:r>
              <a:rPr lang="de-DE" sz="2200" kern="0" spc="-10" dirty="0">
                <a:solidFill>
                  <a:sysClr val="windowText" lastClr="000000"/>
                </a:solidFill>
                <a:latin typeface="Arial"/>
                <a:cs typeface="Arial"/>
              </a:rPr>
              <a:t>Vorher: Darauf achten einen Namensraum auf die Bibliothek zu mappen aus der das Control stammt (in diesem Fall </a:t>
            </a:r>
            <a:r>
              <a:rPr lang="de-DE" sz="2200" kern="0" spc="-10" dirty="0" err="1">
                <a:solidFill>
                  <a:sysClr val="windowText" lastClr="000000"/>
                </a:solidFill>
                <a:latin typeface="Arial"/>
                <a:cs typeface="Arial"/>
              </a:rPr>
              <a:t>xmlns</a:t>
            </a:r>
            <a:r>
              <a:rPr lang="de-DE" sz="2200" kern="0" spc="-10" dirty="0">
                <a:solidFill>
                  <a:sysClr val="windowText" lastClr="000000"/>
                </a:solidFill>
                <a:latin typeface="Arial"/>
                <a:cs typeface="Arial"/>
              </a:rPr>
              <a:t>=„</a:t>
            </a:r>
            <a:r>
              <a:rPr lang="de-DE" sz="2200" kern="0" spc="-10" dirty="0" err="1">
                <a:solidFill>
                  <a:sysClr val="windowText" lastClr="000000"/>
                </a:solidFill>
                <a:latin typeface="Arial"/>
                <a:cs typeface="Arial"/>
              </a:rPr>
              <a:t>sap.m</a:t>
            </a:r>
            <a:r>
              <a:rPr lang="de-DE" sz="2200" kern="0" spc="-10" dirty="0">
                <a:solidFill>
                  <a:sysClr val="windowText" lastClr="000000"/>
                </a:solidFill>
                <a:latin typeface="Arial"/>
                <a:cs typeface="Arial"/>
              </a:rPr>
              <a:t>.“ weil: </a:t>
            </a:r>
            <a:r>
              <a:rPr lang="de-DE" sz="2200" kern="0" spc="-10" dirty="0" err="1">
                <a:solidFill>
                  <a:sysClr val="windowText" lastClr="000000"/>
                </a:solidFill>
                <a:latin typeface="Arial"/>
                <a:cs typeface="Arial"/>
              </a:rPr>
              <a:t>sap.m.Button</a:t>
            </a:r>
            <a:r>
              <a:rPr lang="de-DE" sz="2200" kern="0" spc="-10" dirty="0">
                <a:solidFill>
                  <a:sysClr val="windowText" lastClr="000000"/>
                </a:solidFill>
                <a:latin typeface="Arial"/>
                <a:cs typeface="Arial"/>
              </a:rPr>
              <a:t>)</a:t>
            </a:r>
          </a:p>
          <a:p>
            <a:pPr algn="l">
              <a:buFont typeface="Arial" panose="020B0604020202020204" pitchFamily="34" charset="0"/>
              <a:buChar char="•"/>
            </a:pPr>
            <a:r>
              <a:rPr lang="de-DE" sz="2200" kern="0" spc="-10" dirty="0">
                <a:solidFill>
                  <a:sysClr val="windowText" lastClr="000000"/>
                </a:solidFill>
                <a:latin typeface="Arial"/>
                <a:cs typeface="Arial"/>
              </a:rPr>
              <a:t>Beispieleinbindung Button in einer XML View:</a:t>
            </a:r>
          </a:p>
          <a:p>
            <a:pPr>
              <a:lnSpc>
                <a:spcPct val="80000"/>
              </a:lnSpc>
            </a:pPr>
            <a:endParaRPr lang="de-DE" sz="2200" kern="0" spc="-10" dirty="0">
              <a:solidFill>
                <a:sysClr val="windowText" lastClr="000000"/>
              </a:solidFill>
              <a:latin typeface="Arial"/>
              <a:cs typeface="Arial"/>
            </a:endParaRPr>
          </a:p>
        </p:txBody>
      </p:sp>
      <p:pic>
        <p:nvPicPr>
          <p:cNvPr id="5" name="Grafik 4">
            <a:extLst>
              <a:ext uri="{FF2B5EF4-FFF2-40B4-BE49-F238E27FC236}">
                <a16:creationId xmlns:a16="http://schemas.microsoft.com/office/drawing/2014/main" id="{96D1D64B-EC67-C299-9F3C-4149107A35B2}"/>
              </a:ext>
            </a:extLst>
          </p:cNvPr>
          <p:cNvPicPr>
            <a:picLocks noChangeAspect="1"/>
          </p:cNvPicPr>
          <p:nvPr/>
        </p:nvPicPr>
        <p:blipFill>
          <a:blip r:embed="rId3"/>
          <a:stretch>
            <a:fillRect/>
          </a:stretch>
        </p:blipFill>
        <p:spPr>
          <a:xfrm>
            <a:off x="984035" y="3768513"/>
            <a:ext cx="6012759" cy="2665575"/>
          </a:xfrm>
          <a:prstGeom prst="rect">
            <a:avLst/>
          </a:prstGeom>
        </p:spPr>
      </p:pic>
    </p:spTree>
    <p:extLst>
      <p:ext uri="{BB962C8B-B14F-4D97-AF65-F5344CB8AC3E}">
        <p14:creationId xmlns:p14="http://schemas.microsoft.com/office/powerpoint/2010/main" val="1943190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DF4309-7FED-32C0-3EB0-FF4617FD22E5}"/>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FADB3D8C-3FBC-C10B-D50E-55BEC206B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926DE919-5ACD-0E22-AF3D-6E3699F2E3C1}"/>
              </a:ext>
            </a:extLst>
          </p:cNvPr>
          <p:cNvSpPr>
            <a:spLocks noGrp="1"/>
          </p:cNvSpPr>
          <p:nvPr>
            <p:ph type="title"/>
          </p:nvPr>
        </p:nvSpPr>
        <p:spPr>
          <a:xfrm>
            <a:off x="838200" y="365125"/>
            <a:ext cx="10515600" cy="1325563"/>
          </a:xfrm>
        </p:spPr>
        <p:txBody>
          <a:bodyPr>
            <a:normAutofit/>
          </a:bodyPr>
          <a:lstStyle/>
          <a:p>
            <a:r>
              <a:rPr lang="de-DE" sz="4400" dirty="0"/>
              <a:t>SAPUI5 Controls – Verwendung </a:t>
            </a:r>
            <a:r>
              <a:rPr lang="de-DE" dirty="0"/>
              <a:t>im Controller</a:t>
            </a:r>
            <a:endParaRPr lang="de-DE" sz="4200" dirty="0"/>
          </a:p>
        </p:txBody>
      </p:sp>
      <p:sp>
        <p:nvSpPr>
          <p:cNvPr id="43" name="sketch line">
            <a:extLst>
              <a:ext uri="{FF2B5EF4-FFF2-40B4-BE49-F238E27FC236}">
                <a16:creationId xmlns:a16="http://schemas.microsoft.com/office/drawing/2014/main" id="{AE5B70BC-4F20-D67D-BD89-4FC3E0A07D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9A850C49-4015-5DE4-F64B-E2668BB014EA}"/>
              </a:ext>
            </a:extLst>
          </p:cNvPr>
          <p:cNvSpPr>
            <a:spLocks noGrp="1"/>
          </p:cNvSpPr>
          <p:nvPr>
            <p:ph idx="1"/>
          </p:nvPr>
        </p:nvSpPr>
        <p:spPr>
          <a:xfrm>
            <a:off x="838200" y="1920331"/>
            <a:ext cx="5897578" cy="4251960"/>
          </a:xfrm>
        </p:spPr>
        <p:txBody>
          <a:bodyPr>
            <a:normAutofit/>
          </a:bodyPr>
          <a:lstStyle/>
          <a:p>
            <a:pPr algn="l">
              <a:buFont typeface="Arial" panose="020B0604020202020204" pitchFamily="34" charset="0"/>
              <a:buChar char="•"/>
            </a:pPr>
            <a:r>
              <a:rPr lang="de-DE" sz="2200" kern="0" spc="-10" dirty="0">
                <a:solidFill>
                  <a:sysClr val="windowText" lastClr="000000"/>
                </a:solidFill>
                <a:latin typeface="Arial"/>
                <a:cs typeface="Arial"/>
              </a:rPr>
              <a:t>Controls können auch im Controller erstellt und manipuliert werden.</a:t>
            </a:r>
          </a:p>
          <a:p>
            <a:r>
              <a:rPr lang="de-DE" sz="2200" kern="0" spc="-10" dirty="0">
                <a:solidFill>
                  <a:sysClr val="windowText" lastClr="000000"/>
                </a:solidFill>
                <a:latin typeface="Arial"/>
                <a:cs typeface="Arial"/>
              </a:rPr>
              <a:t>Vorher: Darauf achten, das Control mittels „</a:t>
            </a:r>
            <a:r>
              <a:rPr lang="de-DE" sz="2200" kern="0" spc="-10" dirty="0" err="1">
                <a:solidFill>
                  <a:sysClr val="windowText" lastClr="000000"/>
                </a:solidFill>
                <a:latin typeface="Arial"/>
                <a:cs typeface="Arial"/>
              </a:rPr>
              <a:t>sap.ui.define</a:t>
            </a:r>
            <a:r>
              <a:rPr lang="de-DE" sz="2200" kern="0" spc="-10" dirty="0">
                <a:solidFill>
                  <a:sysClr val="windowText" lastClr="000000"/>
                </a:solidFill>
                <a:latin typeface="Arial"/>
                <a:cs typeface="Arial"/>
              </a:rPr>
              <a:t>…“ zu laden</a:t>
            </a:r>
          </a:p>
          <a:p>
            <a:r>
              <a:rPr lang="de-DE" sz="2200" kern="0" spc="-10" dirty="0">
                <a:solidFill>
                  <a:sysClr val="windowText" lastClr="000000"/>
                </a:solidFill>
                <a:latin typeface="Arial"/>
                <a:cs typeface="Arial"/>
              </a:rPr>
              <a:t>Beispiel der Erstellung eines Buttons im Controller:</a:t>
            </a:r>
          </a:p>
          <a:p>
            <a:pPr>
              <a:lnSpc>
                <a:spcPct val="80000"/>
              </a:lnSpc>
            </a:pPr>
            <a:endParaRPr lang="de-DE" sz="2200" kern="0" spc="-10" dirty="0">
              <a:solidFill>
                <a:sysClr val="windowText" lastClr="000000"/>
              </a:solidFill>
              <a:latin typeface="Arial"/>
              <a:cs typeface="Arial"/>
            </a:endParaRPr>
          </a:p>
        </p:txBody>
      </p:sp>
      <p:pic>
        <p:nvPicPr>
          <p:cNvPr id="48" name="Grafik 47">
            <a:extLst>
              <a:ext uri="{FF2B5EF4-FFF2-40B4-BE49-F238E27FC236}">
                <a16:creationId xmlns:a16="http://schemas.microsoft.com/office/drawing/2014/main" id="{BDAD4712-6B87-421D-F268-73D05954DB85}"/>
              </a:ext>
            </a:extLst>
          </p:cNvPr>
          <p:cNvPicPr>
            <a:picLocks noChangeAspect="1"/>
          </p:cNvPicPr>
          <p:nvPr/>
        </p:nvPicPr>
        <p:blipFill>
          <a:blip r:embed="rId3"/>
          <a:stretch>
            <a:fillRect/>
          </a:stretch>
        </p:blipFill>
        <p:spPr>
          <a:xfrm>
            <a:off x="6653371" y="2055813"/>
            <a:ext cx="5077185" cy="3610231"/>
          </a:xfrm>
          <a:prstGeom prst="rect">
            <a:avLst/>
          </a:prstGeom>
        </p:spPr>
      </p:pic>
    </p:spTree>
    <p:extLst>
      <p:ext uri="{BB962C8B-B14F-4D97-AF65-F5344CB8AC3E}">
        <p14:creationId xmlns:p14="http://schemas.microsoft.com/office/powerpoint/2010/main" val="727303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E5C17E-9140-53F4-3526-97AD8DB53083}"/>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7ED671F2-7C63-3E45-6F0E-6DC9B3DB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70D1BCB-D3C1-72E4-9F62-63F80C7D6749}"/>
              </a:ext>
            </a:extLst>
          </p:cNvPr>
          <p:cNvSpPr>
            <a:spLocks noGrp="1"/>
          </p:cNvSpPr>
          <p:nvPr>
            <p:ph type="title"/>
          </p:nvPr>
        </p:nvSpPr>
        <p:spPr>
          <a:xfrm>
            <a:off x="838200" y="365125"/>
            <a:ext cx="10515600" cy="1325563"/>
          </a:xfrm>
        </p:spPr>
        <p:txBody>
          <a:bodyPr>
            <a:normAutofit/>
          </a:bodyPr>
          <a:lstStyle/>
          <a:p>
            <a:r>
              <a:rPr lang="de-DE" sz="4400" dirty="0"/>
              <a:t>SAPUI5 Controls – Verwendung in XML Views</a:t>
            </a:r>
            <a:endParaRPr lang="de-DE" sz="4200" dirty="0"/>
          </a:p>
        </p:txBody>
      </p:sp>
      <p:sp>
        <p:nvSpPr>
          <p:cNvPr id="43" name="sketch line">
            <a:extLst>
              <a:ext uri="{FF2B5EF4-FFF2-40B4-BE49-F238E27FC236}">
                <a16:creationId xmlns:a16="http://schemas.microsoft.com/office/drawing/2014/main" id="{735E4390-097F-BE7E-7D37-E29FD089B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DFE59958-A4DD-68ED-3FE5-9747DB79D869}"/>
              </a:ext>
            </a:extLst>
          </p:cNvPr>
          <p:cNvSpPr>
            <a:spLocks noGrp="1"/>
          </p:cNvSpPr>
          <p:nvPr>
            <p:ph idx="1"/>
          </p:nvPr>
        </p:nvSpPr>
        <p:spPr>
          <a:xfrm>
            <a:off x="838200" y="1920331"/>
            <a:ext cx="10515600" cy="4251960"/>
          </a:xfrm>
        </p:spPr>
        <p:txBody>
          <a:bodyPr>
            <a:normAutofit/>
          </a:bodyPr>
          <a:lstStyle/>
          <a:p>
            <a:pPr algn="l">
              <a:buFont typeface="Arial" panose="020B0604020202020204" pitchFamily="34" charset="0"/>
              <a:buChar char="•"/>
            </a:pPr>
            <a:r>
              <a:rPr lang="de-DE" sz="2200" kern="0" spc="-10" dirty="0">
                <a:solidFill>
                  <a:sysClr val="windowText" lastClr="000000"/>
                </a:solidFill>
                <a:latin typeface="Arial"/>
                <a:cs typeface="Arial"/>
              </a:rPr>
              <a:t>Controls können direkt in XML Views definiert werden.</a:t>
            </a:r>
          </a:p>
          <a:p>
            <a:pPr algn="l">
              <a:buFont typeface="Arial" panose="020B0604020202020204" pitchFamily="34" charset="0"/>
              <a:buChar char="•"/>
            </a:pPr>
            <a:r>
              <a:rPr lang="de-DE" sz="2200" kern="0" spc="-10" dirty="0">
                <a:solidFill>
                  <a:sysClr val="windowText" lastClr="000000"/>
                </a:solidFill>
                <a:latin typeface="Arial"/>
                <a:cs typeface="Arial"/>
              </a:rPr>
              <a:t>Vorher: Darauf achten einen Namensraum auf die Bibliothek zu mappen aus der das Control stammt (in diesem Fall </a:t>
            </a:r>
            <a:r>
              <a:rPr lang="de-DE" sz="2200" kern="0" spc="-10" dirty="0" err="1">
                <a:solidFill>
                  <a:sysClr val="windowText" lastClr="000000"/>
                </a:solidFill>
                <a:latin typeface="Arial"/>
                <a:cs typeface="Arial"/>
              </a:rPr>
              <a:t>xmlns</a:t>
            </a:r>
            <a:r>
              <a:rPr lang="de-DE" sz="2200" kern="0" spc="-10" dirty="0">
                <a:solidFill>
                  <a:sysClr val="windowText" lastClr="000000"/>
                </a:solidFill>
                <a:latin typeface="Arial"/>
                <a:cs typeface="Arial"/>
              </a:rPr>
              <a:t>=„</a:t>
            </a:r>
            <a:r>
              <a:rPr lang="de-DE" sz="2200" kern="0" spc="-10" dirty="0" err="1">
                <a:solidFill>
                  <a:sysClr val="windowText" lastClr="000000"/>
                </a:solidFill>
                <a:latin typeface="Arial"/>
                <a:cs typeface="Arial"/>
              </a:rPr>
              <a:t>sap.m</a:t>
            </a:r>
            <a:r>
              <a:rPr lang="de-DE" sz="2200" kern="0" spc="-10" dirty="0">
                <a:solidFill>
                  <a:sysClr val="windowText" lastClr="000000"/>
                </a:solidFill>
                <a:latin typeface="Arial"/>
                <a:cs typeface="Arial"/>
              </a:rPr>
              <a:t>.“ weil: </a:t>
            </a:r>
            <a:r>
              <a:rPr lang="de-DE" sz="2200" kern="0" spc="-10" dirty="0" err="1">
                <a:solidFill>
                  <a:sysClr val="windowText" lastClr="000000"/>
                </a:solidFill>
                <a:latin typeface="Arial"/>
                <a:cs typeface="Arial"/>
              </a:rPr>
              <a:t>sap.m.Button</a:t>
            </a:r>
            <a:r>
              <a:rPr lang="de-DE" sz="2200" kern="0" spc="-10" dirty="0">
                <a:solidFill>
                  <a:sysClr val="windowText" lastClr="000000"/>
                </a:solidFill>
                <a:latin typeface="Arial"/>
                <a:cs typeface="Arial"/>
              </a:rPr>
              <a:t>)</a:t>
            </a:r>
          </a:p>
          <a:p>
            <a:pPr algn="l">
              <a:buFont typeface="Arial" panose="020B0604020202020204" pitchFamily="34" charset="0"/>
              <a:buChar char="•"/>
            </a:pPr>
            <a:r>
              <a:rPr lang="de-DE" sz="2200" kern="0" spc="-10" dirty="0">
                <a:solidFill>
                  <a:sysClr val="windowText" lastClr="000000"/>
                </a:solidFill>
                <a:latin typeface="Arial"/>
                <a:cs typeface="Arial"/>
              </a:rPr>
              <a:t>Beispieleinbindung Button in einer XML View:</a:t>
            </a:r>
          </a:p>
          <a:p>
            <a:pPr>
              <a:lnSpc>
                <a:spcPct val="80000"/>
              </a:lnSpc>
            </a:pPr>
            <a:endParaRPr lang="de-DE" sz="2200" kern="0" spc="-10" dirty="0">
              <a:solidFill>
                <a:sysClr val="windowText" lastClr="000000"/>
              </a:solidFill>
              <a:latin typeface="Arial"/>
              <a:cs typeface="Arial"/>
            </a:endParaRPr>
          </a:p>
        </p:txBody>
      </p:sp>
      <p:pic>
        <p:nvPicPr>
          <p:cNvPr id="5" name="Grafik 4">
            <a:extLst>
              <a:ext uri="{FF2B5EF4-FFF2-40B4-BE49-F238E27FC236}">
                <a16:creationId xmlns:a16="http://schemas.microsoft.com/office/drawing/2014/main" id="{4208CD0F-37FE-1633-CD90-A76F924E1847}"/>
              </a:ext>
            </a:extLst>
          </p:cNvPr>
          <p:cNvPicPr>
            <a:picLocks noChangeAspect="1"/>
          </p:cNvPicPr>
          <p:nvPr/>
        </p:nvPicPr>
        <p:blipFill>
          <a:blip r:embed="rId3"/>
          <a:stretch>
            <a:fillRect/>
          </a:stretch>
        </p:blipFill>
        <p:spPr>
          <a:xfrm>
            <a:off x="1171812" y="3840936"/>
            <a:ext cx="4706007" cy="2086266"/>
          </a:xfrm>
          <a:prstGeom prst="rect">
            <a:avLst/>
          </a:prstGeom>
        </p:spPr>
      </p:pic>
    </p:spTree>
    <p:extLst>
      <p:ext uri="{BB962C8B-B14F-4D97-AF65-F5344CB8AC3E}">
        <p14:creationId xmlns:p14="http://schemas.microsoft.com/office/powerpoint/2010/main" val="16965676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D12242-9F58-CB61-44CD-66B26CDFA887}"/>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45A4B359-4B94-65AE-B958-AB7DF134FD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8A0DDD6D-77E6-409D-8542-9C543FAFB862}"/>
              </a:ext>
            </a:extLst>
          </p:cNvPr>
          <p:cNvSpPr>
            <a:spLocks noGrp="1"/>
          </p:cNvSpPr>
          <p:nvPr>
            <p:ph type="title"/>
          </p:nvPr>
        </p:nvSpPr>
        <p:spPr>
          <a:xfrm>
            <a:off x="838200" y="365125"/>
            <a:ext cx="10515600" cy="1325563"/>
          </a:xfrm>
        </p:spPr>
        <p:txBody>
          <a:bodyPr>
            <a:normAutofit/>
          </a:bodyPr>
          <a:lstStyle/>
          <a:p>
            <a:r>
              <a:rPr lang="de-DE" sz="4400" dirty="0"/>
              <a:t>SAPUI5 Controls – Unterschiede zwischen Controls</a:t>
            </a:r>
            <a:endParaRPr lang="de-DE" sz="4200" dirty="0"/>
          </a:p>
        </p:txBody>
      </p:sp>
      <p:sp>
        <p:nvSpPr>
          <p:cNvPr id="43" name="sketch line">
            <a:extLst>
              <a:ext uri="{FF2B5EF4-FFF2-40B4-BE49-F238E27FC236}">
                <a16:creationId xmlns:a16="http://schemas.microsoft.com/office/drawing/2014/main" id="{FE87035E-588C-D29B-CE3B-823ADBB08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1B010A2A-3437-50F0-F87B-E22F759051BD}"/>
              </a:ext>
            </a:extLst>
          </p:cNvPr>
          <p:cNvSpPr>
            <a:spLocks noGrp="1"/>
          </p:cNvSpPr>
          <p:nvPr>
            <p:ph idx="1"/>
          </p:nvPr>
        </p:nvSpPr>
        <p:spPr>
          <a:xfrm>
            <a:off x="838200" y="1920331"/>
            <a:ext cx="5001285" cy="4251960"/>
          </a:xfrm>
        </p:spPr>
        <p:txBody>
          <a:bodyPr>
            <a:normAutofit/>
          </a:bodyPr>
          <a:lstStyle/>
          <a:p>
            <a:pPr algn="l">
              <a:buFont typeface="Arial" panose="020B0604020202020204" pitchFamily="34" charset="0"/>
              <a:buChar char="•"/>
            </a:pPr>
            <a:r>
              <a:rPr lang="de-DE" sz="2200" kern="0" spc="-10" dirty="0">
                <a:solidFill>
                  <a:sysClr val="windowText" lastClr="000000"/>
                </a:solidFill>
                <a:latin typeface="Arial"/>
                <a:cs typeface="Arial"/>
              </a:rPr>
              <a:t>Controls unterscheiden sich in ihren Eigenschaften und Anwendungsfällen.</a:t>
            </a:r>
          </a:p>
          <a:p>
            <a:pPr algn="l">
              <a:buFont typeface="Arial" panose="020B0604020202020204" pitchFamily="34" charset="0"/>
              <a:buChar char="•"/>
            </a:pPr>
            <a:r>
              <a:rPr lang="de-DE" sz="2200" kern="0" spc="-10" dirty="0">
                <a:solidFill>
                  <a:sysClr val="windowText" lastClr="000000"/>
                </a:solidFill>
                <a:latin typeface="Arial"/>
                <a:cs typeface="Arial"/>
              </a:rPr>
              <a:t>Beispiel: Das Tabellen </a:t>
            </a:r>
            <a:r>
              <a:rPr lang="de-DE" sz="2200" kern="0" spc="-10" dirty="0" err="1">
                <a:solidFill>
                  <a:sysClr val="windowText" lastClr="000000"/>
                </a:solidFill>
                <a:latin typeface="Arial"/>
                <a:cs typeface="Arial"/>
              </a:rPr>
              <a:t>control</a:t>
            </a:r>
            <a:r>
              <a:rPr lang="de-DE" sz="2200" kern="0" spc="-10" dirty="0">
                <a:solidFill>
                  <a:sysClr val="windowText" lastClr="000000"/>
                </a:solidFill>
                <a:latin typeface="Arial"/>
                <a:cs typeface="Arial"/>
              </a:rPr>
              <a:t>: </a:t>
            </a:r>
            <a:r>
              <a:rPr lang="de-DE" sz="2200" kern="0" spc="-10" dirty="0" err="1">
                <a:solidFill>
                  <a:sysClr val="windowText" lastClr="000000"/>
                </a:solidFill>
                <a:latin typeface="Arial"/>
                <a:cs typeface="Arial"/>
              </a:rPr>
              <a:t>sap.m.Table</a:t>
            </a:r>
            <a:r>
              <a:rPr lang="de-DE" sz="2200" kern="0" spc="-10" dirty="0">
                <a:solidFill>
                  <a:sysClr val="windowText" lastClr="000000"/>
                </a:solidFill>
                <a:latin typeface="Arial"/>
                <a:cs typeface="Arial"/>
              </a:rPr>
              <a:t> vs. </a:t>
            </a:r>
            <a:r>
              <a:rPr lang="de-DE" sz="2200" kern="0" spc="-10" dirty="0" err="1">
                <a:solidFill>
                  <a:sysClr val="windowText" lastClr="000000"/>
                </a:solidFill>
                <a:latin typeface="Arial"/>
                <a:cs typeface="Arial"/>
              </a:rPr>
              <a:t>sap.ui.table.Table</a:t>
            </a:r>
            <a:endParaRPr lang="de-DE" sz="2200" kern="0" spc="-10" dirty="0">
              <a:solidFill>
                <a:sysClr val="windowText" lastClr="000000"/>
              </a:solidFill>
              <a:latin typeface="Arial"/>
              <a:cs typeface="Arial"/>
            </a:endParaRPr>
          </a:p>
          <a:p>
            <a:pPr algn="l">
              <a:buFont typeface="Arial" panose="020B0604020202020204" pitchFamily="34" charset="0"/>
              <a:buChar char="•"/>
            </a:pPr>
            <a:r>
              <a:rPr lang="de-DE" sz="2200" kern="0" spc="-10" dirty="0" err="1">
                <a:solidFill>
                  <a:sysClr val="windowText" lastClr="000000"/>
                </a:solidFill>
                <a:latin typeface="Arial"/>
                <a:cs typeface="Arial"/>
              </a:rPr>
              <a:t>sap.m.Table</a:t>
            </a:r>
            <a:r>
              <a:rPr lang="de-DE" sz="2200" kern="0" spc="-10" dirty="0">
                <a:solidFill>
                  <a:sysClr val="windowText" lastClr="000000"/>
                </a:solidFill>
                <a:latin typeface="Arial"/>
                <a:cs typeface="Arial"/>
              </a:rPr>
              <a:t>: Mobile-optimierte Tabelle, einfachere Konfiguration.</a:t>
            </a:r>
          </a:p>
          <a:p>
            <a:pPr algn="l">
              <a:buFont typeface="Arial" panose="020B0604020202020204" pitchFamily="34" charset="0"/>
              <a:buChar char="•"/>
            </a:pPr>
            <a:r>
              <a:rPr lang="de-DE" sz="2200" kern="0" spc="-10" dirty="0" err="1">
                <a:solidFill>
                  <a:sysClr val="windowText" lastClr="000000"/>
                </a:solidFill>
                <a:latin typeface="Arial"/>
                <a:cs typeface="Arial"/>
              </a:rPr>
              <a:t>sap.ui.table.Table</a:t>
            </a:r>
            <a:r>
              <a:rPr lang="de-DE" sz="2200" kern="0" spc="-10" dirty="0">
                <a:solidFill>
                  <a:sysClr val="windowText" lastClr="000000"/>
                </a:solidFill>
                <a:latin typeface="Arial"/>
                <a:cs typeface="Arial"/>
              </a:rPr>
              <a:t>: Desktop-optimierte Tabelle, erweiterte Funktionen wie Sortierung und Filterung.</a:t>
            </a:r>
          </a:p>
        </p:txBody>
      </p:sp>
    </p:spTree>
    <p:extLst>
      <p:ext uri="{BB962C8B-B14F-4D97-AF65-F5344CB8AC3E}">
        <p14:creationId xmlns:p14="http://schemas.microsoft.com/office/powerpoint/2010/main" val="454466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B87272-64E6-86DB-5D07-CB5F4178A369}"/>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E1E06BD-AAF2-90CC-25BD-EE0FDA2FF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C58BF234-8AC5-F35B-4087-5B3ADBB212F3}"/>
              </a:ext>
            </a:extLst>
          </p:cNvPr>
          <p:cNvSpPr>
            <a:spLocks noGrp="1"/>
          </p:cNvSpPr>
          <p:nvPr>
            <p:ph type="title"/>
          </p:nvPr>
        </p:nvSpPr>
        <p:spPr>
          <a:xfrm>
            <a:off x="838200" y="365125"/>
            <a:ext cx="10515600" cy="1325563"/>
          </a:xfrm>
        </p:spPr>
        <p:txBody>
          <a:bodyPr>
            <a:normAutofit/>
          </a:bodyPr>
          <a:lstStyle/>
          <a:p>
            <a:r>
              <a:rPr lang="de-DE" sz="4400" dirty="0"/>
              <a:t>HTML5 – Grundlegende Dokumentstruktur </a:t>
            </a:r>
            <a:endParaRPr lang="de-DE" sz="4200" dirty="0"/>
          </a:p>
        </p:txBody>
      </p:sp>
      <p:sp>
        <p:nvSpPr>
          <p:cNvPr id="43" name="sketch line">
            <a:extLst>
              <a:ext uri="{FF2B5EF4-FFF2-40B4-BE49-F238E27FC236}">
                <a16:creationId xmlns:a16="http://schemas.microsoft.com/office/drawing/2014/main" id="{BCD9F9C0-22FC-45AA-BF03-CAC75AA7A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26" name="Picture 2" descr="html5 skeleton nodes">
            <a:extLst>
              <a:ext uri="{FF2B5EF4-FFF2-40B4-BE49-F238E27FC236}">
                <a16:creationId xmlns:a16="http://schemas.microsoft.com/office/drawing/2014/main" id="{B058637B-3F34-5460-7145-90F66D267E4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36434" y="1866011"/>
            <a:ext cx="6717563" cy="425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0899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AA1AC5-48B5-3642-A904-66EA098A8414}"/>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8CCA0D62-D67A-DB8D-B58C-0FE00FE66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CC5DF3A3-BE8A-C180-CC55-7BC147D31ED5}"/>
              </a:ext>
            </a:extLst>
          </p:cNvPr>
          <p:cNvSpPr>
            <a:spLocks noGrp="1"/>
          </p:cNvSpPr>
          <p:nvPr>
            <p:ph type="title"/>
          </p:nvPr>
        </p:nvSpPr>
        <p:spPr>
          <a:xfrm>
            <a:off x="838200" y="365125"/>
            <a:ext cx="10515600" cy="1325563"/>
          </a:xfrm>
        </p:spPr>
        <p:txBody>
          <a:bodyPr>
            <a:normAutofit/>
          </a:bodyPr>
          <a:lstStyle/>
          <a:p>
            <a:r>
              <a:rPr lang="de-DE" sz="4400" dirty="0"/>
              <a:t>SAPUI5 Controls – Lifecycle der Controls</a:t>
            </a:r>
            <a:endParaRPr lang="de-DE" sz="4200" dirty="0"/>
          </a:p>
        </p:txBody>
      </p:sp>
      <p:sp>
        <p:nvSpPr>
          <p:cNvPr id="43" name="sketch line">
            <a:extLst>
              <a:ext uri="{FF2B5EF4-FFF2-40B4-BE49-F238E27FC236}">
                <a16:creationId xmlns:a16="http://schemas.microsoft.com/office/drawing/2014/main" id="{7562C7E1-1B9A-B161-A228-F2437B42A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1EE06D4B-5CCA-F423-B339-F311A7C7146D}"/>
              </a:ext>
            </a:extLst>
          </p:cNvPr>
          <p:cNvSpPr>
            <a:spLocks noGrp="1"/>
          </p:cNvSpPr>
          <p:nvPr>
            <p:ph idx="1"/>
          </p:nvPr>
        </p:nvSpPr>
        <p:spPr>
          <a:xfrm>
            <a:off x="838200" y="1920331"/>
            <a:ext cx="5001285" cy="4251960"/>
          </a:xfrm>
        </p:spPr>
        <p:txBody>
          <a:bodyPr>
            <a:normAutofit lnSpcReduction="10000"/>
          </a:bodyPr>
          <a:lstStyle/>
          <a:p>
            <a:pPr algn="l">
              <a:buFont typeface="Arial" panose="020B0604020202020204" pitchFamily="34" charset="0"/>
              <a:buChar char="•"/>
            </a:pPr>
            <a:r>
              <a:rPr lang="de-DE" sz="2200" kern="0" spc="-10" dirty="0">
                <a:solidFill>
                  <a:sysClr val="windowText" lastClr="000000"/>
                </a:solidFill>
                <a:latin typeface="Arial"/>
                <a:cs typeface="Arial"/>
              </a:rPr>
              <a:t>Controls durchlaufen verschiedene Phasen während ihres Lebenszyklus.</a:t>
            </a:r>
          </a:p>
          <a:p>
            <a:pPr algn="l">
              <a:buFont typeface="Arial" panose="020B0604020202020204" pitchFamily="34" charset="0"/>
              <a:buChar char="•"/>
            </a:pPr>
            <a:r>
              <a:rPr lang="de-DE" sz="2200" kern="0" spc="-10" dirty="0">
                <a:solidFill>
                  <a:sysClr val="windowText" lastClr="000000"/>
                </a:solidFill>
                <a:latin typeface="Arial"/>
                <a:cs typeface="Arial"/>
              </a:rPr>
              <a:t>Wichtige Phasen: Initialisierung, Rendering, Zerstörung.</a:t>
            </a:r>
          </a:p>
          <a:p>
            <a:pPr algn="l">
              <a:buFont typeface="Arial" panose="020B0604020202020204" pitchFamily="34" charset="0"/>
              <a:buChar char="•"/>
            </a:pPr>
            <a:r>
              <a:rPr lang="de-DE" sz="2200" kern="0" spc="-10" dirty="0">
                <a:solidFill>
                  <a:sysClr val="windowText" lastClr="000000"/>
                </a:solidFill>
                <a:latin typeface="Arial"/>
                <a:cs typeface="Arial"/>
              </a:rPr>
              <a:t>Beispiel:</a:t>
            </a:r>
          </a:p>
          <a:p>
            <a:pPr algn="l">
              <a:buFont typeface="Arial" panose="020B0604020202020204" pitchFamily="34" charset="0"/>
              <a:buChar char="•"/>
            </a:pPr>
            <a:r>
              <a:rPr lang="de-DE" sz="2200" kern="0" spc="-10" dirty="0">
                <a:solidFill>
                  <a:sysClr val="windowText" lastClr="000000"/>
                </a:solidFill>
                <a:latin typeface="Arial"/>
                <a:cs typeface="Arial"/>
              </a:rPr>
              <a:t>Initialisierung: Control wird erstellt und konfiguriert.</a:t>
            </a:r>
          </a:p>
          <a:p>
            <a:pPr algn="l">
              <a:buFont typeface="Arial" panose="020B0604020202020204" pitchFamily="34" charset="0"/>
              <a:buChar char="•"/>
            </a:pPr>
            <a:r>
              <a:rPr lang="de-DE" sz="2200" kern="0" spc="-10" dirty="0">
                <a:solidFill>
                  <a:sysClr val="windowText" lastClr="000000"/>
                </a:solidFill>
                <a:latin typeface="Arial"/>
                <a:cs typeface="Arial"/>
              </a:rPr>
              <a:t>Rendering: Control wird in die Benutzeroberfläche eingefügt.</a:t>
            </a:r>
          </a:p>
          <a:p>
            <a:pPr algn="l">
              <a:buFont typeface="Arial" panose="020B0604020202020204" pitchFamily="34" charset="0"/>
              <a:buChar char="•"/>
            </a:pPr>
            <a:r>
              <a:rPr lang="de-DE" sz="2200" kern="0" spc="-10" dirty="0" err="1">
                <a:solidFill>
                  <a:sysClr val="windowText" lastClr="000000"/>
                </a:solidFill>
                <a:latin typeface="Arial"/>
                <a:cs typeface="Arial"/>
              </a:rPr>
              <a:t>Destroy</a:t>
            </a:r>
            <a:r>
              <a:rPr lang="de-DE" sz="2200" kern="0" spc="-10" dirty="0">
                <a:solidFill>
                  <a:sysClr val="windowText" lastClr="000000"/>
                </a:solidFill>
                <a:latin typeface="Arial"/>
                <a:cs typeface="Arial"/>
              </a:rPr>
              <a:t>: Control wird aus der Benutzeroberfläche entfernt und Ressourcen werden freigegeben.</a:t>
            </a:r>
          </a:p>
        </p:txBody>
      </p:sp>
    </p:spTree>
    <p:extLst>
      <p:ext uri="{BB962C8B-B14F-4D97-AF65-F5344CB8AC3E}">
        <p14:creationId xmlns:p14="http://schemas.microsoft.com/office/powerpoint/2010/main" val="28608261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3E6740-3284-E86C-E6EE-02F71DFCD234}"/>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2ECA5021-D014-BA6A-0921-6A61C23FE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4904C0E0-28D3-1B20-E41E-9E616BB4BF36}"/>
              </a:ext>
            </a:extLst>
          </p:cNvPr>
          <p:cNvSpPr>
            <a:spLocks noGrp="1"/>
          </p:cNvSpPr>
          <p:nvPr>
            <p:ph type="title"/>
          </p:nvPr>
        </p:nvSpPr>
        <p:spPr>
          <a:xfrm>
            <a:off x="838200" y="365125"/>
            <a:ext cx="10515600" cy="1325563"/>
          </a:xfrm>
        </p:spPr>
        <p:txBody>
          <a:bodyPr>
            <a:normAutofit/>
          </a:bodyPr>
          <a:lstStyle/>
          <a:p>
            <a:r>
              <a:rPr lang="de-DE" sz="4400" dirty="0"/>
              <a:t>SAPUI5 Controls – Aggregationen</a:t>
            </a:r>
            <a:endParaRPr lang="de-DE" sz="4200" dirty="0"/>
          </a:p>
        </p:txBody>
      </p:sp>
      <p:sp>
        <p:nvSpPr>
          <p:cNvPr id="43" name="sketch line">
            <a:extLst>
              <a:ext uri="{FF2B5EF4-FFF2-40B4-BE49-F238E27FC236}">
                <a16:creationId xmlns:a16="http://schemas.microsoft.com/office/drawing/2014/main" id="{15F46137-48A3-BA07-4404-A08C402A7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C8E49076-4535-F9D0-BB80-40B8566F7923}"/>
              </a:ext>
            </a:extLst>
          </p:cNvPr>
          <p:cNvSpPr>
            <a:spLocks noGrp="1"/>
          </p:cNvSpPr>
          <p:nvPr>
            <p:ph idx="1"/>
          </p:nvPr>
        </p:nvSpPr>
        <p:spPr>
          <a:xfrm>
            <a:off x="838200" y="1920331"/>
            <a:ext cx="5001285" cy="4251960"/>
          </a:xfrm>
        </p:spPr>
        <p:txBody>
          <a:bodyPr>
            <a:normAutofit lnSpcReduction="10000"/>
          </a:bodyPr>
          <a:lstStyle/>
          <a:p>
            <a:pPr algn="l">
              <a:buFont typeface="Arial" panose="020B0604020202020204" pitchFamily="34" charset="0"/>
              <a:buChar char="•"/>
            </a:pPr>
            <a:r>
              <a:rPr lang="de-DE" sz="2200" kern="0" spc="-10" dirty="0">
                <a:solidFill>
                  <a:sysClr val="windowText" lastClr="000000"/>
                </a:solidFill>
                <a:latin typeface="Arial"/>
                <a:cs typeface="Arial"/>
              </a:rPr>
              <a:t>Definition: Aggregationen sind Container für andere Controls. Sie ermöglichen die Strukturierung und Organisation von UI-Elementen.</a:t>
            </a:r>
          </a:p>
          <a:p>
            <a:pPr algn="l">
              <a:buFont typeface="Arial" panose="020B0604020202020204" pitchFamily="34" charset="0"/>
              <a:buChar char="•"/>
            </a:pPr>
            <a:r>
              <a:rPr lang="de-DE" sz="2200" kern="0" spc="-10" dirty="0">
                <a:solidFill>
                  <a:sysClr val="windowText" lastClr="000000"/>
                </a:solidFill>
                <a:latin typeface="Arial"/>
                <a:cs typeface="Arial"/>
              </a:rPr>
              <a:t>Verwendung: Aggregationen werden verwendet, um hierarchische Strukturen (Vater-Kind) zu erstellen, wie z.B. Listen, Tabellen und Layouts.</a:t>
            </a:r>
          </a:p>
          <a:p>
            <a:pPr algn="l">
              <a:buFont typeface="Arial" panose="020B0604020202020204" pitchFamily="34" charset="0"/>
              <a:buChar char="•"/>
            </a:pPr>
            <a:r>
              <a:rPr lang="de-DE" sz="2200" kern="0" spc="-10" dirty="0">
                <a:solidFill>
                  <a:sysClr val="windowText" lastClr="000000"/>
                </a:solidFill>
                <a:latin typeface="Arial"/>
                <a:cs typeface="Arial"/>
              </a:rPr>
              <a:t>Beispiel: Eine </a:t>
            </a:r>
            <a:r>
              <a:rPr lang="de-DE" sz="2200" kern="0" spc="-10" dirty="0" err="1">
                <a:solidFill>
                  <a:sysClr val="windowText" lastClr="000000"/>
                </a:solidFill>
                <a:latin typeface="Arial"/>
                <a:cs typeface="Arial"/>
              </a:rPr>
              <a:t>sap.m.Page</a:t>
            </a:r>
            <a:r>
              <a:rPr lang="de-DE" sz="2200" kern="0" spc="-10" dirty="0">
                <a:solidFill>
                  <a:sysClr val="windowText" lastClr="000000"/>
                </a:solidFill>
                <a:latin typeface="Arial"/>
                <a:cs typeface="Arial"/>
              </a:rPr>
              <a:t> enthält eine Aggregation </a:t>
            </a:r>
            <a:r>
              <a:rPr lang="de-DE" sz="2200" kern="0" spc="-10" dirty="0" err="1">
                <a:solidFill>
                  <a:sysClr val="windowText" lastClr="000000"/>
                </a:solidFill>
                <a:latin typeface="Arial"/>
                <a:cs typeface="Arial"/>
              </a:rPr>
              <a:t>content</a:t>
            </a:r>
            <a:r>
              <a:rPr lang="de-DE" sz="2200" kern="0" spc="-10" dirty="0">
                <a:solidFill>
                  <a:sysClr val="windowText" lastClr="000000"/>
                </a:solidFill>
                <a:latin typeface="Arial"/>
                <a:cs typeface="Arial"/>
              </a:rPr>
              <a:t>, die verschiedene Controls wie </a:t>
            </a:r>
            <a:r>
              <a:rPr lang="de-DE" sz="2200" kern="0" spc="-10" dirty="0" err="1">
                <a:solidFill>
                  <a:sysClr val="windowText" lastClr="000000"/>
                </a:solidFill>
                <a:latin typeface="Arial"/>
                <a:cs typeface="Arial"/>
              </a:rPr>
              <a:t>sap.m.Button</a:t>
            </a:r>
            <a:r>
              <a:rPr lang="de-DE" sz="2200" kern="0" spc="-10" dirty="0">
                <a:solidFill>
                  <a:sysClr val="windowText" lastClr="000000"/>
                </a:solidFill>
                <a:latin typeface="Arial"/>
                <a:cs typeface="Arial"/>
              </a:rPr>
              <a:t> und </a:t>
            </a:r>
            <a:r>
              <a:rPr lang="de-DE" sz="2200" kern="0" spc="-10" dirty="0" err="1">
                <a:solidFill>
                  <a:sysClr val="windowText" lastClr="000000"/>
                </a:solidFill>
                <a:latin typeface="Arial"/>
                <a:cs typeface="Arial"/>
              </a:rPr>
              <a:t>sap.m.Input</a:t>
            </a:r>
            <a:r>
              <a:rPr lang="de-DE" sz="2200" kern="0" spc="-10" dirty="0">
                <a:solidFill>
                  <a:sysClr val="windowText" lastClr="000000"/>
                </a:solidFill>
                <a:latin typeface="Arial"/>
                <a:cs typeface="Arial"/>
              </a:rPr>
              <a:t> enthalten kann.</a:t>
            </a:r>
          </a:p>
        </p:txBody>
      </p:sp>
      <p:pic>
        <p:nvPicPr>
          <p:cNvPr id="4" name="Grafik 3">
            <a:extLst>
              <a:ext uri="{FF2B5EF4-FFF2-40B4-BE49-F238E27FC236}">
                <a16:creationId xmlns:a16="http://schemas.microsoft.com/office/drawing/2014/main" id="{67962AFD-96A8-7652-1B1C-C54B4E40E2E3}"/>
              </a:ext>
            </a:extLst>
          </p:cNvPr>
          <p:cNvPicPr>
            <a:picLocks noChangeAspect="1"/>
          </p:cNvPicPr>
          <p:nvPr/>
        </p:nvPicPr>
        <p:blipFill>
          <a:blip r:embed="rId3"/>
          <a:stretch>
            <a:fillRect/>
          </a:stretch>
        </p:blipFill>
        <p:spPr>
          <a:xfrm>
            <a:off x="6352517" y="2871443"/>
            <a:ext cx="4591691" cy="2219635"/>
          </a:xfrm>
          <a:prstGeom prst="rect">
            <a:avLst/>
          </a:prstGeom>
        </p:spPr>
      </p:pic>
    </p:spTree>
    <p:extLst>
      <p:ext uri="{BB962C8B-B14F-4D97-AF65-F5344CB8AC3E}">
        <p14:creationId xmlns:p14="http://schemas.microsoft.com/office/powerpoint/2010/main" val="42100144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BAAE91-1441-C9DD-257B-BE9A583D9F54}"/>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98654A8D-227C-B231-4595-16C1D69245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62C9D014-3E64-CC80-4841-266B53AD6A2D}"/>
              </a:ext>
            </a:extLst>
          </p:cNvPr>
          <p:cNvSpPr>
            <a:spLocks noGrp="1"/>
          </p:cNvSpPr>
          <p:nvPr>
            <p:ph type="title"/>
          </p:nvPr>
        </p:nvSpPr>
        <p:spPr>
          <a:xfrm>
            <a:off x="838200" y="365125"/>
            <a:ext cx="10515600" cy="1325563"/>
          </a:xfrm>
        </p:spPr>
        <p:txBody>
          <a:bodyPr>
            <a:normAutofit/>
          </a:bodyPr>
          <a:lstStyle/>
          <a:p>
            <a:r>
              <a:rPr lang="de-DE" sz="4400" dirty="0"/>
              <a:t>SAPUI5 Controls – Assoziationen</a:t>
            </a:r>
            <a:endParaRPr lang="de-DE" sz="4200" dirty="0"/>
          </a:p>
        </p:txBody>
      </p:sp>
      <p:sp>
        <p:nvSpPr>
          <p:cNvPr id="43" name="sketch line">
            <a:extLst>
              <a:ext uri="{FF2B5EF4-FFF2-40B4-BE49-F238E27FC236}">
                <a16:creationId xmlns:a16="http://schemas.microsoft.com/office/drawing/2014/main" id="{34E08007-F26C-ABAD-09FE-DA7B4C449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D623BFBF-0B21-1947-0A32-152C7BCD166A}"/>
              </a:ext>
            </a:extLst>
          </p:cNvPr>
          <p:cNvSpPr>
            <a:spLocks noGrp="1"/>
          </p:cNvSpPr>
          <p:nvPr>
            <p:ph idx="1"/>
          </p:nvPr>
        </p:nvSpPr>
        <p:spPr>
          <a:xfrm>
            <a:off x="838200" y="1920331"/>
            <a:ext cx="5001285" cy="4251960"/>
          </a:xfrm>
        </p:spPr>
        <p:txBody>
          <a:bodyPr>
            <a:normAutofit/>
          </a:bodyPr>
          <a:lstStyle/>
          <a:p>
            <a:pPr algn="l">
              <a:buFont typeface="Arial" panose="020B0604020202020204" pitchFamily="34" charset="0"/>
              <a:buChar char="•"/>
            </a:pPr>
            <a:r>
              <a:rPr lang="de-DE" sz="2200" kern="0" spc="-10" dirty="0">
                <a:solidFill>
                  <a:sysClr val="windowText" lastClr="000000"/>
                </a:solidFill>
                <a:latin typeface="Arial"/>
                <a:cs typeface="Arial"/>
              </a:rPr>
              <a:t>Definition: Assoziationen sind Verbindungen zwischen Controls, die keine hierarchische Struktur darstellen. Sie ermöglichen die </a:t>
            </a:r>
            <a:r>
              <a:rPr lang="de-DE" sz="2200" kern="0" spc="-10" dirty="0" err="1">
                <a:solidFill>
                  <a:sysClr val="windowText" lastClr="000000"/>
                </a:solidFill>
                <a:latin typeface="Arial"/>
                <a:cs typeface="Arial"/>
              </a:rPr>
              <a:t>Referenzierung</a:t>
            </a:r>
            <a:r>
              <a:rPr lang="de-DE" sz="2200" kern="0" spc="-10" dirty="0">
                <a:solidFill>
                  <a:sysClr val="windowText" lastClr="000000"/>
                </a:solidFill>
                <a:latin typeface="Arial"/>
                <a:cs typeface="Arial"/>
              </a:rPr>
              <a:t> anderer Controls.</a:t>
            </a:r>
          </a:p>
          <a:p>
            <a:pPr algn="l">
              <a:buFont typeface="Arial" panose="020B0604020202020204" pitchFamily="34" charset="0"/>
              <a:buChar char="•"/>
            </a:pPr>
            <a:r>
              <a:rPr lang="de-DE" sz="2200" kern="0" spc="-10" dirty="0">
                <a:solidFill>
                  <a:sysClr val="windowText" lastClr="000000"/>
                </a:solidFill>
                <a:latin typeface="Arial"/>
                <a:cs typeface="Arial"/>
              </a:rPr>
              <a:t>Verwendung: Assoziationen werden verwendet, um Beziehungen zwischen Controls zu definieren, ohne sie direkt zu enthalten.</a:t>
            </a:r>
          </a:p>
          <a:p>
            <a:pPr algn="l">
              <a:buFont typeface="Arial" panose="020B0604020202020204" pitchFamily="34" charset="0"/>
              <a:buChar char="•"/>
            </a:pPr>
            <a:r>
              <a:rPr lang="de-DE" sz="2200" kern="0" spc="-10" dirty="0">
                <a:solidFill>
                  <a:sysClr val="windowText" lastClr="000000"/>
                </a:solidFill>
                <a:latin typeface="Arial"/>
                <a:cs typeface="Arial"/>
              </a:rPr>
              <a:t>Beispiel: Ein </a:t>
            </a:r>
            <a:r>
              <a:rPr lang="de-DE" sz="2200" kern="0" spc="-10" dirty="0" err="1">
                <a:solidFill>
                  <a:sysClr val="windowText" lastClr="000000"/>
                </a:solidFill>
                <a:latin typeface="Arial"/>
                <a:cs typeface="Arial"/>
              </a:rPr>
              <a:t>sap.m.Label</a:t>
            </a:r>
            <a:r>
              <a:rPr lang="de-DE" sz="2200" kern="0" spc="-10" dirty="0">
                <a:solidFill>
                  <a:sysClr val="windowText" lastClr="000000"/>
                </a:solidFill>
                <a:latin typeface="Arial"/>
                <a:cs typeface="Arial"/>
              </a:rPr>
              <a:t> kann über die Assoziation </a:t>
            </a:r>
            <a:r>
              <a:rPr lang="de-DE" sz="2200" kern="0" spc="-10" dirty="0" err="1">
                <a:solidFill>
                  <a:sysClr val="windowText" lastClr="000000"/>
                </a:solidFill>
                <a:latin typeface="Arial"/>
                <a:cs typeface="Arial"/>
              </a:rPr>
              <a:t>labelFor</a:t>
            </a:r>
            <a:r>
              <a:rPr lang="de-DE" sz="2200" kern="0" spc="-10" dirty="0">
                <a:solidFill>
                  <a:sysClr val="windowText" lastClr="000000"/>
                </a:solidFill>
                <a:latin typeface="Arial"/>
                <a:cs typeface="Arial"/>
              </a:rPr>
              <a:t> mit einem </a:t>
            </a:r>
            <a:r>
              <a:rPr lang="de-DE" sz="2200" kern="0" spc="-10" dirty="0" err="1">
                <a:solidFill>
                  <a:sysClr val="windowText" lastClr="000000"/>
                </a:solidFill>
                <a:latin typeface="Arial"/>
                <a:cs typeface="Arial"/>
              </a:rPr>
              <a:t>sap.m.Input</a:t>
            </a:r>
            <a:r>
              <a:rPr lang="de-DE" sz="2200" kern="0" spc="-10" dirty="0">
                <a:solidFill>
                  <a:sysClr val="windowText" lastClr="000000"/>
                </a:solidFill>
                <a:latin typeface="Arial"/>
                <a:cs typeface="Arial"/>
              </a:rPr>
              <a:t> verbunden werden.</a:t>
            </a:r>
          </a:p>
        </p:txBody>
      </p:sp>
      <p:pic>
        <p:nvPicPr>
          <p:cNvPr id="8" name="Grafik 7">
            <a:extLst>
              <a:ext uri="{FF2B5EF4-FFF2-40B4-BE49-F238E27FC236}">
                <a16:creationId xmlns:a16="http://schemas.microsoft.com/office/drawing/2014/main" id="{D5C9CDB1-B89D-3E5F-8007-792D044EF526}"/>
              </a:ext>
            </a:extLst>
          </p:cNvPr>
          <p:cNvPicPr>
            <a:picLocks noChangeAspect="1"/>
          </p:cNvPicPr>
          <p:nvPr/>
        </p:nvPicPr>
        <p:blipFill>
          <a:blip r:embed="rId3"/>
          <a:stretch>
            <a:fillRect/>
          </a:stretch>
        </p:blipFill>
        <p:spPr>
          <a:xfrm>
            <a:off x="6237124" y="2503187"/>
            <a:ext cx="5551231" cy="2280812"/>
          </a:xfrm>
          <a:prstGeom prst="rect">
            <a:avLst/>
          </a:prstGeom>
        </p:spPr>
      </p:pic>
    </p:spTree>
    <p:extLst>
      <p:ext uri="{BB962C8B-B14F-4D97-AF65-F5344CB8AC3E}">
        <p14:creationId xmlns:p14="http://schemas.microsoft.com/office/powerpoint/2010/main" val="23975558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D233CD-F498-6908-35FC-B40F52FA72E3}"/>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CF5D50D4-BD4F-FEEC-74A6-0EEE3FDFF7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A776D4E6-FC10-BFA7-CF5D-F3BFBFA6E38B}"/>
              </a:ext>
            </a:extLst>
          </p:cNvPr>
          <p:cNvSpPr>
            <a:spLocks noGrp="1"/>
          </p:cNvSpPr>
          <p:nvPr>
            <p:ph type="title"/>
          </p:nvPr>
        </p:nvSpPr>
        <p:spPr>
          <a:xfrm>
            <a:off x="838200" y="365125"/>
            <a:ext cx="10515600" cy="1325563"/>
          </a:xfrm>
        </p:spPr>
        <p:txBody>
          <a:bodyPr>
            <a:normAutofit/>
          </a:bodyPr>
          <a:lstStyle/>
          <a:p>
            <a:r>
              <a:rPr lang="de-DE" sz="4400" dirty="0"/>
              <a:t>SAPUI5 List Controls</a:t>
            </a:r>
            <a:endParaRPr lang="de-DE" sz="4200" dirty="0"/>
          </a:p>
        </p:txBody>
      </p:sp>
      <p:sp>
        <p:nvSpPr>
          <p:cNvPr id="43" name="sketch line">
            <a:extLst>
              <a:ext uri="{FF2B5EF4-FFF2-40B4-BE49-F238E27FC236}">
                <a16:creationId xmlns:a16="http://schemas.microsoft.com/office/drawing/2014/main" id="{06390276-B5EB-80E0-3301-E903615AC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6F41E662-3B18-1D20-5622-4474D932670F}"/>
              </a:ext>
            </a:extLst>
          </p:cNvPr>
          <p:cNvSpPr>
            <a:spLocks noGrp="1"/>
          </p:cNvSpPr>
          <p:nvPr>
            <p:ph idx="1"/>
          </p:nvPr>
        </p:nvSpPr>
        <p:spPr>
          <a:xfrm>
            <a:off x="838200" y="1920331"/>
            <a:ext cx="5001285" cy="4251960"/>
          </a:xfrm>
        </p:spPr>
        <p:txBody>
          <a:bodyPr>
            <a:normAutofit/>
          </a:bodyPr>
          <a:lstStyle/>
          <a:p>
            <a:pPr algn="l">
              <a:buFont typeface="Arial" panose="020B0604020202020204" pitchFamily="34" charset="0"/>
              <a:buChar char="•"/>
            </a:pPr>
            <a:r>
              <a:rPr lang="de-DE" sz="2200" kern="0" spc="-10" dirty="0">
                <a:solidFill>
                  <a:sysClr val="windowText" lastClr="000000"/>
                </a:solidFill>
                <a:latin typeface="Arial"/>
                <a:cs typeface="Arial"/>
              </a:rPr>
              <a:t>List, Table usw.</a:t>
            </a:r>
          </a:p>
        </p:txBody>
      </p:sp>
      <p:pic>
        <p:nvPicPr>
          <p:cNvPr id="8" name="Grafik 7">
            <a:extLst>
              <a:ext uri="{FF2B5EF4-FFF2-40B4-BE49-F238E27FC236}">
                <a16:creationId xmlns:a16="http://schemas.microsoft.com/office/drawing/2014/main" id="{E8FA96C9-FCB1-8140-11DA-21D2CD4C48DA}"/>
              </a:ext>
            </a:extLst>
          </p:cNvPr>
          <p:cNvPicPr>
            <a:picLocks noChangeAspect="1"/>
          </p:cNvPicPr>
          <p:nvPr/>
        </p:nvPicPr>
        <p:blipFill>
          <a:blip r:embed="rId3"/>
          <a:stretch>
            <a:fillRect/>
          </a:stretch>
        </p:blipFill>
        <p:spPr>
          <a:xfrm>
            <a:off x="6094476" y="2574894"/>
            <a:ext cx="5611008" cy="2305372"/>
          </a:xfrm>
          <a:prstGeom prst="rect">
            <a:avLst/>
          </a:prstGeom>
        </p:spPr>
      </p:pic>
    </p:spTree>
    <p:extLst>
      <p:ext uri="{BB962C8B-B14F-4D97-AF65-F5344CB8AC3E}">
        <p14:creationId xmlns:p14="http://schemas.microsoft.com/office/powerpoint/2010/main" val="25265088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677876-BEAC-7D98-B6C0-C169E785E384}"/>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0419212-589C-1F4E-321E-9148CB5E8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710D17C9-E137-B0A9-4460-6CE3E5B6F2CD}"/>
              </a:ext>
            </a:extLst>
          </p:cNvPr>
          <p:cNvSpPr>
            <a:spLocks noGrp="1"/>
          </p:cNvSpPr>
          <p:nvPr>
            <p:ph type="title"/>
          </p:nvPr>
        </p:nvSpPr>
        <p:spPr>
          <a:xfrm>
            <a:off x="838200" y="365125"/>
            <a:ext cx="10515600" cy="1325563"/>
          </a:xfrm>
        </p:spPr>
        <p:txBody>
          <a:bodyPr>
            <a:normAutofit/>
          </a:bodyPr>
          <a:lstStyle/>
          <a:p>
            <a:r>
              <a:rPr lang="de-DE" sz="4400" dirty="0"/>
              <a:t>SAPUI5 </a:t>
            </a:r>
            <a:r>
              <a:rPr lang="de-DE" dirty="0"/>
              <a:t>Container und Layout </a:t>
            </a:r>
            <a:r>
              <a:rPr lang="de-DE" sz="4400" dirty="0"/>
              <a:t>Controls</a:t>
            </a:r>
            <a:endParaRPr lang="de-DE" sz="4200" dirty="0"/>
          </a:p>
        </p:txBody>
      </p:sp>
      <p:sp>
        <p:nvSpPr>
          <p:cNvPr id="43" name="sketch line">
            <a:extLst>
              <a:ext uri="{FF2B5EF4-FFF2-40B4-BE49-F238E27FC236}">
                <a16:creationId xmlns:a16="http://schemas.microsoft.com/office/drawing/2014/main" id="{591A8749-7008-44E1-3ED6-630DB012D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1CAE8299-4E10-0491-3F29-819BD7003129}"/>
              </a:ext>
            </a:extLst>
          </p:cNvPr>
          <p:cNvSpPr>
            <a:spLocks noGrp="1"/>
          </p:cNvSpPr>
          <p:nvPr>
            <p:ph idx="1"/>
          </p:nvPr>
        </p:nvSpPr>
        <p:spPr>
          <a:xfrm>
            <a:off x="838200" y="1920331"/>
            <a:ext cx="5001285" cy="4251960"/>
          </a:xfrm>
        </p:spPr>
        <p:txBody>
          <a:bodyPr>
            <a:normAutofit/>
          </a:bodyPr>
          <a:lstStyle/>
          <a:p>
            <a:pPr algn="l">
              <a:buFont typeface="Arial" panose="020B0604020202020204" pitchFamily="34" charset="0"/>
              <a:buChar char="•"/>
            </a:pPr>
            <a:r>
              <a:rPr lang="de-DE" sz="2200" kern="0" spc="-10" dirty="0" err="1">
                <a:solidFill>
                  <a:sysClr val="windowText" lastClr="000000"/>
                </a:solidFill>
                <a:latin typeface="Arial"/>
                <a:cs typeface="Arial"/>
              </a:rPr>
              <a:t>GridLayout</a:t>
            </a:r>
            <a:r>
              <a:rPr lang="de-DE" sz="2200" kern="0" spc="-10" dirty="0">
                <a:solidFill>
                  <a:sysClr val="windowText" lastClr="000000"/>
                </a:solidFill>
                <a:latin typeface="Arial"/>
                <a:cs typeface="Arial"/>
              </a:rPr>
              <a:t> usw.</a:t>
            </a:r>
          </a:p>
        </p:txBody>
      </p:sp>
      <p:pic>
        <p:nvPicPr>
          <p:cNvPr id="8" name="Grafik 7">
            <a:extLst>
              <a:ext uri="{FF2B5EF4-FFF2-40B4-BE49-F238E27FC236}">
                <a16:creationId xmlns:a16="http://schemas.microsoft.com/office/drawing/2014/main" id="{185C16A1-4E08-84EF-FB15-1F946B0D866D}"/>
              </a:ext>
            </a:extLst>
          </p:cNvPr>
          <p:cNvPicPr>
            <a:picLocks noChangeAspect="1"/>
          </p:cNvPicPr>
          <p:nvPr/>
        </p:nvPicPr>
        <p:blipFill>
          <a:blip r:embed="rId3"/>
          <a:stretch>
            <a:fillRect/>
          </a:stretch>
        </p:blipFill>
        <p:spPr>
          <a:xfrm>
            <a:off x="6094476" y="2574894"/>
            <a:ext cx="5611008" cy="2305372"/>
          </a:xfrm>
          <a:prstGeom prst="rect">
            <a:avLst/>
          </a:prstGeom>
        </p:spPr>
      </p:pic>
    </p:spTree>
    <p:extLst>
      <p:ext uri="{BB962C8B-B14F-4D97-AF65-F5344CB8AC3E}">
        <p14:creationId xmlns:p14="http://schemas.microsoft.com/office/powerpoint/2010/main" val="36389154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637E01-FC1C-B82C-4C62-2DE4BCCD8CE8}"/>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1FB6787E-1D0E-F182-18AE-782AE4C3B0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D1C2FDE8-CBF1-3820-2A2D-3ED82A6D9A30}"/>
              </a:ext>
            </a:extLst>
          </p:cNvPr>
          <p:cNvSpPr>
            <a:spLocks noGrp="1"/>
          </p:cNvSpPr>
          <p:nvPr>
            <p:ph type="title"/>
          </p:nvPr>
        </p:nvSpPr>
        <p:spPr>
          <a:xfrm>
            <a:off x="838200" y="365125"/>
            <a:ext cx="10515600" cy="1325563"/>
          </a:xfrm>
        </p:spPr>
        <p:txBody>
          <a:bodyPr>
            <a:normAutofit/>
          </a:bodyPr>
          <a:lstStyle/>
          <a:p>
            <a:r>
              <a:rPr lang="de-DE" sz="4400" dirty="0"/>
              <a:t>SAPUI5 Smart </a:t>
            </a:r>
            <a:r>
              <a:rPr lang="de-DE" dirty="0"/>
              <a:t>Controls</a:t>
            </a:r>
            <a:endParaRPr lang="de-DE" sz="4200" dirty="0"/>
          </a:p>
        </p:txBody>
      </p:sp>
      <p:sp>
        <p:nvSpPr>
          <p:cNvPr id="43" name="sketch line">
            <a:extLst>
              <a:ext uri="{FF2B5EF4-FFF2-40B4-BE49-F238E27FC236}">
                <a16:creationId xmlns:a16="http://schemas.microsoft.com/office/drawing/2014/main" id="{FDC7BD33-A222-527F-962A-5E1E1A14C8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C5A9C132-8214-DA27-F2D3-EA7A4D61D9DE}"/>
              </a:ext>
            </a:extLst>
          </p:cNvPr>
          <p:cNvSpPr>
            <a:spLocks noGrp="1"/>
          </p:cNvSpPr>
          <p:nvPr>
            <p:ph idx="1"/>
          </p:nvPr>
        </p:nvSpPr>
        <p:spPr>
          <a:xfrm>
            <a:off x="838200" y="1920331"/>
            <a:ext cx="5001285" cy="4251960"/>
          </a:xfrm>
        </p:spPr>
        <p:txBody>
          <a:bodyPr>
            <a:normAutofit/>
          </a:bodyPr>
          <a:lstStyle/>
          <a:p>
            <a:pPr marR="0" lvl="0" algn="l" defTabSz="914400" rtl="0" eaLnBrk="1" fontAlgn="auto" latinLnBrk="0" hangingPunct="1">
              <a:lnSpc>
                <a:spcPct val="100000"/>
              </a:lnSpc>
              <a:spcBef>
                <a:spcPts val="0"/>
              </a:spcBef>
              <a:spcAft>
                <a:spcPts val="0"/>
              </a:spcAft>
              <a:buClrTx/>
              <a:buSzTx/>
              <a:buFontTx/>
              <a:buChar char="-"/>
              <a:tabLst/>
              <a:defRPr/>
            </a:pPr>
            <a:r>
              <a:rPr lang="en-US" sz="2200" kern="0" spc="-10" dirty="0">
                <a:solidFill>
                  <a:sysClr val="windowText" lastClr="000000"/>
                </a:solidFill>
                <a:latin typeface="Arial"/>
                <a:cs typeface="Arial"/>
              </a:rPr>
              <a:t>So which controls are smart controls?</a:t>
            </a:r>
          </a:p>
          <a:p>
            <a:pPr marR="0" lvl="0" algn="l" defTabSz="914400" rtl="0" eaLnBrk="1" fontAlgn="auto" latinLnBrk="0" hangingPunct="1">
              <a:lnSpc>
                <a:spcPct val="100000"/>
              </a:lnSpc>
              <a:spcBef>
                <a:spcPts val="0"/>
              </a:spcBef>
              <a:spcAft>
                <a:spcPts val="0"/>
              </a:spcAft>
              <a:buClrTx/>
              <a:buSzTx/>
              <a:buFontTx/>
              <a:buChar char="-"/>
              <a:tabLst/>
              <a:defRPr/>
            </a:pPr>
            <a:r>
              <a:rPr lang="en-US" sz="2200" kern="0" spc="-10" dirty="0">
                <a:solidFill>
                  <a:sysClr val="windowText" lastClr="000000"/>
                </a:solidFill>
                <a:latin typeface="Arial"/>
                <a:cs typeface="Arial"/>
              </a:rPr>
              <a:t>They are handful, placed in the </a:t>
            </a:r>
            <a:r>
              <a:rPr lang="en-US" sz="2200" kern="0" spc="-10" dirty="0" err="1">
                <a:solidFill>
                  <a:sysClr val="windowText" lastClr="000000"/>
                </a:solidFill>
                <a:latin typeface="Arial"/>
                <a:cs typeface="Arial"/>
              </a:rPr>
              <a:t>sap.ui.comp</a:t>
            </a:r>
            <a:r>
              <a:rPr lang="en-US" sz="2200" kern="0" spc="-10" dirty="0">
                <a:solidFill>
                  <a:sysClr val="windowText" lastClr="000000"/>
                </a:solidFill>
                <a:latin typeface="Arial"/>
                <a:cs typeface="Arial"/>
              </a:rPr>
              <a:t> library and consist of </a:t>
            </a:r>
            <a:r>
              <a:rPr lang="en-US" sz="2200" kern="0" spc="-10" dirty="0">
                <a:solidFill>
                  <a:sysClr val="windowText" lastClr="000000"/>
                </a:solidFill>
                <a:latin typeface="Arial"/>
                <a:cs typeface="Arial"/>
                <a:hlinkClick r:id="rId3">
                  <a:extLst>
                    <a:ext uri="{A12FA001-AC4F-418D-AE19-62706E023703}">
                      <ahyp:hlinkClr xmlns:ahyp="http://schemas.microsoft.com/office/drawing/2018/hyperlinkcolor" val="tx"/>
                    </a:ext>
                  </a:extLst>
                </a:hlinkClick>
              </a:rPr>
              <a:t>Smart table</a:t>
            </a:r>
            <a:r>
              <a:rPr lang="en-US" sz="2200" kern="0" spc="-10" dirty="0">
                <a:solidFill>
                  <a:sysClr val="windowText" lastClr="000000"/>
                </a:solidFill>
                <a:latin typeface="Arial"/>
                <a:cs typeface="Arial"/>
              </a:rPr>
              <a:t>, </a:t>
            </a:r>
            <a:r>
              <a:rPr lang="en-US" sz="2200" kern="0" spc="-10" dirty="0">
                <a:solidFill>
                  <a:sysClr val="windowText" lastClr="000000"/>
                </a:solidFill>
                <a:latin typeface="Arial"/>
                <a:cs typeface="Arial"/>
                <a:hlinkClick r:id="rId4">
                  <a:extLst>
                    <a:ext uri="{A12FA001-AC4F-418D-AE19-62706E023703}">
                      <ahyp:hlinkClr xmlns:ahyp="http://schemas.microsoft.com/office/drawing/2018/hyperlinkcolor" val="tx"/>
                    </a:ext>
                  </a:extLst>
                </a:hlinkClick>
              </a:rPr>
              <a:t>Smart chart</a:t>
            </a:r>
            <a:r>
              <a:rPr lang="en-US" sz="2200" kern="0" spc="-10" dirty="0">
                <a:solidFill>
                  <a:sysClr val="windowText" lastClr="000000"/>
                </a:solidFill>
                <a:latin typeface="Arial"/>
                <a:cs typeface="Arial"/>
              </a:rPr>
              <a:t>, </a:t>
            </a:r>
            <a:r>
              <a:rPr lang="en-US" sz="2200" kern="0" spc="-10" dirty="0">
                <a:solidFill>
                  <a:sysClr val="windowText" lastClr="000000"/>
                </a:solidFill>
                <a:latin typeface="Arial"/>
                <a:cs typeface="Arial"/>
                <a:hlinkClick r:id="rId5">
                  <a:extLst>
                    <a:ext uri="{A12FA001-AC4F-418D-AE19-62706E023703}">
                      <ahyp:hlinkClr xmlns:ahyp="http://schemas.microsoft.com/office/drawing/2018/hyperlinkcolor" val="tx"/>
                    </a:ext>
                  </a:extLst>
                </a:hlinkClick>
              </a:rPr>
              <a:t>Smart filter bar</a:t>
            </a:r>
            <a:r>
              <a:rPr lang="en-US" sz="2200" kern="0" spc="-10" dirty="0">
                <a:solidFill>
                  <a:sysClr val="windowText" lastClr="000000"/>
                </a:solidFill>
                <a:latin typeface="Arial"/>
                <a:cs typeface="Arial"/>
              </a:rPr>
              <a:t>, </a:t>
            </a:r>
            <a:r>
              <a:rPr lang="en-US" sz="2200" kern="0" spc="-10" dirty="0">
                <a:solidFill>
                  <a:sysClr val="windowText" lastClr="000000"/>
                </a:solidFill>
                <a:latin typeface="Arial"/>
                <a:cs typeface="Arial"/>
                <a:hlinkClick r:id="rId6">
                  <a:extLst>
                    <a:ext uri="{A12FA001-AC4F-418D-AE19-62706E023703}">
                      <ahyp:hlinkClr xmlns:ahyp="http://schemas.microsoft.com/office/drawing/2018/hyperlinkcolor" val="tx"/>
                    </a:ext>
                  </a:extLst>
                </a:hlinkClick>
              </a:rPr>
              <a:t>Value help dialog</a:t>
            </a:r>
            <a:r>
              <a:rPr lang="en-US" sz="2200" kern="0" spc="-10" dirty="0">
                <a:solidFill>
                  <a:sysClr val="windowText" lastClr="000000"/>
                </a:solidFill>
                <a:latin typeface="Arial"/>
                <a:cs typeface="Arial"/>
              </a:rPr>
              <a:t>, </a:t>
            </a:r>
            <a:r>
              <a:rPr lang="en-US" sz="2200" kern="0" spc="-10" dirty="0">
                <a:solidFill>
                  <a:sysClr val="windowText" lastClr="000000"/>
                </a:solidFill>
                <a:latin typeface="Arial"/>
                <a:cs typeface="Arial"/>
                <a:hlinkClick r:id="rId7">
                  <a:extLst>
                    <a:ext uri="{A12FA001-AC4F-418D-AE19-62706E023703}">
                      <ahyp:hlinkClr xmlns:ahyp="http://schemas.microsoft.com/office/drawing/2018/hyperlinkcolor" val="tx"/>
                    </a:ext>
                  </a:extLst>
                </a:hlinkClick>
              </a:rPr>
              <a:t>Smart form</a:t>
            </a:r>
            <a:r>
              <a:rPr lang="en-US" sz="2200" kern="0" spc="-10" dirty="0">
                <a:solidFill>
                  <a:sysClr val="windowText" lastClr="000000"/>
                </a:solidFill>
                <a:latin typeface="Arial"/>
                <a:cs typeface="Arial"/>
              </a:rPr>
              <a:t>, </a:t>
            </a:r>
            <a:r>
              <a:rPr lang="en-US" sz="2200" kern="0" spc="-10" dirty="0">
                <a:solidFill>
                  <a:sysClr val="windowText" lastClr="000000"/>
                </a:solidFill>
                <a:latin typeface="Arial"/>
                <a:cs typeface="Arial"/>
                <a:hlinkClick r:id="rId8">
                  <a:extLst>
                    <a:ext uri="{A12FA001-AC4F-418D-AE19-62706E023703}">
                      <ahyp:hlinkClr xmlns:ahyp="http://schemas.microsoft.com/office/drawing/2018/hyperlinkcolor" val="tx"/>
                    </a:ext>
                  </a:extLst>
                </a:hlinkClick>
              </a:rPr>
              <a:t>Smart field</a:t>
            </a:r>
            <a:r>
              <a:rPr lang="en-US" sz="2200" kern="0" spc="-10" dirty="0">
                <a:solidFill>
                  <a:sysClr val="windowText" lastClr="000000"/>
                </a:solidFill>
                <a:latin typeface="Arial"/>
                <a:cs typeface="Arial"/>
              </a:rPr>
              <a:t>, </a:t>
            </a:r>
            <a:r>
              <a:rPr lang="en-US" sz="2200" kern="0" spc="-10" dirty="0">
                <a:solidFill>
                  <a:sysClr val="windowText" lastClr="000000"/>
                </a:solidFill>
                <a:latin typeface="Arial"/>
                <a:cs typeface="Arial"/>
                <a:hlinkClick r:id="rId9">
                  <a:extLst>
                    <a:ext uri="{A12FA001-AC4F-418D-AE19-62706E023703}">
                      <ahyp:hlinkClr xmlns:ahyp="http://schemas.microsoft.com/office/drawing/2018/hyperlinkcolor" val="tx"/>
                    </a:ext>
                  </a:extLst>
                </a:hlinkClick>
              </a:rPr>
              <a:t>Smart link</a:t>
            </a:r>
            <a:r>
              <a:rPr lang="en-US" sz="2200" kern="0" spc="-10" dirty="0">
                <a:solidFill>
                  <a:sysClr val="windowText" lastClr="000000"/>
                </a:solidFill>
                <a:latin typeface="Arial"/>
                <a:cs typeface="Arial"/>
              </a:rPr>
              <a:t> and table/chart personalization logic.</a:t>
            </a:r>
          </a:p>
          <a:p>
            <a:pPr marR="0" lvl="0" algn="l" defTabSz="914400" rtl="0" eaLnBrk="1" fontAlgn="auto" latinLnBrk="0" hangingPunct="1">
              <a:lnSpc>
                <a:spcPct val="100000"/>
              </a:lnSpc>
              <a:spcBef>
                <a:spcPts val="0"/>
              </a:spcBef>
              <a:spcAft>
                <a:spcPts val="0"/>
              </a:spcAft>
              <a:buClrTx/>
              <a:buSzTx/>
              <a:buFontTx/>
              <a:buChar char="-"/>
              <a:tabLst/>
              <a:defRPr/>
            </a:pPr>
            <a:r>
              <a:rPr lang="en-US" sz="2200" kern="0" spc="-10" dirty="0">
                <a:solidFill>
                  <a:sysClr val="windowText" lastClr="000000"/>
                </a:solidFill>
                <a:latin typeface="Arial"/>
                <a:cs typeface="Arial"/>
              </a:rPr>
              <a:t>Along with some additional internal helper classes this library contains all that is referred to as smart controls.</a:t>
            </a:r>
            <a:endParaRPr lang="de-DE" sz="2200" kern="0" spc="-10" dirty="0">
              <a:solidFill>
                <a:sysClr val="windowText" lastClr="000000"/>
              </a:solidFill>
              <a:latin typeface="Arial"/>
              <a:cs typeface="Arial"/>
            </a:endParaRPr>
          </a:p>
          <a:p>
            <a:pPr algn="l">
              <a:buFont typeface="Arial" panose="020B0604020202020204" pitchFamily="34" charset="0"/>
              <a:buChar char="•"/>
            </a:pPr>
            <a:endParaRPr lang="de-DE" sz="2200" kern="0" spc="-10" dirty="0">
              <a:solidFill>
                <a:sysClr val="windowText" lastClr="000000"/>
              </a:solidFill>
              <a:latin typeface="Arial"/>
              <a:cs typeface="Arial"/>
            </a:endParaRPr>
          </a:p>
        </p:txBody>
      </p:sp>
    </p:spTree>
    <p:extLst>
      <p:ext uri="{BB962C8B-B14F-4D97-AF65-F5344CB8AC3E}">
        <p14:creationId xmlns:p14="http://schemas.microsoft.com/office/powerpoint/2010/main" val="14848667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98B7B1-DB2A-6D01-5190-0BCBBFA753F3}"/>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20A8ECC8-6879-05B8-5F18-5C3E17F8F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07141178-644B-C3CF-57DD-B5C48EE04FB3}"/>
              </a:ext>
            </a:extLst>
          </p:cNvPr>
          <p:cNvSpPr>
            <a:spLocks noGrp="1"/>
          </p:cNvSpPr>
          <p:nvPr>
            <p:ph type="title"/>
          </p:nvPr>
        </p:nvSpPr>
        <p:spPr>
          <a:xfrm>
            <a:off x="838200" y="365125"/>
            <a:ext cx="10515600" cy="1325563"/>
          </a:xfrm>
        </p:spPr>
        <p:txBody>
          <a:bodyPr>
            <a:normAutofit/>
          </a:bodyPr>
          <a:lstStyle/>
          <a:p>
            <a:r>
              <a:rPr lang="de-DE" sz="4400" dirty="0"/>
              <a:t>SAPUI5 Controls – Orchestrierung</a:t>
            </a:r>
            <a:endParaRPr lang="de-DE" sz="4200" dirty="0"/>
          </a:p>
        </p:txBody>
      </p:sp>
      <p:sp>
        <p:nvSpPr>
          <p:cNvPr id="43" name="sketch line">
            <a:extLst>
              <a:ext uri="{FF2B5EF4-FFF2-40B4-BE49-F238E27FC236}">
                <a16:creationId xmlns:a16="http://schemas.microsoft.com/office/drawing/2014/main" id="{843A1DEA-90B3-9E65-4533-24BC4A8254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F1EDB7EF-C8F8-4AE4-8706-1B9BA8D10228}"/>
              </a:ext>
            </a:extLst>
          </p:cNvPr>
          <p:cNvSpPr>
            <a:spLocks noGrp="1"/>
          </p:cNvSpPr>
          <p:nvPr>
            <p:ph idx="1"/>
          </p:nvPr>
        </p:nvSpPr>
        <p:spPr>
          <a:xfrm>
            <a:off x="838200" y="1920331"/>
            <a:ext cx="5001285" cy="4251960"/>
          </a:xfrm>
        </p:spPr>
        <p:txBody>
          <a:bodyPr>
            <a:normAutofit/>
          </a:bodyPr>
          <a:lstStyle/>
          <a:p>
            <a:pPr algn="l">
              <a:buFont typeface="Arial" panose="020B0604020202020204" pitchFamily="34" charset="0"/>
              <a:buChar char="•"/>
            </a:pPr>
            <a:endParaRPr lang="de-DE" sz="2200" kern="0" spc="-10" dirty="0">
              <a:solidFill>
                <a:sysClr val="windowText" lastClr="000000"/>
              </a:solidFill>
              <a:latin typeface="Arial"/>
              <a:cs typeface="Arial"/>
            </a:endParaRPr>
          </a:p>
        </p:txBody>
      </p:sp>
      <p:pic>
        <p:nvPicPr>
          <p:cNvPr id="4" name="Grafik 3">
            <a:extLst>
              <a:ext uri="{FF2B5EF4-FFF2-40B4-BE49-F238E27FC236}">
                <a16:creationId xmlns:a16="http://schemas.microsoft.com/office/drawing/2014/main" id="{51A86CB8-10EE-00EE-9D58-83D5879A26E6}"/>
              </a:ext>
            </a:extLst>
          </p:cNvPr>
          <p:cNvPicPr>
            <a:picLocks noChangeAspect="1"/>
          </p:cNvPicPr>
          <p:nvPr/>
        </p:nvPicPr>
        <p:blipFill>
          <a:blip r:embed="rId3"/>
          <a:stretch>
            <a:fillRect/>
          </a:stretch>
        </p:blipFill>
        <p:spPr>
          <a:xfrm>
            <a:off x="619156" y="1903873"/>
            <a:ext cx="10440658" cy="4735969"/>
          </a:xfrm>
          <a:prstGeom prst="rect">
            <a:avLst/>
          </a:prstGeom>
        </p:spPr>
      </p:pic>
    </p:spTree>
    <p:extLst>
      <p:ext uri="{BB962C8B-B14F-4D97-AF65-F5344CB8AC3E}">
        <p14:creationId xmlns:p14="http://schemas.microsoft.com/office/powerpoint/2010/main" val="1189911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159DD2-1E72-D1C5-AD40-26ACE6752592}"/>
            </a:ext>
          </a:extLst>
        </p:cNvPr>
        <p:cNvGrpSpPr/>
        <p:nvPr/>
      </p:nvGrpSpPr>
      <p:grpSpPr>
        <a:xfrm>
          <a:off x="0" y="0"/>
          <a:ext cx="0" cy="0"/>
          <a:chOff x="0" y="0"/>
          <a:chExt cx="0" cy="0"/>
        </a:xfrm>
      </p:grpSpPr>
      <p:sp useBgFill="1">
        <p:nvSpPr>
          <p:cNvPr id="114" name="Rectangle 8">
            <a:extLst>
              <a:ext uri="{FF2B5EF4-FFF2-40B4-BE49-F238E27FC236}">
                <a16:creationId xmlns:a16="http://schemas.microsoft.com/office/drawing/2014/main" id="{72152886-7466-2356-83F8-8B31E612E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60552EB8-AF8C-7547-7925-D3B8CDCDE2A2}"/>
              </a:ext>
            </a:extLst>
          </p:cNvPr>
          <p:cNvSpPr>
            <a:spLocks noGrp="1"/>
          </p:cNvSpPr>
          <p:nvPr>
            <p:ph type="ctrTitle"/>
          </p:nvPr>
        </p:nvSpPr>
        <p:spPr>
          <a:xfrm>
            <a:off x="643468" y="643467"/>
            <a:ext cx="5962785" cy="4567137"/>
          </a:xfrm>
        </p:spPr>
        <p:txBody>
          <a:bodyPr>
            <a:normAutofit/>
          </a:bodyPr>
          <a:lstStyle/>
          <a:p>
            <a:pPr algn="l"/>
            <a:r>
              <a:rPr lang="de-DE" sz="4400" dirty="0"/>
              <a:t>Model View Controller (MVC)  Prinzip</a:t>
            </a:r>
          </a:p>
        </p:txBody>
      </p:sp>
      <p:sp>
        <p:nvSpPr>
          <p:cNvPr id="3" name="Untertitel 2">
            <a:extLst>
              <a:ext uri="{FF2B5EF4-FFF2-40B4-BE49-F238E27FC236}">
                <a16:creationId xmlns:a16="http://schemas.microsoft.com/office/drawing/2014/main" id="{3334F741-D017-A6C6-7427-EBBA64EF8292}"/>
              </a:ext>
            </a:extLst>
          </p:cNvPr>
          <p:cNvSpPr>
            <a:spLocks noGrp="1"/>
          </p:cNvSpPr>
          <p:nvPr>
            <p:ph type="subTitle" idx="1"/>
          </p:nvPr>
        </p:nvSpPr>
        <p:spPr>
          <a:xfrm>
            <a:off x="643467" y="5277684"/>
            <a:ext cx="4620584" cy="775494"/>
          </a:xfrm>
        </p:spPr>
        <p:txBody>
          <a:bodyPr>
            <a:normAutofit/>
          </a:bodyPr>
          <a:lstStyle/>
          <a:p>
            <a:pPr algn="l"/>
            <a:r>
              <a:rPr lang="de-DE" dirty="0"/>
              <a:t>Erläuterung des Konzeptes</a:t>
            </a:r>
          </a:p>
        </p:txBody>
      </p:sp>
      <p:pic>
        <p:nvPicPr>
          <p:cNvPr id="115" name="Picture 4">
            <a:extLst>
              <a:ext uri="{FF2B5EF4-FFF2-40B4-BE49-F238E27FC236}">
                <a16:creationId xmlns:a16="http://schemas.microsoft.com/office/drawing/2014/main" id="{0ECD973D-69D8-E88F-6291-6B2C7E722490}"/>
              </a:ext>
            </a:extLst>
          </p:cNvPr>
          <p:cNvPicPr>
            <a:picLocks noChangeAspect="1"/>
          </p:cNvPicPr>
          <p:nvPr/>
        </p:nvPicPr>
        <p:blipFill rotWithShape="1">
          <a:blip r:embed="rId2"/>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2281061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97F167C-EA70-FF0F-F323-126494283157}"/>
              </a:ext>
            </a:extLst>
          </p:cNvPr>
          <p:cNvSpPr>
            <a:spLocks noGrp="1"/>
          </p:cNvSpPr>
          <p:nvPr>
            <p:ph type="title"/>
          </p:nvPr>
        </p:nvSpPr>
        <p:spPr>
          <a:xfrm>
            <a:off x="838200" y="365125"/>
            <a:ext cx="10515600" cy="1325563"/>
          </a:xfrm>
        </p:spPr>
        <p:txBody>
          <a:bodyPr>
            <a:normAutofit/>
          </a:bodyPr>
          <a:lstStyle/>
          <a:p>
            <a:r>
              <a:rPr lang="de-DE" sz="4200" dirty="0"/>
              <a:t>Model View Controller Konzept</a:t>
            </a:r>
          </a:p>
        </p:txBody>
      </p:sp>
      <p:sp>
        <p:nvSpPr>
          <p:cNvPr id="4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nhaltsplatzhalter 2">
            <a:extLst>
              <a:ext uri="{FF2B5EF4-FFF2-40B4-BE49-F238E27FC236}">
                <a16:creationId xmlns:a16="http://schemas.microsoft.com/office/drawing/2014/main" id="{A3717B52-2B6D-DA0E-0033-CD89516E531E}"/>
              </a:ext>
            </a:extLst>
          </p:cNvPr>
          <p:cNvSpPr>
            <a:spLocks noGrp="1"/>
          </p:cNvSpPr>
          <p:nvPr>
            <p:ph idx="1"/>
          </p:nvPr>
        </p:nvSpPr>
        <p:spPr>
          <a:xfrm>
            <a:off x="838200" y="1920331"/>
            <a:ext cx="10515600" cy="4251960"/>
          </a:xfrm>
        </p:spPr>
        <p:txBody>
          <a:bodyPr>
            <a:normAutofit fontScale="85000" lnSpcReduction="20000"/>
          </a:bodyPr>
          <a:lstStyle/>
          <a:p>
            <a:r>
              <a:rPr lang="de-DE" i="0" u="none" strike="noStrike" dirty="0">
                <a:effectLst/>
                <a:latin typeface="-apple-system"/>
              </a:rPr>
              <a:t>Trennung des UI-Layout von Inhalt und Verhalten</a:t>
            </a:r>
          </a:p>
          <a:p>
            <a:r>
              <a:rPr lang="de-DE" dirty="0">
                <a:latin typeface="-apple-system"/>
              </a:rPr>
              <a:t>Automatische Aktualisierung des View wenn Model sich ändert</a:t>
            </a:r>
          </a:p>
          <a:p>
            <a:r>
              <a:rPr lang="de-DE" i="0" u="none" strike="noStrike" dirty="0">
                <a:effectLst/>
                <a:latin typeface="-apple-system"/>
              </a:rPr>
              <a:t>Model View Controller / MVC Konzept</a:t>
            </a:r>
          </a:p>
          <a:p>
            <a:pPr lvl="1"/>
            <a:r>
              <a:rPr lang="de-DE" dirty="0">
                <a:latin typeface="-apple-system"/>
              </a:rPr>
              <a:t>Model</a:t>
            </a:r>
          </a:p>
          <a:p>
            <a:pPr lvl="2"/>
            <a:r>
              <a:rPr lang="de-DE" i="0" u="none" strike="noStrike" dirty="0">
                <a:effectLst/>
                <a:latin typeface="-apple-system"/>
              </a:rPr>
              <a:t>Management der Anwendungsdaten</a:t>
            </a:r>
          </a:p>
          <a:p>
            <a:pPr lvl="1"/>
            <a:r>
              <a:rPr lang="de-DE" dirty="0">
                <a:latin typeface="-apple-system"/>
              </a:rPr>
              <a:t>View</a:t>
            </a:r>
          </a:p>
          <a:p>
            <a:pPr lvl="2"/>
            <a:r>
              <a:rPr lang="de-DE" i="0" u="none" strike="noStrike" dirty="0">
                <a:effectLst/>
                <a:latin typeface="-apple-system"/>
              </a:rPr>
              <a:t>Visualisierung (in HTML ähnlicher Syntax)</a:t>
            </a:r>
          </a:p>
          <a:p>
            <a:pPr lvl="2"/>
            <a:r>
              <a:rPr lang="de-DE" dirty="0">
                <a:latin typeface="-apple-system"/>
              </a:rPr>
              <a:t>Definition und Rendering des User Interfaces</a:t>
            </a:r>
          </a:p>
          <a:p>
            <a:pPr lvl="1"/>
            <a:r>
              <a:rPr lang="de-DE" i="0" u="none" strike="noStrike" dirty="0">
                <a:effectLst/>
                <a:latin typeface="-apple-system"/>
              </a:rPr>
              <a:t>Controller</a:t>
            </a:r>
          </a:p>
          <a:p>
            <a:pPr lvl="2"/>
            <a:r>
              <a:rPr lang="de-DE" i="0" u="none" strike="noStrike" dirty="0">
                <a:effectLst/>
                <a:latin typeface="-apple-system"/>
              </a:rPr>
              <a:t>Business Logik</a:t>
            </a:r>
          </a:p>
          <a:p>
            <a:pPr lvl="2"/>
            <a:r>
              <a:rPr lang="de-DE" i="0" u="none" strike="noStrike" dirty="0">
                <a:effectLst/>
                <a:latin typeface="-apple-system"/>
              </a:rPr>
              <a:t>Behandlung von Events, die View oder Nutzerinteraktionen auslösen</a:t>
            </a:r>
          </a:p>
          <a:p>
            <a:pPr lvl="2"/>
            <a:r>
              <a:rPr lang="de-DE" i="0" u="none" strike="noStrike" dirty="0">
                <a:effectLst/>
                <a:latin typeface="-apple-system"/>
              </a:rPr>
              <a:t>Modifikation von Views und Model</a:t>
            </a:r>
          </a:p>
          <a:p>
            <a:pPr lvl="2"/>
            <a:endParaRPr lang="de-DE" i="0" u="none" strike="noStrike" dirty="0">
              <a:effectLst/>
              <a:latin typeface="-apple-system"/>
            </a:endParaRPr>
          </a:p>
          <a:p>
            <a:r>
              <a:rPr lang="de-DE" dirty="0">
                <a:latin typeface="-apple-system"/>
              </a:rPr>
              <a:t>Nutzen: Bessere Kapselung, Wartbarkeit und Erweiterbarkeit</a:t>
            </a:r>
            <a:endParaRPr lang="de-DE" i="0" u="none" strike="noStrike" dirty="0">
              <a:effectLst/>
              <a:latin typeface="-apple-system"/>
            </a:endParaRPr>
          </a:p>
        </p:txBody>
      </p:sp>
      <p:pic>
        <p:nvPicPr>
          <p:cNvPr id="13" name="Grafik 12">
            <a:extLst>
              <a:ext uri="{FF2B5EF4-FFF2-40B4-BE49-F238E27FC236}">
                <a16:creationId xmlns:a16="http://schemas.microsoft.com/office/drawing/2014/main" id="{0060BE8D-3B12-1C48-64C7-1884BA5100CF}"/>
              </a:ext>
            </a:extLst>
          </p:cNvPr>
          <p:cNvPicPr>
            <a:picLocks noChangeAspect="1"/>
          </p:cNvPicPr>
          <p:nvPr/>
        </p:nvPicPr>
        <p:blipFill>
          <a:blip r:embed="rId3"/>
          <a:stretch>
            <a:fillRect/>
          </a:stretch>
        </p:blipFill>
        <p:spPr>
          <a:xfrm>
            <a:off x="8316173" y="2541462"/>
            <a:ext cx="3381847" cy="2600688"/>
          </a:xfrm>
          <a:prstGeom prst="rect">
            <a:avLst/>
          </a:prstGeom>
        </p:spPr>
      </p:pic>
    </p:spTree>
    <p:extLst>
      <p:ext uri="{BB962C8B-B14F-4D97-AF65-F5344CB8AC3E}">
        <p14:creationId xmlns:p14="http://schemas.microsoft.com/office/powerpoint/2010/main" val="20966189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6CFF86-BD18-2A9F-89DA-C4C7B260109E}"/>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B1F89D7D-40C4-B03E-4565-30D9ACCEE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5559D4A-5524-299C-01D0-C042FE25709C}"/>
              </a:ext>
            </a:extLst>
          </p:cNvPr>
          <p:cNvSpPr>
            <a:spLocks noGrp="1"/>
          </p:cNvSpPr>
          <p:nvPr>
            <p:ph type="title"/>
          </p:nvPr>
        </p:nvSpPr>
        <p:spPr>
          <a:xfrm>
            <a:off x="838200" y="365125"/>
            <a:ext cx="10515600" cy="1325563"/>
          </a:xfrm>
        </p:spPr>
        <p:txBody>
          <a:bodyPr>
            <a:normAutofit/>
          </a:bodyPr>
          <a:lstStyle/>
          <a:p>
            <a:r>
              <a:rPr lang="de-DE" sz="4200" dirty="0"/>
              <a:t>Model View Controller Konzept</a:t>
            </a:r>
          </a:p>
        </p:txBody>
      </p:sp>
      <p:sp>
        <p:nvSpPr>
          <p:cNvPr id="43" name="sketch line">
            <a:extLst>
              <a:ext uri="{FF2B5EF4-FFF2-40B4-BE49-F238E27FC236}">
                <a16:creationId xmlns:a16="http://schemas.microsoft.com/office/drawing/2014/main" id="{849B0AC1-AD32-CD89-3127-81E98F13E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nhaltsplatzhalter 3">
            <a:extLst>
              <a:ext uri="{FF2B5EF4-FFF2-40B4-BE49-F238E27FC236}">
                <a16:creationId xmlns:a16="http://schemas.microsoft.com/office/drawing/2014/main" id="{D8902EDE-9107-9D17-65B3-BA1AFE0188DE}"/>
              </a:ext>
            </a:extLst>
          </p:cNvPr>
          <p:cNvPicPr>
            <a:picLocks noGrp="1" noChangeAspect="1"/>
          </p:cNvPicPr>
          <p:nvPr>
            <p:ph idx="1"/>
          </p:nvPr>
        </p:nvPicPr>
        <p:blipFill>
          <a:blip r:embed="rId3"/>
          <a:stretch>
            <a:fillRect/>
          </a:stretch>
        </p:blipFill>
        <p:spPr>
          <a:xfrm>
            <a:off x="1628151" y="2141271"/>
            <a:ext cx="8935697" cy="3810532"/>
          </a:xfrm>
        </p:spPr>
      </p:pic>
    </p:spTree>
    <p:extLst>
      <p:ext uri="{BB962C8B-B14F-4D97-AF65-F5344CB8AC3E}">
        <p14:creationId xmlns:p14="http://schemas.microsoft.com/office/powerpoint/2010/main" val="355456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35C3B5-CA02-C7DA-37EC-7543FBF548B6}"/>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BCE4EE04-5642-24E9-FB38-55AD8896F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EBC5AC2C-CADA-12FF-BC1C-0920302278D2}"/>
              </a:ext>
            </a:extLst>
          </p:cNvPr>
          <p:cNvSpPr>
            <a:spLocks noGrp="1"/>
          </p:cNvSpPr>
          <p:nvPr>
            <p:ph type="title"/>
          </p:nvPr>
        </p:nvSpPr>
        <p:spPr>
          <a:xfrm>
            <a:off x="838200" y="365125"/>
            <a:ext cx="10515600" cy="1325563"/>
          </a:xfrm>
        </p:spPr>
        <p:txBody>
          <a:bodyPr>
            <a:normAutofit/>
          </a:bodyPr>
          <a:lstStyle/>
          <a:p>
            <a:r>
              <a:rPr lang="de-DE" sz="4400" dirty="0"/>
              <a:t>Einführung JavaScript</a:t>
            </a:r>
            <a:endParaRPr lang="de-DE" sz="4200" dirty="0"/>
          </a:p>
        </p:txBody>
      </p:sp>
      <p:sp>
        <p:nvSpPr>
          <p:cNvPr id="43" name="sketch line">
            <a:extLst>
              <a:ext uri="{FF2B5EF4-FFF2-40B4-BE49-F238E27FC236}">
                <a16:creationId xmlns:a16="http://schemas.microsoft.com/office/drawing/2014/main" id="{EAD5548B-8BFA-C943-B6DE-2E00DC5E3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1721BF3C-71F6-CCD0-5090-E5B64301B6F6}"/>
              </a:ext>
            </a:extLst>
          </p:cNvPr>
          <p:cNvSpPr>
            <a:spLocks noGrp="1"/>
          </p:cNvSpPr>
          <p:nvPr>
            <p:ph idx="1"/>
          </p:nvPr>
        </p:nvSpPr>
        <p:spPr>
          <a:xfrm>
            <a:off x="838200" y="1920331"/>
            <a:ext cx="10515600" cy="4251960"/>
          </a:xfrm>
        </p:spPr>
        <p:txBody>
          <a:bodyPr>
            <a:normAutofit fontScale="85000" lnSpcReduction="20000"/>
          </a:bodyPr>
          <a:lstStyle/>
          <a:p>
            <a:pPr>
              <a:lnSpc>
                <a:spcPct val="100000"/>
              </a:lnSpc>
              <a:defRPr/>
            </a:pPr>
            <a:r>
              <a:rPr lang="de-DE" sz="3000" kern="0" spc="-10" dirty="0">
                <a:solidFill>
                  <a:sysClr val="windowText" lastClr="000000"/>
                </a:solidFill>
                <a:latin typeface="Arial"/>
                <a:cs typeface="Arial"/>
              </a:rPr>
              <a:t>JavaScript ist eine Programmiersprache, die verwendet wird, um interaktive und dynamische Webseiten zu erstellen.</a:t>
            </a:r>
          </a:p>
          <a:p>
            <a:pPr>
              <a:lnSpc>
                <a:spcPct val="100000"/>
              </a:lnSpc>
              <a:defRPr/>
            </a:pPr>
            <a:r>
              <a:rPr lang="de-DE" sz="3000" kern="0" spc="-10" dirty="0" err="1">
                <a:solidFill>
                  <a:sysClr val="windowText" lastClr="000000"/>
                </a:solidFill>
                <a:latin typeface="Arial"/>
                <a:cs typeface="Arial"/>
              </a:rPr>
              <a:t>Javascript</a:t>
            </a:r>
            <a:r>
              <a:rPr lang="de-DE" sz="3000" kern="0" spc="-10" dirty="0">
                <a:solidFill>
                  <a:sysClr val="windowText" lastClr="000000"/>
                </a:solidFill>
                <a:latin typeface="Arial"/>
                <a:cs typeface="Arial"/>
              </a:rPr>
              <a:t> läuft im Browser und ermöglicht die Manipulation des DOM (</a:t>
            </a:r>
            <a:r>
              <a:rPr lang="de-DE" sz="3000" kern="0" spc="-10" dirty="0" err="1">
                <a:solidFill>
                  <a:sysClr val="windowText" lastClr="000000"/>
                </a:solidFill>
                <a:latin typeface="Arial"/>
                <a:cs typeface="Arial"/>
              </a:rPr>
              <a:t>Document</a:t>
            </a:r>
            <a:r>
              <a:rPr lang="de-DE" sz="3000" kern="0" spc="-10" dirty="0">
                <a:solidFill>
                  <a:sysClr val="windowText" lastClr="000000"/>
                </a:solidFill>
                <a:latin typeface="Arial"/>
                <a:cs typeface="Arial"/>
              </a:rPr>
              <a:t> </a:t>
            </a:r>
            <a:r>
              <a:rPr lang="de-DE" sz="3000" kern="0" spc="-10" dirty="0" err="1">
                <a:solidFill>
                  <a:sysClr val="windowText" lastClr="000000"/>
                </a:solidFill>
                <a:latin typeface="Arial"/>
                <a:cs typeface="Arial"/>
              </a:rPr>
              <a:t>Object</a:t>
            </a:r>
            <a:r>
              <a:rPr lang="de-DE" sz="3000" kern="0" spc="-10" dirty="0">
                <a:solidFill>
                  <a:sysClr val="windowText" lastClr="000000"/>
                </a:solidFill>
                <a:latin typeface="Arial"/>
                <a:cs typeface="Arial"/>
              </a:rPr>
              <a:t> Model).</a:t>
            </a:r>
          </a:p>
          <a:p>
            <a:pPr>
              <a:lnSpc>
                <a:spcPct val="100000"/>
              </a:lnSpc>
              <a:defRPr/>
            </a:pPr>
            <a:r>
              <a:rPr lang="de-DE" sz="3000" kern="0" spc="-10" dirty="0">
                <a:solidFill>
                  <a:sysClr val="windowText" lastClr="000000"/>
                </a:solidFill>
                <a:latin typeface="Arial"/>
                <a:cs typeface="Arial"/>
              </a:rPr>
              <a:t>JavaScript ist eine der Kerntechnologien des Webs, zusammen mit HTML und CSS.</a:t>
            </a:r>
            <a:br>
              <a:rPr lang="de-DE" sz="3000" b="1" kern="0" spc="-10" dirty="0">
                <a:solidFill>
                  <a:sysClr val="windowText" lastClr="000000"/>
                </a:solidFill>
                <a:latin typeface="Arial"/>
                <a:cs typeface="Arial"/>
              </a:rPr>
            </a:br>
            <a:br>
              <a:rPr lang="de-DE" sz="3000" b="1" kern="0" spc="-10" dirty="0">
                <a:solidFill>
                  <a:sysClr val="windowText" lastClr="000000"/>
                </a:solidFill>
                <a:latin typeface="Arial"/>
                <a:cs typeface="Arial"/>
              </a:rPr>
            </a:br>
            <a:br>
              <a:rPr lang="de-DE" sz="3000" b="1" kern="0" spc="-10" dirty="0">
                <a:solidFill>
                  <a:sysClr val="windowText" lastClr="000000"/>
                </a:solidFill>
                <a:latin typeface="Arial"/>
                <a:cs typeface="Arial"/>
              </a:rPr>
            </a:br>
            <a:br>
              <a:rPr lang="de-DE" sz="3000" b="1" kern="0" spc="-10" dirty="0">
                <a:solidFill>
                  <a:sysClr val="windowText" lastClr="000000"/>
                </a:solidFill>
                <a:latin typeface="Arial"/>
                <a:cs typeface="Arial"/>
              </a:rPr>
            </a:br>
            <a:br>
              <a:rPr lang="de-DE" sz="3000" b="1" kern="0" spc="-10" dirty="0">
                <a:solidFill>
                  <a:sysClr val="windowText" lastClr="000000"/>
                </a:solidFill>
                <a:latin typeface="Arial"/>
                <a:cs typeface="Arial"/>
              </a:rPr>
            </a:br>
            <a:endParaRPr lang="de-DE" sz="3000" b="1" kern="0" spc="-10" dirty="0">
              <a:solidFill>
                <a:sysClr val="windowText" lastClr="000000"/>
              </a:solidFill>
              <a:latin typeface="Arial"/>
              <a:cs typeface="Arial"/>
            </a:endParaRPr>
          </a:p>
        </p:txBody>
      </p:sp>
    </p:spTree>
    <p:extLst>
      <p:ext uri="{BB962C8B-B14F-4D97-AF65-F5344CB8AC3E}">
        <p14:creationId xmlns:p14="http://schemas.microsoft.com/office/powerpoint/2010/main" val="17032178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AE1483-E688-6CE1-9931-232E19D827EE}"/>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71814C3D-B3F5-508D-F6C4-58C23D79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02D2E741-3CB1-C8A4-533C-AAD6433086D9}"/>
              </a:ext>
            </a:extLst>
          </p:cNvPr>
          <p:cNvSpPr>
            <a:spLocks noGrp="1"/>
          </p:cNvSpPr>
          <p:nvPr>
            <p:ph type="title"/>
          </p:nvPr>
        </p:nvSpPr>
        <p:spPr>
          <a:xfrm>
            <a:off x="838200" y="365125"/>
            <a:ext cx="10515600" cy="1325563"/>
          </a:xfrm>
        </p:spPr>
        <p:txBody>
          <a:bodyPr>
            <a:normAutofit/>
          </a:bodyPr>
          <a:lstStyle/>
          <a:p>
            <a:r>
              <a:rPr lang="de-DE" sz="4200" dirty="0"/>
              <a:t>Model View Controller Konzept</a:t>
            </a:r>
          </a:p>
        </p:txBody>
      </p:sp>
      <p:sp>
        <p:nvSpPr>
          <p:cNvPr id="43" name="sketch line">
            <a:extLst>
              <a:ext uri="{FF2B5EF4-FFF2-40B4-BE49-F238E27FC236}">
                <a16:creationId xmlns:a16="http://schemas.microsoft.com/office/drawing/2014/main" id="{8F7BD238-C483-68BD-14F7-237E4AF55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52A3949D-556E-A695-7860-2DB92676E412}"/>
              </a:ext>
            </a:extLst>
          </p:cNvPr>
          <p:cNvSpPr>
            <a:spLocks noGrp="1"/>
          </p:cNvSpPr>
          <p:nvPr>
            <p:ph idx="1"/>
          </p:nvPr>
        </p:nvSpPr>
        <p:spPr>
          <a:xfrm>
            <a:off x="838200" y="1920331"/>
            <a:ext cx="10515600" cy="4251960"/>
          </a:xfrm>
        </p:spPr>
        <p:txBody>
          <a:bodyPr>
            <a:normAutofit/>
          </a:bodyPr>
          <a:lstStyle/>
          <a:p>
            <a:r>
              <a:rPr kumimoji="0" lang="de-DE" sz="2400" b="0" i="0" u="none" strike="noStrike" kern="0" cap="none" spc="0" normalizeH="0" baseline="0" noProof="0" dirty="0">
                <a:ln>
                  <a:noFill/>
                </a:ln>
                <a:solidFill>
                  <a:sysClr val="windowText" lastClr="000000"/>
                </a:solidFill>
                <a:effectLst/>
                <a:uLnTx/>
                <a:uFillTx/>
                <a:latin typeface="Arial"/>
                <a:cs typeface="Arial"/>
              </a:rPr>
              <a:t>Jedem</a:t>
            </a:r>
            <a:r>
              <a:rPr kumimoji="0" lang="de-DE" sz="2400" b="0" i="0" u="none" strike="noStrike" kern="0" cap="none" spc="254"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View</a:t>
            </a:r>
            <a:r>
              <a:rPr kumimoji="0" lang="de-DE" sz="2400" b="0" i="0" u="none" strike="noStrike" kern="0" cap="none" spc="26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ist</a:t>
            </a:r>
            <a:r>
              <a:rPr kumimoji="0" lang="de-DE" sz="2400" b="0" i="0" u="none" strike="noStrike" kern="0" cap="none" spc="25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stets</a:t>
            </a:r>
            <a:r>
              <a:rPr kumimoji="0" lang="de-DE" sz="2400" b="0" i="0" u="none" strike="noStrike" kern="0" cap="none" spc="24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ein</a:t>
            </a:r>
            <a:r>
              <a:rPr kumimoji="0" lang="de-DE" sz="2400" b="0" i="0" u="none" strike="noStrike" kern="0" cap="none" spc="25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Controller</a:t>
            </a:r>
            <a:r>
              <a:rPr kumimoji="0" lang="de-DE" sz="2400" b="0" i="0" u="none" strike="noStrike" kern="0" cap="none" spc="26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zugeordnet.</a:t>
            </a:r>
            <a:r>
              <a:rPr kumimoji="0" lang="de-DE" sz="2400" b="0" i="0" u="none" strike="noStrike" kern="0" cap="none" spc="25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Je</a:t>
            </a:r>
            <a:r>
              <a:rPr kumimoji="0" lang="de-DE" sz="2400" b="0" i="0" u="none" strike="noStrike" kern="0" cap="none" spc="24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Anwendung</a:t>
            </a:r>
            <a:r>
              <a:rPr kumimoji="0" lang="de-DE" sz="2400" b="0" i="0" u="none" strike="noStrike" kern="0" cap="none" spc="240" normalizeH="0" baseline="0" noProof="0" dirty="0">
                <a:ln>
                  <a:noFill/>
                </a:ln>
                <a:solidFill>
                  <a:sysClr val="windowText" lastClr="000000"/>
                </a:solidFill>
                <a:effectLst/>
                <a:uLnTx/>
                <a:uFillTx/>
                <a:latin typeface="Arial"/>
                <a:cs typeface="Arial"/>
              </a:rPr>
              <a:t> </a:t>
            </a:r>
            <a:r>
              <a:rPr kumimoji="0" lang="de-DE" sz="2400" b="0" i="0" u="none" strike="noStrike" kern="0" cap="none" spc="-20" normalizeH="0" baseline="0" noProof="0" dirty="0">
                <a:ln>
                  <a:noFill/>
                </a:ln>
                <a:solidFill>
                  <a:sysClr val="windowText" lastClr="000000"/>
                </a:solidFill>
                <a:effectLst/>
                <a:uLnTx/>
                <a:uFillTx/>
                <a:latin typeface="Arial"/>
                <a:cs typeface="Arial"/>
              </a:rPr>
              <a:t>wird </a:t>
            </a:r>
            <a:r>
              <a:rPr kumimoji="0" lang="de-DE" sz="2400" b="0" i="0" u="none" strike="noStrike" kern="0" cap="none" spc="0" normalizeH="0" baseline="0" noProof="0" dirty="0">
                <a:ln>
                  <a:noFill/>
                </a:ln>
                <a:solidFill>
                  <a:sysClr val="windowText" lastClr="000000"/>
                </a:solidFill>
                <a:effectLst/>
                <a:uLnTx/>
                <a:uFillTx/>
                <a:latin typeface="Arial"/>
                <a:cs typeface="Arial"/>
              </a:rPr>
              <a:t>aber</a:t>
            </a:r>
            <a:r>
              <a:rPr kumimoji="0" lang="de-DE" sz="2400" b="0" i="0" u="none" strike="noStrike" kern="0" cap="none" spc="-15" normalizeH="0" baseline="0" noProof="0" dirty="0">
                <a:ln>
                  <a:noFill/>
                </a:ln>
                <a:solidFill>
                  <a:sysClr val="windowText" lastClr="000000"/>
                </a:solidFill>
                <a:effectLst/>
                <a:uLnTx/>
                <a:uFillTx/>
                <a:latin typeface="Arial"/>
                <a:cs typeface="Arial"/>
              </a:rPr>
              <a:t> meist </a:t>
            </a:r>
            <a:r>
              <a:rPr kumimoji="0" lang="de-DE" sz="2400" b="0" i="0" u="none" strike="noStrike" kern="0" cap="none" spc="0" normalizeH="0" baseline="0" noProof="0" dirty="0">
                <a:ln>
                  <a:noFill/>
                </a:ln>
                <a:solidFill>
                  <a:sysClr val="windowText" lastClr="000000"/>
                </a:solidFill>
                <a:effectLst/>
                <a:uLnTx/>
                <a:uFillTx/>
                <a:latin typeface="Arial"/>
                <a:cs typeface="Arial"/>
              </a:rPr>
              <a:t>nur</a:t>
            </a:r>
            <a:r>
              <a:rPr kumimoji="0" lang="de-DE" sz="2400" b="0" i="0" u="none" strike="noStrike" kern="0" cap="none" spc="-1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ein</a:t>
            </a:r>
            <a:r>
              <a:rPr kumimoji="0" lang="de-DE" sz="2400" b="0" i="0" u="none" strike="noStrike" kern="0" cap="none" spc="-1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Model</a:t>
            </a:r>
            <a:r>
              <a:rPr kumimoji="0" lang="de-DE" sz="2400" b="0" i="0" u="none" strike="noStrike" kern="0" cap="none" spc="-15" normalizeH="0" baseline="0" noProof="0" dirty="0">
                <a:ln>
                  <a:noFill/>
                </a:ln>
                <a:solidFill>
                  <a:sysClr val="windowText" lastClr="000000"/>
                </a:solidFill>
                <a:effectLst/>
                <a:uLnTx/>
                <a:uFillTx/>
                <a:latin typeface="Arial"/>
                <a:cs typeface="Arial"/>
              </a:rPr>
              <a:t> </a:t>
            </a:r>
            <a:r>
              <a:rPr kumimoji="0" lang="de-DE" sz="2400" b="0" i="0" u="none" strike="noStrike" kern="0" cap="none" spc="-10" normalizeH="0" baseline="0" noProof="0" dirty="0">
                <a:ln>
                  <a:noFill/>
                </a:ln>
                <a:solidFill>
                  <a:sysClr val="windowText" lastClr="000000"/>
                </a:solidFill>
                <a:effectLst/>
                <a:uLnTx/>
                <a:uFillTx/>
                <a:latin typeface="Arial"/>
                <a:cs typeface="Arial"/>
              </a:rPr>
              <a:t>verwendet.</a:t>
            </a:r>
            <a:endParaRPr kumimoji="0" lang="de-DE" sz="2400" b="0" i="0" u="none" strike="noStrike" kern="0" cap="none" spc="0" normalizeH="0" baseline="0" noProof="0" dirty="0">
              <a:ln>
                <a:noFill/>
              </a:ln>
              <a:solidFill>
                <a:sysClr val="windowText" lastClr="000000"/>
              </a:solidFill>
              <a:effectLst/>
              <a:uLnTx/>
              <a:uFillTx/>
              <a:latin typeface="Arial"/>
              <a:cs typeface="Arial"/>
            </a:endParaRPr>
          </a:p>
          <a:p>
            <a:r>
              <a:rPr kumimoji="0" lang="de-DE" sz="2400" b="0" i="0" u="none" strike="noStrike" kern="0" cap="none" spc="0" normalizeH="0" baseline="0" noProof="0" dirty="0">
                <a:ln>
                  <a:noFill/>
                </a:ln>
                <a:solidFill>
                  <a:sysClr val="windowText" lastClr="000000"/>
                </a:solidFill>
                <a:effectLst/>
                <a:uLnTx/>
                <a:uFillTx/>
                <a:latin typeface="Arial"/>
                <a:cs typeface="Arial"/>
              </a:rPr>
              <a:t>Aufteilung nach Model,</a:t>
            </a:r>
            <a:r>
              <a:rPr kumimoji="0" lang="de-DE" sz="2400" b="0" i="0" u="none" strike="noStrike" kern="0" cap="none" spc="-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Views</a:t>
            </a:r>
            <a:r>
              <a:rPr kumimoji="0" lang="de-DE" sz="2400" b="0" i="0" u="none" strike="noStrike" kern="0" cap="none" spc="-1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und </a:t>
            </a:r>
            <a:r>
              <a:rPr kumimoji="0" lang="de-DE" sz="2400" b="0" i="0" u="none" strike="noStrike" kern="0" cap="none" spc="-20" normalizeH="0" baseline="0" noProof="0" dirty="0">
                <a:ln>
                  <a:noFill/>
                </a:ln>
                <a:solidFill>
                  <a:sysClr val="windowText" lastClr="000000"/>
                </a:solidFill>
                <a:effectLst/>
                <a:uLnTx/>
                <a:uFillTx/>
                <a:latin typeface="Arial"/>
                <a:cs typeface="Arial"/>
              </a:rPr>
              <a:t>Con</a:t>
            </a:r>
            <a:r>
              <a:rPr kumimoji="0" lang="de-DE" sz="2400" b="0" i="0" u="none" strike="noStrike" kern="0" cap="none" spc="0" normalizeH="0" baseline="0" noProof="0" dirty="0">
                <a:ln>
                  <a:noFill/>
                </a:ln>
                <a:solidFill>
                  <a:sysClr val="windowText" lastClr="000000"/>
                </a:solidFill>
                <a:effectLst/>
                <a:uLnTx/>
                <a:uFillTx/>
                <a:latin typeface="Arial"/>
                <a:cs typeface="Arial"/>
              </a:rPr>
              <a:t>troller</a:t>
            </a:r>
            <a:r>
              <a:rPr kumimoji="0" lang="de-DE" sz="2400" b="0" i="0" u="none" strike="noStrike" kern="0" cap="none" spc="9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soll</a:t>
            </a:r>
            <a:r>
              <a:rPr kumimoji="0" lang="de-DE" sz="2400" b="0" i="0" u="none" strike="noStrike" kern="0" cap="none" spc="7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Wiederverwendbarkeit</a:t>
            </a:r>
            <a:r>
              <a:rPr kumimoji="0" lang="de-DE" sz="2400" b="0" i="0" u="none" strike="noStrike" kern="0" cap="none" spc="8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in</a:t>
            </a:r>
            <a:r>
              <a:rPr kumimoji="0" lang="de-DE" sz="2400" b="0" i="0" u="none" strike="noStrike" kern="0" cap="none" spc="8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anderen</a:t>
            </a:r>
            <a:r>
              <a:rPr kumimoji="0" lang="de-DE" sz="2400" b="0" i="0" u="none" strike="noStrike" kern="0" cap="none" spc="8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Anwendungen</a:t>
            </a:r>
            <a:r>
              <a:rPr kumimoji="0" lang="de-DE" sz="2400" b="0" i="0" u="none" strike="noStrike" kern="0" cap="none" spc="80" normalizeH="0" baseline="0" noProof="0" dirty="0">
                <a:ln>
                  <a:noFill/>
                </a:ln>
                <a:solidFill>
                  <a:sysClr val="windowText" lastClr="000000"/>
                </a:solidFill>
                <a:effectLst/>
                <a:uLnTx/>
                <a:uFillTx/>
                <a:latin typeface="Arial"/>
                <a:cs typeface="Arial"/>
              </a:rPr>
              <a:t> </a:t>
            </a:r>
            <a:r>
              <a:rPr kumimoji="0" lang="de-DE" sz="2400" b="0" i="0" u="none" strike="noStrike" kern="0" cap="none" spc="-20" normalizeH="0" baseline="0" noProof="0" dirty="0">
                <a:ln>
                  <a:noFill/>
                </a:ln>
                <a:solidFill>
                  <a:sysClr val="windowText" lastClr="000000"/>
                </a:solidFill>
                <a:effectLst/>
                <a:uLnTx/>
                <a:uFillTx/>
                <a:latin typeface="Arial"/>
                <a:cs typeface="Arial"/>
              </a:rPr>
              <a:t>oder </a:t>
            </a:r>
            <a:r>
              <a:rPr kumimoji="0" lang="de-DE" sz="2400" b="0" i="0" u="none" strike="noStrike" kern="0" cap="none" spc="0" normalizeH="0" baseline="0" noProof="0" dirty="0">
                <a:ln>
                  <a:noFill/>
                </a:ln>
                <a:solidFill>
                  <a:sysClr val="windowText" lastClr="000000"/>
                </a:solidFill>
                <a:effectLst/>
                <a:uLnTx/>
                <a:uFillTx/>
                <a:latin typeface="Arial"/>
                <a:cs typeface="Arial"/>
              </a:rPr>
              <a:t>Bereichen</a:t>
            </a:r>
            <a:r>
              <a:rPr kumimoji="0" lang="de-DE" sz="2400" b="0" i="0" u="none" strike="noStrike" kern="0" cap="none" spc="-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der</a:t>
            </a:r>
            <a:r>
              <a:rPr kumimoji="0" lang="de-DE" sz="2400" b="0" i="0" u="none" strike="noStrike" kern="0" cap="none" spc="-1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gleichen</a:t>
            </a:r>
            <a:r>
              <a:rPr kumimoji="0" lang="de-DE" sz="2400" b="0" i="0" u="none" strike="noStrike" kern="0" cap="none" spc="-2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SAPUI5-Anwendung</a:t>
            </a:r>
            <a:r>
              <a:rPr kumimoji="0" lang="de-DE" sz="2400" b="0" i="0" u="none" strike="noStrike" kern="0" cap="none" spc="-25" normalizeH="0" baseline="0" noProof="0" dirty="0">
                <a:ln>
                  <a:noFill/>
                </a:ln>
                <a:solidFill>
                  <a:sysClr val="windowText" lastClr="000000"/>
                </a:solidFill>
                <a:effectLst/>
                <a:uLnTx/>
                <a:uFillTx/>
                <a:latin typeface="Arial"/>
                <a:cs typeface="Arial"/>
              </a:rPr>
              <a:t> </a:t>
            </a:r>
            <a:r>
              <a:rPr kumimoji="0" lang="de-DE" sz="2400" b="0" i="0" u="none" strike="noStrike" kern="0" cap="none" spc="-10" normalizeH="0" baseline="0" noProof="0" dirty="0">
                <a:ln>
                  <a:noFill/>
                </a:ln>
                <a:solidFill>
                  <a:sysClr val="windowText" lastClr="000000"/>
                </a:solidFill>
                <a:effectLst/>
                <a:uLnTx/>
                <a:uFillTx/>
                <a:latin typeface="Arial"/>
                <a:cs typeface="Arial"/>
              </a:rPr>
              <a:t>gewährleisten </a:t>
            </a:r>
          </a:p>
          <a:p>
            <a:r>
              <a:rPr kumimoji="0" lang="de-DE" sz="2400" b="0" i="0" u="none" strike="noStrike" kern="0" cap="none" spc="-10" normalizeH="0" baseline="0" noProof="0" dirty="0" err="1">
                <a:ln>
                  <a:noFill/>
                </a:ln>
                <a:solidFill>
                  <a:sysClr val="windowText" lastClr="000000"/>
                </a:solidFill>
                <a:effectLst/>
                <a:uLnTx/>
                <a:uFillTx/>
                <a:latin typeface="Arial"/>
                <a:cs typeface="Arial"/>
              </a:rPr>
              <a:t>Auc</a:t>
            </a:r>
            <a:r>
              <a:rPr lang="de-DE" sz="2400" kern="0" spc="-10" dirty="0">
                <a:solidFill>
                  <a:sysClr val="windowText" lastClr="000000"/>
                </a:solidFill>
                <a:latin typeface="Arial"/>
                <a:cs typeface="Arial"/>
              </a:rPr>
              <a:t>h möglich: </a:t>
            </a:r>
            <a:r>
              <a:rPr kumimoji="0" lang="de-DE" sz="2400" b="0" i="0" u="none" strike="noStrike" kern="0" cap="none" spc="-10" normalizeH="0" baseline="0" noProof="0" dirty="0">
                <a:ln>
                  <a:noFill/>
                </a:ln>
                <a:solidFill>
                  <a:sysClr val="windowText" lastClr="000000"/>
                </a:solidFill>
                <a:effectLst/>
                <a:uLnTx/>
                <a:uFillTx/>
                <a:latin typeface="Arial"/>
                <a:cs typeface="Arial"/>
              </a:rPr>
              <a:t>SAPUI5 </a:t>
            </a:r>
            <a:r>
              <a:rPr kumimoji="0" lang="de-DE" sz="2400" b="0" i="0" u="none" strike="noStrike" kern="0" cap="none" spc="0" normalizeH="0" baseline="0" noProof="0" dirty="0">
                <a:ln>
                  <a:noFill/>
                </a:ln>
                <a:solidFill>
                  <a:sysClr val="windowText" lastClr="000000"/>
                </a:solidFill>
                <a:effectLst/>
                <a:uLnTx/>
                <a:uFillTx/>
                <a:latin typeface="Arial"/>
                <a:cs typeface="Arial"/>
              </a:rPr>
              <a:t>ohne</a:t>
            </a:r>
            <a:r>
              <a:rPr kumimoji="0" lang="de-DE" sz="2400" b="0" i="0" u="none" strike="noStrike" kern="0" cap="none" spc="330" normalizeH="0" baseline="0" noProof="0" dirty="0">
                <a:ln>
                  <a:noFill/>
                </a:ln>
                <a:solidFill>
                  <a:sysClr val="windowText" lastClr="000000"/>
                </a:solidFill>
                <a:effectLst/>
                <a:uLnTx/>
                <a:uFillTx/>
                <a:latin typeface="Arial"/>
                <a:cs typeface="Arial"/>
              </a:rPr>
              <a:t> </a:t>
            </a:r>
            <a:r>
              <a:rPr kumimoji="0" lang="de-DE" sz="2400" b="0" i="0" u="none" strike="noStrike" kern="0" cap="none" spc="-10" normalizeH="0" baseline="0" noProof="0" dirty="0">
                <a:ln>
                  <a:noFill/>
                </a:ln>
                <a:solidFill>
                  <a:sysClr val="windowText" lastClr="000000"/>
                </a:solidFill>
                <a:effectLst/>
                <a:uLnTx/>
                <a:uFillTx/>
                <a:latin typeface="Arial"/>
                <a:cs typeface="Arial"/>
              </a:rPr>
              <a:t>MVC-</a:t>
            </a:r>
            <a:r>
              <a:rPr kumimoji="0" lang="de-DE" sz="2400" b="0" i="0" u="none" strike="noStrike" kern="0" cap="none" spc="0" normalizeH="0" baseline="0" noProof="0" dirty="0">
                <a:ln>
                  <a:noFill/>
                </a:ln>
                <a:solidFill>
                  <a:sysClr val="windowText" lastClr="000000"/>
                </a:solidFill>
                <a:effectLst/>
                <a:uLnTx/>
                <a:uFillTx/>
                <a:latin typeface="Arial"/>
                <a:cs typeface="Arial"/>
              </a:rPr>
              <a:t>Konzept</a:t>
            </a:r>
            <a:r>
              <a:rPr kumimoji="0" lang="de-DE" sz="2400" b="0" i="0" u="none" strike="noStrike" kern="0" cap="none" spc="220" normalizeH="0" baseline="0" noProof="0" dirty="0">
                <a:ln>
                  <a:noFill/>
                </a:ln>
                <a:solidFill>
                  <a:sysClr val="windowText" lastClr="000000"/>
                </a:solidFill>
                <a:effectLst/>
                <a:uLnTx/>
                <a:uFillTx/>
                <a:latin typeface="Arial"/>
                <a:cs typeface="Arial"/>
              </a:rPr>
              <a:t> zu </a:t>
            </a:r>
            <a:r>
              <a:rPr kumimoji="0" lang="de-DE" sz="2400" b="0" i="0" u="none" strike="noStrike" kern="0" cap="none" spc="0" normalizeH="0" baseline="0" noProof="0" dirty="0">
                <a:ln>
                  <a:noFill/>
                </a:ln>
                <a:solidFill>
                  <a:sysClr val="windowText" lastClr="000000"/>
                </a:solidFill>
                <a:effectLst/>
                <a:uLnTx/>
                <a:uFillTx/>
                <a:latin typeface="Arial"/>
                <a:cs typeface="Arial"/>
              </a:rPr>
              <a:t>erstellen</a:t>
            </a:r>
            <a:r>
              <a:rPr kumimoji="0" lang="de-DE" sz="2400" b="0" i="0" u="none" strike="noStrike" kern="0" cap="none" spc="229"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und</a:t>
            </a:r>
            <a:r>
              <a:rPr kumimoji="0" lang="de-DE" sz="2400" b="0" i="0" u="none" strike="noStrike" kern="0" cap="none" spc="26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vollständige</a:t>
            </a:r>
            <a:r>
              <a:rPr kumimoji="0" lang="de-DE" sz="2400" b="0" i="0" u="none" strike="noStrike" kern="0" cap="none" spc="229" normalizeH="0" baseline="0" noProof="0" dirty="0">
                <a:ln>
                  <a:noFill/>
                </a:ln>
                <a:solidFill>
                  <a:sysClr val="windowText" lastClr="000000"/>
                </a:solidFill>
                <a:effectLst/>
                <a:uLnTx/>
                <a:uFillTx/>
                <a:latin typeface="Arial"/>
                <a:cs typeface="Arial"/>
              </a:rPr>
              <a:t> </a:t>
            </a:r>
            <a:r>
              <a:rPr kumimoji="0" lang="de-DE" sz="2400" b="0" i="0" u="none" strike="noStrike" kern="0" cap="none" spc="-10" normalizeH="0" baseline="0" noProof="0" dirty="0">
                <a:ln>
                  <a:noFill/>
                </a:ln>
                <a:solidFill>
                  <a:sysClr val="windowText" lastClr="000000"/>
                </a:solidFill>
                <a:effectLst/>
                <a:uLnTx/>
                <a:uFillTx/>
                <a:latin typeface="Arial"/>
                <a:cs typeface="Arial"/>
              </a:rPr>
              <a:t>SAPUI5-Anwendung </a:t>
            </a:r>
            <a:r>
              <a:rPr kumimoji="0" lang="de-DE" sz="2400" b="0" i="0" u="none" strike="noStrike" kern="0" cap="none" spc="0" normalizeH="0" baseline="0" noProof="0" dirty="0">
                <a:ln>
                  <a:noFill/>
                </a:ln>
                <a:solidFill>
                  <a:sysClr val="windowText" lastClr="000000"/>
                </a:solidFill>
                <a:effectLst/>
                <a:uLnTx/>
                <a:uFillTx/>
                <a:latin typeface="Arial"/>
                <a:cs typeface="Arial"/>
              </a:rPr>
              <a:t>in nur einer </a:t>
            </a:r>
            <a:r>
              <a:rPr kumimoji="0" lang="de-DE" sz="2400" b="0" i="0" u="none" strike="noStrike" kern="0" cap="none" spc="-10" normalizeH="0" baseline="0" noProof="0" dirty="0">
                <a:ln>
                  <a:noFill/>
                </a:ln>
                <a:solidFill>
                  <a:sysClr val="windowText" lastClr="000000"/>
                </a:solidFill>
                <a:effectLst/>
                <a:uLnTx/>
                <a:uFillTx/>
                <a:latin typeface="Arial"/>
                <a:cs typeface="Arial"/>
              </a:rPr>
              <a:t>HTML-</a:t>
            </a:r>
            <a:r>
              <a:rPr kumimoji="0" lang="de-DE" sz="2400" b="0" i="0" u="none" strike="noStrike" kern="0" cap="none" spc="0" normalizeH="0" baseline="0" noProof="0" dirty="0">
                <a:ln>
                  <a:noFill/>
                </a:ln>
                <a:solidFill>
                  <a:sysClr val="windowText" lastClr="000000"/>
                </a:solidFill>
                <a:effectLst/>
                <a:uLnTx/>
                <a:uFillTx/>
                <a:latin typeface="Arial"/>
                <a:cs typeface="Arial"/>
              </a:rPr>
              <a:t>Datei</a:t>
            </a:r>
            <a:r>
              <a:rPr kumimoji="0" lang="de-DE" sz="2400" b="0" i="0" u="none" strike="noStrike" kern="0" cap="none" spc="-15" normalizeH="0" baseline="0" noProof="0" dirty="0">
                <a:ln>
                  <a:noFill/>
                </a:ln>
                <a:solidFill>
                  <a:sysClr val="windowText" lastClr="000000"/>
                </a:solidFill>
                <a:effectLst/>
                <a:uLnTx/>
                <a:uFillTx/>
                <a:latin typeface="Arial"/>
                <a:cs typeface="Arial"/>
              </a:rPr>
              <a:t> </a:t>
            </a:r>
            <a:r>
              <a:rPr kumimoji="0" lang="de-DE" sz="2400" b="0" i="0" u="none" strike="noStrike" kern="0" cap="none" spc="-10" normalizeH="0" baseline="0" noProof="0" dirty="0">
                <a:ln>
                  <a:noFill/>
                </a:ln>
                <a:solidFill>
                  <a:sysClr val="windowText" lastClr="000000"/>
                </a:solidFill>
                <a:effectLst/>
                <a:uLnTx/>
                <a:uFillTx/>
                <a:latin typeface="Arial"/>
                <a:cs typeface="Arial"/>
              </a:rPr>
              <a:t>entwickeln</a:t>
            </a:r>
          </a:p>
          <a:p>
            <a:r>
              <a:rPr kumimoji="0" lang="de-DE" sz="2400" b="0" i="0" u="none" strike="noStrike" kern="0" cap="none" spc="0" normalizeH="0" baseline="0" noProof="0" dirty="0">
                <a:ln>
                  <a:noFill/>
                </a:ln>
                <a:solidFill>
                  <a:sysClr val="windowText" lastClr="000000"/>
                </a:solidFill>
                <a:effectLst/>
                <a:uLnTx/>
                <a:uFillTx/>
                <a:latin typeface="Arial"/>
                <a:cs typeface="Arial"/>
              </a:rPr>
              <a:t>Views</a:t>
            </a:r>
            <a:r>
              <a:rPr kumimoji="0" lang="de-DE" sz="2400" b="0" i="0" u="none" strike="noStrike" kern="0" cap="none" spc="20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können</a:t>
            </a:r>
            <a:r>
              <a:rPr kumimoji="0" lang="de-DE" sz="2400" b="0" i="0" u="none" strike="noStrike" kern="0" cap="none" spc="204"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in</a:t>
            </a:r>
            <a:r>
              <a:rPr kumimoji="0" lang="de-DE" sz="2400" b="0" i="0" u="none" strike="noStrike" kern="0" cap="none" spc="21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vier</a:t>
            </a:r>
            <a:r>
              <a:rPr kumimoji="0" lang="de-DE" sz="2400" b="0" i="0" u="none" strike="noStrike" kern="0" cap="none" spc="19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Notationssprachen</a:t>
            </a:r>
            <a:r>
              <a:rPr kumimoji="0" lang="de-DE" sz="2400" b="0" i="0" u="none" strike="noStrike" kern="0" cap="none" spc="21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verfasst</a:t>
            </a:r>
            <a:r>
              <a:rPr kumimoji="0" lang="de-DE" sz="2400" b="0" i="0" u="none" strike="noStrike" kern="0" cap="none" spc="204"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werden:</a:t>
            </a:r>
            <a:r>
              <a:rPr kumimoji="0" lang="de-DE" sz="2400" b="0" i="0" u="none" strike="noStrike" kern="0" cap="none" spc="210" normalizeH="0" baseline="0" noProof="0" dirty="0">
                <a:ln>
                  <a:noFill/>
                </a:ln>
                <a:solidFill>
                  <a:sysClr val="windowText" lastClr="000000"/>
                </a:solidFill>
                <a:effectLst/>
                <a:uLnTx/>
                <a:uFillTx/>
                <a:latin typeface="Arial"/>
                <a:cs typeface="Arial"/>
              </a:rPr>
              <a:t> </a:t>
            </a:r>
            <a:r>
              <a:rPr kumimoji="0" lang="de-DE" sz="2400" b="0" i="0" u="none" strike="noStrike" kern="0" cap="none" spc="-10" normalizeH="0" baseline="0" noProof="0" dirty="0">
                <a:ln>
                  <a:noFill/>
                </a:ln>
                <a:solidFill>
                  <a:sysClr val="windowText" lastClr="000000"/>
                </a:solidFill>
                <a:effectLst/>
                <a:uLnTx/>
                <a:uFillTx/>
                <a:latin typeface="Arial"/>
                <a:cs typeface="Arial"/>
              </a:rPr>
              <a:t>JavaScript, </a:t>
            </a:r>
            <a:r>
              <a:rPr kumimoji="0" lang="de-DE" sz="2400" b="0" i="0" u="none" strike="noStrike" kern="0" cap="none" spc="0" normalizeH="0" baseline="0" noProof="0" dirty="0">
                <a:ln>
                  <a:noFill/>
                </a:ln>
                <a:solidFill>
                  <a:sysClr val="windowText" lastClr="000000"/>
                </a:solidFill>
                <a:effectLst/>
                <a:uLnTx/>
                <a:uFillTx/>
                <a:latin typeface="Arial"/>
                <a:cs typeface="Arial"/>
              </a:rPr>
              <a:t>JSON,</a:t>
            </a:r>
            <a:r>
              <a:rPr kumimoji="0" lang="de-DE" sz="2400" b="0" i="0" u="none" strike="noStrike" kern="0" cap="none" spc="-1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HTML</a:t>
            </a:r>
            <a:r>
              <a:rPr kumimoji="0" lang="de-DE" sz="2400" b="0" i="0" u="none" strike="noStrike" kern="0" cap="none" spc="-1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und</a:t>
            </a:r>
            <a:r>
              <a:rPr kumimoji="0" lang="de-DE" sz="2400" b="0" i="0" u="none" strike="noStrike" kern="0" cap="none" spc="-1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XML.</a:t>
            </a:r>
            <a:r>
              <a:rPr kumimoji="0" lang="de-DE" sz="2400" b="0" i="0" u="none" strike="noStrike" kern="0" cap="none" spc="-1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Jede</a:t>
            </a:r>
            <a:r>
              <a:rPr kumimoji="0" lang="de-DE" sz="2400" b="0" i="0" u="none" strike="noStrike" kern="0" cap="none" spc="-1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weist</a:t>
            </a:r>
            <a:r>
              <a:rPr kumimoji="0" lang="de-DE" sz="2400" b="0" i="0" u="none" strike="noStrike" kern="0" cap="none" spc="-1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Vor-</a:t>
            </a:r>
            <a:r>
              <a:rPr kumimoji="0" lang="de-DE" sz="2400" b="0" i="0" u="none" strike="noStrike" kern="0" cap="none" spc="-15"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und</a:t>
            </a:r>
            <a:r>
              <a:rPr kumimoji="0" lang="de-DE" sz="2400" b="0" i="0" u="none" strike="noStrike" kern="0" cap="none" spc="-20" normalizeH="0" baseline="0" noProof="0" dirty="0">
                <a:ln>
                  <a:noFill/>
                </a:ln>
                <a:solidFill>
                  <a:sysClr val="windowText" lastClr="000000"/>
                </a:solidFill>
                <a:effectLst/>
                <a:uLnTx/>
                <a:uFillTx/>
                <a:latin typeface="Arial"/>
                <a:cs typeface="Arial"/>
              </a:rPr>
              <a:t> </a:t>
            </a:r>
            <a:r>
              <a:rPr kumimoji="0" lang="de-DE" sz="2400" b="0" i="0" u="none" strike="noStrike" kern="0" cap="none" spc="0" normalizeH="0" baseline="0" noProof="0" dirty="0">
                <a:ln>
                  <a:noFill/>
                </a:ln>
                <a:solidFill>
                  <a:sysClr val="windowText" lastClr="000000"/>
                </a:solidFill>
                <a:effectLst/>
                <a:uLnTx/>
                <a:uFillTx/>
                <a:latin typeface="Arial"/>
                <a:cs typeface="Arial"/>
              </a:rPr>
              <a:t>Nachteile</a:t>
            </a:r>
            <a:r>
              <a:rPr kumimoji="0" lang="de-DE" sz="2400" b="0" i="0" u="none" strike="noStrike" kern="0" cap="none" spc="-25" normalizeH="0" baseline="0" noProof="0" dirty="0">
                <a:ln>
                  <a:noFill/>
                </a:ln>
                <a:solidFill>
                  <a:sysClr val="windowText" lastClr="000000"/>
                </a:solidFill>
                <a:effectLst/>
                <a:uLnTx/>
                <a:uFillTx/>
                <a:latin typeface="Arial"/>
                <a:cs typeface="Arial"/>
              </a:rPr>
              <a:t> </a:t>
            </a:r>
            <a:r>
              <a:rPr kumimoji="0" lang="de-DE" sz="2400" b="0" i="0" u="none" strike="noStrike" kern="0" cap="none" spc="-20" normalizeH="0" baseline="0" noProof="0" dirty="0">
                <a:ln>
                  <a:noFill/>
                </a:ln>
                <a:solidFill>
                  <a:sysClr val="windowText" lastClr="000000"/>
                </a:solidFill>
                <a:effectLst/>
                <a:uLnTx/>
                <a:uFillTx/>
                <a:latin typeface="Arial"/>
                <a:cs typeface="Arial"/>
              </a:rPr>
              <a:t>auf.</a:t>
            </a:r>
          </a:p>
          <a:p>
            <a:r>
              <a:rPr kumimoji="0" lang="de-DE" sz="2400" b="0" i="0" u="none" strike="noStrike" kern="0" cap="none" spc="0" normalizeH="0" baseline="0" noProof="0" dirty="0">
                <a:ln>
                  <a:noFill/>
                </a:ln>
                <a:solidFill>
                  <a:sysClr val="windowText" lastClr="000000"/>
                </a:solidFill>
                <a:effectLst/>
                <a:uLnTx/>
                <a:uFillTx/>
                <a:latin typeface="Arial"/>
                <a:cs typeface="Arial"/>
              </a:rPr>
              <a:t>Am gängigsten: XML Views</a:t>
            </a:r>
          </a:p>
        </p:txBody>
      </p:sp>
    </p:spTree>
    <p:extLst>
      <p:ext uri="{BB962C8B-B14F-4D97-AF65-F5344CB8AC3E}">
        <p14:creationId xmlns:p14="http://schemas.microsoft.com/office/powerpoint/2010/main" val="28186503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04CBC8-1C58-C7A8-0D28-CF1EE1CAC742}"/>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33577A2F-57D9-4CFA-B0E9-B826FE27F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01E88F7-036C-1589-B2DC-ED69FA2C9642}"/>
              </a:ext>
            </a:extLst>
          </p:cNvPr>
          <p:cNvSpPr>
            <a:spLocks noGrp="1"/>
          </p:cNvSpPr>
          <p:nvPr>
            <p:ph type="title"/>
          </p:nvPr>
        </p:nvSpPr>
        <p:spPr>
          <a:xfrm>
            <a:off x="838200" y="365125"/>
            <a:ext cx="10515600" cy="1325563"/>
          </a:xfrm>
        </p:spPr>
        <p:txBody>
          <a:bodyPr>
            <a:normAutofit/>
          </a:bodyPr>
          <a:lstStyle/>
          <a:p>
            <a:r>
              <a:rPr lang="de-DE" sz="4200" dirty="0"/>
              <a:t>MVC Konzept – JavaScript Views</a:t>
            </a:r>
          </a:p>
        </p:txBody>
      </p:sp>
      <p:sp>
        <p:nvSpPr>
          <p:cNvPr id="43" name="sketch line">
            <a:extLst>
              <a:ext uri="{FF2B5EF4-FFF2-40B4-BE49-F238E27FC236}">
                <a16:creationId xmlns:a16="http://schemas.microsoft.com/office/drawing/2014/main" id="{125A4BF0-D385-5E18-E17E-DB17CC0DF0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D8DDAFC2-AB21-8A15-C573-6EF19298614D}"/>
              </a:ext>
            </a:extLst>
          </p:cNvPr>
          <p:cNvSpPr>
            <a:spLocks noGrp="1"/>
          </p:cNvSpPr>
          <p:nvPr>
            <p:ph idx="1"/>
          </p:nvPr>
        </p:nvSpPr>
        <p:spPr>
          <a:xfrm>
            <a:off x="838200" y="1920331"/>
            <a:ext cx="3942030" cy="4251960"/>
          </a:xfrm>
        </p:spPr>
        <p:txBody>
          <a:bodyPr>
            <a:normAutofit fontScale="92500" lnSpcReduction="10000"/>
          </a:bodyPr>
          <a:lstStyle/>
          <a:p>
            <a:r>
              <a:rPr kumimoji="0" lang="de-DE" sz="2400" b="0" i="0" u="none" strike="noStrike" kern="0" cap="none" spc="0" normalizeH="0" baseline="0" noProof="0" dirty="0">
                <a:ln>
                  <a:noFill/>
                </a:ln>
                <a:solidFill>
                  <a:sysClr val="windowText" lastClr="000000"/>
                </a:solidFill>
                <a:effectLst/>
                <a:uLnTx/>
                <a:uFillTx/>
                <a:latin typeface="Arial"/>
                <a:cs typeface="Arial"/>
              </a:rPr>
              <a:t>Programmatischer Ansatz = direkter Zugriff auf sämtliche Funktionalitäten der SAPUI5 Bibliothek</a:t>
            </a:r>
          </a:p>
          <a:p>
            <a:r>
              <a:rPr lang="de-DE" sz="2400" kern="0" dirty="0">
                <a:solidFill>
                  <a:sysClr val="windowText" lastClr="000000"/>
                </a:solidFill>
                <a:latin typeface="Arial"/>
                <a:cs typeface="Arial"/>
              </a:rPr>
              <a:t>Event-Behandlungen,  die gemäß dem MVC-Konzept eigentlich in einem Controller abzubilden sind, können deshalb auch im View definiert werden. </a:t>
            </a:r>
          </a:p>
          <a:p>
            <a:r>
              <a:rPr lang="de-DE" sz="2400" kern="0" dirty="0">
                <a:solidFill>
                  <a:sysClr val="windowText" lastClr="000000"/>
                </a:solidFill>
                <a:latin typeface="Arial"/>
                <a:cs typeface="Arial"/>
              </a:rPr>
              <a:t>Dieses Vorgehen widerspricht allerdings dem MVC-Konzept</a:t>
            </a:r>
          </a:p>
          <a:p>
            <a:r>
              <a:rPr lang="de-DE" sz="2400" i="1" kern="0" dirty="0">
                <a:solidFill>
                  <a:sysClr val="windowText" lastClr="000000"/>
                </a:solidFill>
                <a:latin typeface="Arial"/>
                <a:cs typeface="Arial"/>
              </a:rPr>
              <a:t>Nicht empfohlen!</a:t>
            </a:r>
          </a:p>
        </p:txBody>
      </p:sp>
      <p:grpSp>
        <p:nvGrpSpPr>
          <p:cNvPr id="3" name="object 12">
            <a:extLst>
              <a:ext uri="{FF2B5EF4-FFF2-40B4-BE49-F238E27FC236}">
                <a16:creationId xmlns:a16="http://schemas.microsoft.com/office/drawing/2014/main" id="{CBF0CB75-6816-A13A-04C5-82C10E07A4D6}"/>
              </a:ext>
            </a:extLst>
          </p:cNvPr>
          <p:cNvGrpSpPr/>
          <p:nvPr/>
        </p:nvGrpSpPr>
        <p:grpSpPr>
          <a:xfrm>
            <a:off x="5618430" y="1920331"/>
            <a:ext cx="5472065" cy="4233672"/>
            <a:chOff x="1630108" y="3062409"/>
            <a:chExt cx="4591685" cy="3448685"/>
          </a:xfrm>
        </p:grpSpPr>
        <p:pic>
          <p:nvPicPr>
            <p:cNvPr id="4" name="object 13">
              <a:extLst>
                <a:ext uri="{FF2B5EF4-FFF2-40B4-BE49-F238E27FC236}">
                  <a16:creationId xmlns:a16="http://schemas.microsoft.com/office/drawing/2014/main" id="{BE4213F9-EB6E-4442-A770-CC37E3187121}"/>
                </a:ext>
              </a:extLst>
            </p:cNvPr>
            <p:cNvPicPr/>
            <p:nvPr/>
          </p:nvPicPr>
          <p:blipFill>
            <a:blip r:embed="rId3" cstate="print"/>
            <a:stretch>
              <a:fillRect/>
            </a:stretch>
          </p:blipFill>
          <p:spPr>
            <a:xfrm>
              <a:off x="1639574" y="3155807"/>
              <a:ext cx="4571996" cy="3284219"/>
            </a:xfrm>
            <a:prstGeom prst="rect">
              <a:avLst/>
            </a:prstGeom>
          </p:spPr>
        </p:pic>
        <p:sp>
          <p:nvSpPr>
            <p:cNvPr id="5" name="object 14">
              <a:extLst>
                <a:ext uri="{FF2B5EF4-FFF2-40B4-BE49-F238E27FC236}">
                  <a16:creationId xmlns:a16="http://schemas.microsoft.com/office/drawing/2014/main" id="{1B047F34-D881-EBAF-586D-C6289B0E9A26}"/>
                </a:ext>
              </a:extLst>
            </p:cNvPr>
            <p:cNvSpPr/>
            <p:nvPr/>
          </p:nvSpPr>
          <p:spPr>
            <a:xfrm>
              <a:off x="1634870" y="3067171"/>
              <a:ext cx="4582160" cy="3439160"/>
            </a:xfrm>
            <a:custGeom>
              <a:avLst/>
              <a:gdLst/>
              <a:ahLst/>
              <a:cxnLst/>
              <a:rect l="l" t="t" r="r" b="b"/>
              <a:pathLst>
                <a:path w="4582160" h="3439159">
                  <a:moveTo>
                    <a:pt x="0" y="3438540"/>
                  </a:moveTo>
                  <a:lnTo>
                    <a:pt x="4581540" y="3438540"/>
                  </a:lnTo>
                  <a:lnTo>
                    <a:pt x="4581540" y="0"/>
                  </a:lnTo>
                  <a:lnTo>
                    <a:pt x="0" y="0"/>
                  </a:lnTo>
                  <a:lnTo>
                    <a:pt x="0" y="3438540"/>
                  </a:lnTo>
                  <a:close/>
                </a:path>
              </a:pathLst>
            </a:custGeom>
            <a:ln w="9524">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Tree>
    <p:extLst>
      <p:ext uri="{BB962C8B-B14F-4D97-AF65-F5344CB8AC3E}">
        <p14:creationId xmlns:p14="http://schemas.microsoft.com/office/powerpoint/2010/main" val="24511980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019EEC-9285-5C87-7552-AAF12A39DAD4}"/>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EF879169-2F6D-997D-685B-E2C891AA8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33C9CDB-C48E-3B65-1D43-0649D1FAEBD2}"/>
              </a:ext>
            </a:extLst>
          </p:cNvPr>
          <p:cNvSpPr>
            <a:spLocks noGrp="1"/>
          </p:cNvSpPr>
          <p:nvPr>
            <p:ph type="title"/>
          </p:nvPr>
        </p:nvSpPr>
        <p:spPr>
          <a:xfrm>
            <a:off x="838200" y="365125"/>
            <a:ext cx="10515600" cy="1325563"/>
          </a:xfrm>
        </p:spPr>
        <p:txBody>
          <a:bodyPr>
            <a:normAutofit/>
          </a:bodyPr>
          <a:lstStyle/>
          <a:p>
            <a:r>
              <a:rPr lang="de-DE" sz="4200" dirty="0"/>
              <a:t>MVC Konzept – JSON Views</a:t>
            </a:r>
          </a:p>
        </p:txBody>
      </p:sp>
      <p:sp>
        <p:nvSpPr>
          <p:cNvPr id="43" name="sketch line">
            <a:extLst>
              <a:ext uri="{FF2B5EF4-FFF2-40B4-BE49-F238E27FC236}">
                <a16:creationId xmlns:a16="http://schemas.microsoft.com/office/drawing/2014/main" id="{8B1C3853-3CC0-A2A5-2935-49A761A09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A7160120-971D-5931-0337-EF7A8CA15F0E}"/>
              </a:ext>
            </a:extLst>
          </p:cNvPr>
          <p:cNvSpPr>
            <a:spLocks noGrp="1"/>
          </p:cNvSpPr>
          <p:nvPr>
            <p:ph idx="1"/>
          </p:nvPr>
        </p:nvSpPr>
        <p:spPr>
          <a:xfrm>
            <a:off x="838200" y="1920331"/>
            <a:ext cx="3942030" cy="4251960"/>
          </a:xfrm>
        </p:spPr>
        <p:txBody>
          <a:bodyPr>
            <a:normAutofit/>
          </a:bodyPr>
          <a:lstStyle/>
          <a:p>
            <a:r>
              <a:rPr kumimoji="0" lang="de-DE" sz="2400" b="0" i="0" u="none" strike="noStrike" kern="0" cap="none" spc="0" normalizeH="0" baseline="0" noProof="0" dirty="0">
                <a:ln>
                  <a:noFill/>
                </a:ln>
                <a:solidFill>
                  <a:sysClr val="windowText" lastClr="000000"/>
                </a:solidFill>
                <a:effectLst/>
                <a:uLnTx/>
                <a:uFillTx/>
                <a:latin typeface="Arial"/>
                <a:cs typeface="Arial"/>
              </a:rPr>
              <a:t>Programmatischer Ansatz = direkter Zugriff auf sämtliche Funktionalitäten der SAPUI5 Bibliothek</a:t>
            </a:r>
          </a:p>
        </p:txBody>
      </p:sp>
      <p:grpSp>
        <p:nvGrpSpPr>
          <p:cNvPr id="6" name="object 13">
            <a:extLst>
              <a:ext uri="{FF2B5EF4-FFF2-40B4-BE49-F238E27FC236}">
                <a16:creationId xmlns:a16="http://schemas.microsoft.com/office/drawing/2014/main" id="{45D1C1CC-E596-87D3-6A79-F02C1FC62ED4}"/>
              </a:ext>
            </a:extLst>
          </p:cNvPr>
          <p:cNvGrpSpPr/>
          <p:nvPr/>
        </p:nvGrpSpPr>
        <p:grpSpPr>
          <a:xfrm>
            <a:off x="5092593" y="2055813"/>
            <a:ext cx="6783996" cy="4139335"/>
            <a:chOff x="1634239" y="1421127"/>
            <a:chExt cx="4907581" cy="3454646"/>
          </a:xfrm>
        </p:grpSpPr>
        <p:pic>
          <p:nvPicPr>
            <p:cNvPr id="7" name="object 14">
              <a:extLst>
                <a:ext uri="{FF2B5EF4-FFF2-40B4-BE49-F238E27FC236}">
                  <a16:creationId xmlns:a16="http://schemas.microsoft.com/office/drawing/2014/main" id="{AB70421A-F838-DFB1-0C5D-9120CC721CF8}"/>
                </a:ext>
              </a:extLst>
            </p:cNvPr>
            <p:cNvPicPr/>
            <p:nvPr/>
          </p:nvPicPr>
          <p:blipFill>
            <a:blip r:embed="rId3" cstate="print"/>
            <a:stretch>
              <a:fillRect/>
            </a:stretch>
          </p:blipFill>
          <p:spPr>
            <a:xfrm>
              <a:off x="1969824" y="1421127"/>
              <a:ext cx="4571996" cy="3352799"/>
            </a:xfrm>
            <a:prstGeom prst="rect">
              <a:avLst/>
            </a:prstGeom>
          </p:spPr>
        </p:pic>
        <p:sp>
          <p:nvSpPr>
            <p:cNvPr id="8" name="object 15">
              <a:extLst>
                <a:ext uri="{FF2B5EF4-FFF2-40B4-BE49-F238E27FC236}">
                  <a16:creationId xmlns:a16="http://schemas.microsoft.com/office/drawing/2014/main" id="{77FF6CA5-CB3A-AC7A-D23A-E13ADB13C365}"/>
                </a:ext>
              </a:extLst>
            </p:cNvPr>
            <p:cNvSpPr/>
            <p:nvPr/>
          </p:nvSpPr>
          <p:spPr>
            <a:xfrm>
              <a:off x="1634239" y="1436613"/>
              <a:ext cx="4582160" cy="3439160"/>
            </a:xfrm>
            <a:custGeom>
              <a:avLst/>
              <a:gdLst/>
              <a:ahLst/>
              <a:cxnLst/>
              <a:rect l="l" t="t" r="r" b="b"/>
              <a:pathLst>
                <a:path w="4582160" h="3439160">
                  <a:moveTo>
                    <a:pt x="0" y="3438540"/>
                  </a:moveTo>
                  <a:lnTo>
                    <a:pt x="4581540" y="3438540"/>
                  </a:lnTo>
                  <a:lnTo>
                    <a:pt x="4581540" y="0"/>
                  </a:lnTo>
                  <a:lnTo>
                    <a:pt x="0" y="0"/>
                  </a:lnTo>
                  <a:lnTo>
                    <a:pt x="0" y="3438540"/>
                  </a:lnTo>
                  <a:close/>
                </a:path>
              </a:pathLst>
            </a:custGeom>
            <a:ln w="9524">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1695830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B4C848-AE1A-4980-46F5-F7364AC3C65E}"/>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FE434BB8-1ED7-6240-1B4D-A3F6B3B05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415D8CC5-507E-6A31-F5D9-58210D373E76}"/>
              </a:ext>
            </a:extLst>
          </p:cNvPr>
          <p:cNvSpPr>
            <a:spLocks noGrp="1"/>
          </p:cNvSpPr>
          <p:nvPr>
            <p:ph type="title"/>
          </p:nvPr>
        </p:nvSpPr>
        <p:spPr>
          <a:xfrm>
            <a:off x="838200" y="365125"/>
            <a:ext cx="10515600" cy="1325563"/>
          </a:xfrm>
        </p:spPr>
        <p:txBody>
          <a:bodyPr>
            <a:normAutofit/>
          </a:bodyPr>
          <a:lstStyle/>
          <a:p>
            <a:r>
              <a:rPr lang="de-DE" sz="4200" dirty="0"/>
              <a:t>MVC Konzept – HTML Views</a:t>
            </a:r>
          </a:p>
        </p:txBody>
      </p:sp>
      <p:sp>
        <p:nvSpPr>
          <p:cNvPr id="43" name="sketch line">
            <a:extLst>
              <a:ext uri="{FF2B5EF4-FFF2-40B4-BE49-F238E27FC236}">
                <a16:creationId xmlns:a16="http://schemas.microsoft.com/office/drawing/2014/main" id="{1827A9FF-8A4D-9A06-1B9F-9E3242F8E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54E9BCF6-9C5E-3454-0DAF-ECD40B298707}"/>
              </a:ext>
            </a:extLst>
          </p:cNvPr>
          <p:cNvSpPr>
            <a:spLocks noGrp="1"/>
          </p:cNvSpPr>
          <p:nvPr>
            <p:ph idx="1"/>
          </p:nvPr>
        </p:nvSpPr>
        <p:spPr>
          <a:xfrm>
            <a:off x="838200" y="1920331"/>
            <a:ext cx="3942030" cy="4251960"/>
          </a:xfrm>
        </p:spPr>
        <p:txBody>
          <a:bodyPr>
            <a:normAutofit/>
          </a:bodyPr>
          <a:lstStyle/>
          <a:p>
            <a:r>
              <a:rPr kumimoji="0" lang="de-DE" sz="2400" b="0" i="0" u="none" strike="noStrike" kern="0" cap="none" spc="0" normalizeH="0" baseline="0" noProof="0" dirty="0">
                <a:ln>
                  <a:noFill/>
                </a:ln>
                <a:solidFill>
                  <a:sysClr val="windowText" lastClr="000000"/>
                </a:solidFill>
                <a:effectLst/>
                <a:uLnTx/>
                <a:uFillTx/>
                <a:latin typeface="Arial"/>
                <a:cs typeface="Arial"/>
              </a:rPr>
              <a:t>Deklarativer Ansatz, strukturiert, Definition von HTML (Control wird über Attribut definiert)</a:t>
            </a:r>
          </a:p>
          <a:p>
            <a:r>
              <a:rPr lang="de-DE" sz="2400" kern="0" dirty="0">
                <a:solidFill>
                  <a:sysClr val="windowText" lastClr="000000"/>
                </a:solidFill>
                <a:latin typeface="Arial"/>
                <a:cs typeface="Arial"/>
              </a:rPr>
              <a:t>Nachteil: Event-Handler können nicht an Kontrollelemente gebunden werden. </a:t>
            </a:r>
          </a:p>
          <a:p>
            <a:r>
              <a:rPr lang="de-DE" sz="2400" kern="0" dirty="0">
                <a:solidFill>
                  <a:sysClr val="windowText" lastClr="000000"/>
                </a:solidFill>
                <a:latin typeface="Arial"/>
                <a:cs typeface="Arial"/>
              </a:rPr>
              <a:t>XML Views sind vorzuziehen</a:t>
            </a:r>
          </a:p>
        </p:txBody>
      </p:sp>
      <p:grpSp>
        <p:nvGrpSpPr>
          <p:cNvPr id="3" name="object 11">
            <a:extLst>
              <a:ext uri="{FF2B5EF4-FFF2-40B4-BE49-F238E27FC236}">
                <a16:creationId xmlns:a16="http://schemas.microsoft.com/office/drawing/2014/main" id="{0CD0B128-2951-2A44-D2A0-F0D94FF8F534}"/>
              </a:ext>
            </a:extLst>
          </p:cNvPr>
          <p:cNvGrpSpPr/>
          <p:nvPr/>
        </p:nvGrpSpPr>
        <p:grpSpPr>
          <a:xfrm>
            <a:off x="5618430" y="1814195"/>
            <a:ext cx="5350436" cy="4123944"/>
            <a:chOff x="1630108" y="1431851"/>
            <a:chExt cx="4591685" cy="3448685"/>
          </a:xfrm>
        </p:grpSpPr>
        <p:pic>
          <p:nvPicPr>
            <p:cNvPr id="4" name="object 12">
              <a:extLst>
                <a:ext uri="{FF2B5EF4-FFF2-40B4-BE49-F238E27FC236}">
                  <a16:creationId xmlns:a16="http://schemas.microsoft.com/office/drawing/2014/main" id="{6FD5C519-7005-9C1D-8E3E-AFA393359C8B}"/>
                </a:ext>
              </a:extLst>
            </p:cNvPr>
            <p:cNvPicPr/>
            <p:nvPr/>
          </p:nvPicPr>
          <p:blipFill>
            <a:blip r:embed="rId3" cstate="print"/>
            <a:stretch>
              <a:fillRect/>
            </a:stretch>
          </p:blipFill>
          <p:spPr>
            <a:xfrm>
              <a:off x="1639574" y="1525280"/>
              <a:ext cx="4571996" cy="3284219"/>
            </a:xfrm>
            <a:prstGeom prst="rect">
              <a:avLst/>
            </a:prstGeom>
          </p:spPr>
        </p:pic>
        <p:sp>
          <p:nvSpPr>
            <p:cNvPr id="5" name="object 13">
              <a:extLst>
                <a:ext uri="{FF2B5EF4-FFF2-40B4-BE49-F238E27FC236}">
                  <a16:creationId xmlns:a16="http://schemas.microsoft.com/office/drawing/2014/main" id="{E570CAE4-65CD-29A0-CA98-1F07D833F7ED}"/>
                </a:ext>
              </a:extLst>
            </p:cNvPr>
            <p:cNvSpPr/>
            <p:nvPr/>
          </p:nvSpPr>
          <p:spPr>
            <a:xfrm>
              <a:off x="1634870" y="1436613"/>
              <a:ext cx="4582160" cy="3439160"/>
            </a:xfrm>
            <a:custGeom>
              <a:avLst/>
              <a:gdLst/>
              <a:ahLst/>
              <a:cxnLst/>
              <a:rect l="l" t="t" r="r" b="b"/>
              <a:pathLst>
                <a:path w="4582160" h="3439160">
                  <a:moveTo>
                    <a:pt x="0" y="3438540"/>
                  </a:moveTo>
                  <a:lnTo>
                    <a:pt x="4581540" y="3438540"/>
                  </a:lnTo>
                  <a:lnTo>
                    <a:pt x="4581540" y="0"/>
                  </a:lnTo>
                  <a:lnTo>
                    <a:pt x="0" y="0"/>
                  </a:lnTo>
                  <a:lnTo>
                    <a:pt x="0" y="3438540"/>
                  </a:lnTo>
                  <a:close/>
                </a:path>
              </a:pathLst>
            </a:custGeom>
            <a:ln w="9524">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27486824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57F8CE-EE7A-DC73-B40F-21767BF7FF16}"/>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65AC43BC-0B50-D257-D668-A735921AB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B4635140-CBE1-9EDE-9D2B-44ED2F294688}"/>
              </a:ext>
            </a:extLst>
          </p:cNvPr>
          <p:cNvSpPr>
            <a:spLocks noGrp="1"/>
          </p:cNvSpPr>
          <p:nvPr>
            <p:ph type="title"/>
          </p:nvPr>
        </p:nvSpPr>
        <p:spPr>
          <a:xfrm>
            <a:off x="838200" y="365125"/>
            <a:ext cx="10515600" cy="1325563"/>
          </a:xfrm>
        </p:spPr>
        <p:txBody>
          <a:bodyPr>
            <a:normAutofit/>
          </a:bodyPr>
          <a:lstStyle/>
          <a:p>
            <a:r>
              <a:rPr lang="de-DE" sz="4200" dirty="0"/>
              <a:t>MVC Konzept – XML Views</a:t>
            </a:r>
          </a:p>
        </p:txBody>
      </p:sp>
      <p:sp>
        <p:nvSpPr>
          <p:cNvPr id="43" name="sketch line">
            <a:extLst>
              <a:ext uri="{FF2B5EF4-FFF2-40B4-BE49-F238E27FC236}">
                <a16:creationId xmlns:a16="http://schemas.microsoft.com/office/drawing/2014/main" id="{6261B14E-2361-A24B-05D9-93A1A0768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7D94C763-E75E-BC67-6781-A8E8C8820112}"/>
              </a:ext>
            </a:extLst>
          </p:cNvPr>
          <p:cNvSpPr>
            <a:spLocks noGrp="1"/>
          </p:cNvSpPr>
          <p:nvPr>
            <p:ph idx="1"/>
          </p:nvPr>
        </p:nvSpPr>
        <p:spPr>
          <a:xfrm>
            <a:off x="838200" y="1920331"/>
            <a:ext cx="3942030" cy="4251960"/>
          </a:xfrm>
        </p:spPr>
        <p:txBody>
          <a:bodyPr>
            <a:normAutofit/>
          </a:bodyPr>
          <a:lstStyle/>
          <a:p>
            <a:r>
              <a:rPr kumimoji="0" lang="de-DE" sz="2400" b="0" i="0" u="none" strike="noStrike" kern="0" cap="none" spc="0" normalizeH="0" baseline="0" noProof="0" dirty="0">
                <a:ln>
                  <a:noFill/>
                </a:ln>
                <a:solidFill>
                  <a:sysClr val="windowText" lastClr="000000"/>
                </a:solidFill>
                <a:effectLst/>
                <a:uLnTx/>
                <a:uFillTx/>
                <a:latin typeface="Arial"/>
                <a:cs typeface="Arial"/>
              </a:rPr>
              <a:t>Deklarativer Ansatz, formell, kompakt, strukturiert</a:t>
            </a:r>
          </a:p>
          <a:p>
            <a:r>
              <a:rPr lang="de-DE" sz="2400" kern="0" dirty="0">
                <a:solidFill>
                  <a:sysClr val="windowText" lastClr="000000"/>
                </a:solidFill>
                <a:latin typeface="Arial"/>
                <a:cs typeface="Arial"/>
              </a:rPr>
              <a:t>Vorteil: Kann mit reinem HTML gemixt werden</a:t>
            </a:r>
          </a:p>
          <a:p>
            <a:r>
              <a:rPr lang="de-DE" sz="2400" kern="0" dirty="0">
                <a:solidFill>
                  <a:sysClr val="windowText" lastClr="000000"/>
                </a:solidFill>
                <a:latin typeface="Arial"/>
                <a:cs typeface="Arial"/>
              </a:rPr>
              <a:t>XML Views sind „Best Practice“ in der UI5 Entwicklung</a:t>
            </a:r>
          </a:p>
        </p:txBody>
      </p:sp>
      <p:grpSp>
        <p:nvGrpSpPr>
          <p:cNvPr id="6" name="object 16">
            <a:extLst>
              <a:ext uri="{FF2B5EF4-FFF2-40B4-BE49-F238E27FC236}">
                <a16:creationId xmlns:a16="http://schemas.microsoft.com/office/drawing/2014/main" id="{C0F03FEE-7CFF-14FC-CC6B-CB5F1767CC9A}"/>
              </a:ext>
            </a:extLst>
          </p:cNvPr>
          <p:cNvGrpSpPr/>
          <p:nvPr/>
        </p:nvGrpSpPr>
        <p:grpSpPr>
          <a:xfrm>
            <a:off x="5698671" y="1796918"/>
            <a:ext cx="6158593" cy="4877174"/>
            <a:chOff x="1634239" y="5474573"/>
            <a:chExt cx="4582160" cy="3439160"/>
          </a:xfrm>
        </p:grpSpPr>
        <p:pic>
          <p:nvPicPr>
            <p:cNvPr id="7" name="object 17">
              <a:extLst>
                <a:ext uri="{FF2B5EF4-FFF2-40B4-BE49-F238E27FC236}">
                  <a16:creationId xmlns:a16="http://schemas.microsoft.com/office/drawing/2014/main" id="{409052F2-08A1-600B-C30A-918A3375B7F4}"/>
                </a:ext>
              </a:extLst>
            </p:cNvPr>
            <p:cNvPicPr/>
            <p:nvPr/>
          </p:nvPicPr>
          <p:blipFill>
            <a:blip r:embed="rId3" cstate="print"/>
            <a:stretch>
              <a:fillRect/>
            </a:stretch>
          </p:blipFill>
          <p:spPr>
            <a:xfrm>
              <a:off x="1639320" y="5525866"/>
              <a:ext cx="4571996" cy="3284217"/>
            </a:xfrm>
            <a:prstGeom prst="rect">
              <a:avLst/>
            </a:prstGeom>
          </p:spPr>
        </p:pic>
        <p:sp>
          <p:nvSpPr>
            <p:cNvPr id="8" name="object 18">
              <a:extLst>
                <a:ext uri="{FF2B5EF4-FFF2-40B4-BE49-F238E27FC236}">
                  <a16:creationId xmlns:a16="http://schemas.microsoft.com/office/drawing/2014/main" id="{A202AF6C-BD90-7F4E-934C-2BC00C081D02}"/>
                </a:ext>
              </a:extLst>
            </p:cNvPr>
            <p:cNvSpPr/>
            <p:nvPr/>
          </p:nvSpPr>
          <p:spPr>
            <a:xfrm>
              <a:off x="1634239" y="5474573"/>
              <a:ext cx="4582160" cy="3439160"/>
            </a:xfrm>
            <a:custGeom>
              <a:avLst/>
              <a:gdLst/>
              <a:ahLst/>
              <a:cxnLst/>
              <a:rect l="l" t="t" r="r" b="b"/>
              <a:pathLst>
                <a:path w="4582160" h="3439159">
                  <a:moveTo>
                    <a:pt x="0" y="3438540"/>
                  </a:moveTo>
                  <a:lnTo>
                    <a:pt x="4581540" y="3438540"/>
                  </a:lnTo>
                  <a:lnTo>
                    <a:pt x="4581540" y="0"/>
                  </a:lnTo>
                  <a:lnTo>
                    <a:pt x="0" y="0"/>
                  </a:lnTo>
                  <a:lnTo>
                    <a:pt x="0" y="3438540"/>
                  </a:lnTo>
                  <a:close/>
                </a:path>
              </a:pathLst>
            </a:custGeom>
            <a:ln w="9524">
              <a:solidFill>
                <a:srgbClr val="000000"/>
              </a:solidFill>
            </a:ln>
          </p:spPr>
          <p:txBody>
            <a:bodyPr wrap="square" lIns="0" tIns="0" rIns="0" bIns="0" rtlCol="0"/>
            <a:lstStyle/>
            <a:p>
              <a:endParaRPr/>
            </a:p>
          </p:txBody>
        </p:sp>
      </p:grpSp>
      <p:sp>
        <p:nvSpPr>
          <p:cNvPr id="3" name="Rechteck 2">
            <a:extLst>
              <a:ext uri="{FF2B5EF4-FFF2-40B4-BE49-F238E27FC236}">
                <a16:creationId xmlns:a16="http://schemas.microsoft.com/office/drawing/2014/main" id="{2BCD7798-4801-289B-ADD7-BEE64898978E}"/>
              </a:ext>
            </a:extLst>
          </p:cNvPr>
          <p:cNvSpPr/>
          <p:nvPr/>
        </p:nvSpPr>
        <p:spPr>
          <a:xfrm>
            <a:off x="669036" y="3793401"/>
            <a:ext cx="4111194" cy="1240145"/>
          </a:xfrm>
          <a:prstGeom prst="rect">
            <a:avLst/>
          </a:prstGeom>
          <a:noFill/>
          <a:ln w="349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542483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5ACEBD3-07F7-0D10-118B-CF590CFCF01D}"/>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1F5A4254-DF51-982B-72E4-509671D8B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BA953C15-F08F-AC01-F890-14D2C6F30F4E}"/>
              </a:ext>
            </a:extLst>
          </p:cNvPr>
          <p:cNvSpPr>
            <a:spLocks noGrp="1"/>
          </p:cNvSpPr>
          <p:nvPr>
            <p:ph type="title"/>
          </p:nvPr>
        </p:nvSpPr>
        <p:spPr>
          <a:xfrm>
            <a:off x="838200" y="365125"/>
            <a:ext cx="10515600" cy="1325563"/>
          </a:xfrm>
        </p:spPr>
        <p:txBody>
          <a:bodyPr>
            <a:normAutofit/>
          </a:bodyPr>
          <a:lstStyle/>
          <a:p>
            <a:r>
              <a:rPr lang="de-DE" sz="4200" dirty="0"/>
              <a:t>MVC Konzept – View und Controller</a:t>
            </a:r>
          </a:p>
        </p:txBody>
      </p:sp>
      <p:sp>
        <p:nvSpPr>
          <p:cNvPr id="43" name="sketch line">
            <a:extLst>
              <a:ext uri="{FF2B5EF4-FFF2-40B4-BE49-F238E27FC236}">
                <a16:creationId xmlns:a16="http://schemas.microsoft.com/office/drawing/2014/main" id="{0C5FCD93-7FBD-14C0-BDB9-CB5E33F33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DDC49D69-E1D1-4C61-94A4-88DC6805B7C6}"/>
              </a:ext>
            </a:extLst>
          </p:cNvPr>
          <p:cNvSpPr>
            <a:spLocks noGrp="1"/>
          </p:cNvSpPr>
          <p:nvPr>
            <p:ph idx="1"/>
          </p:nvPr>
        </p:nvSpPr>
        <p:spPr>
          <a:xfrm>
            <a:off x="838200" y="1920331"/>
            <a:ext cx="3942030" cy="4251960"/>
          </a:xfrm>
        </p:spPr>
        <p:txBody>
          <a:bodyPr>
            <a:normAutofit fontScale="92500"/>
          </a:bodyPr>
          <a:lstStyle/>
          <a:p>
            <a:r>
              <a:rPr kumimoji="0" lang="de-DE" sz="2400" b="0" i="0" u="none" strike="noStrike" kern="0" cap="none" spc="0" normalizeH="0" baseline="0" noProof="0" dirty="0">
                <a:ln>
                  <a:noFill/>
                </a:ln>
                <a:solidFill>
                  <a:sysClr val="windowText" lastClr="000000"/>
                </a:solidFill>
                <a:effectLst/>
                <a:uLnTx/>
                <a:uFillTx/>
                <a:latin typeface="Arial"/>
                <a:cs typeface="Arial"/>
              </a:rPr>
              <a:t>Verknüpfung von View und Controller in XML View durch: </a:t>
            </a:r>
            <a:r>
              <a:rPr kumimoji="0" lang="de-DE" sz="2400" b="0" i="1" u="none" strike="noStrike" kern="0" cap="none" spc="0" normalizeH="0" baseline="0" noProof="0" dirty="0" err="1">
                <a:ln>
                  <a:noFill/>
                </a:ln>
                <a:solidFill>
                  <a:sysClr val="windowText" lastClr="000000"/>
                </a:solidFill>
                <a:effectLst/>
                <a:uLnTx/>
                <a:uFillTx/>
                <a:latin typeface="Arial"/>
                <a:cs typeface="Arial"/>
              </a:rPr>
              <a:t>controllerName</a:t>
            </a:r>
            <a:r>
              <a:rPr kumimoji="0" lang="de-DE" sz="2400" b="0" i="1" u="none" strike="noStrike" kern="0" cap="none" spc="0" normalizeH="0" baseline="0" noProof="0" dirty="0">
                <a:ln>
                  <a:noFill/>
                </a:ln>
                <a:solidFill>
                  <a:sysClr val="windowText" lastClr="000000"/>
                </a:solidFill>
                <a:effectLst/>
                <a:uLnTx/>
                <a:uFillTx/>
                <a:latin typeface="Arial"/>
                <a:cs typeface="Arial"/>
              </a:rPr>
              <a:t>=..</a:t>
            </a:r>
            <a:br>
              <a:rPr kumimoji="0" lang="de-DE" sz="2400" b="0" i="1" u="none" strike="noStrike" kern="0" cap="none" spc="0" normalizeH="0" baseline="0" noProof="0" dirty="0">
                <a:ln>
                  <a:noFill/>
                </a:ln>
                <a:solidFill>
                  <a:sysClr val="windowText" lastClr="000000"/>
                </a:solidFill>
                <a:effectLst/>
                <a:uLnTx/>
                <a:uFillTx/>
                <a:latin typeface="Arial"/>
                <a:cs typeface="Arial"/>
              </a:rPr>
            </a:br>
            <a:endParaRPr kumimoji="0" lang="de-DE" sz="2400" b="0" i="0" u="none" strike="noStrike" kern="0" cap="none" spc="0" normalizeH="0" baseline="0" noProof="0" dirty="0">
              <a:ln>
                <a:noFill/>
              </a:ln>
              <a:solidFill>
                <a:sysClr val="windowText" lastClr="000000"/>
              </a:solidFill>
              <a:effectLst/>
              <a:uLnTx/>
              <a:uFillTx/>
              <a:latin typeface="Arial"/>
              <a:cs typeface="Arial"/>
            </a:endParaRPr>
          </a:p>
          <a:p>
            <a:r>
              <a:rPr lang="de-DE" sz="2400" kern="0" dirty="0">
                <a:solidFill>
                  <a:sysClr val="windowText" lastClr="000000"/>
                </a:solidFill>
                <a:latin typeface="Arial"/>
                <a:cs typeface="Arial"/>
              </a:rPr>
              <a:t>Bsp. für Wiederverwendung: View zeigt </a:t>
            </a:r>
            <a:r>
              <a:rPr lang="de-DE" sz="2400" kern="0" dirty="0" err="1">
                <a:solidFill>
                  <a:sysClr val="windowText" lastClr="000000"/>
                </a:solidFill>
                <a:latin typeface="Arial"/>
                <a:cs typeface="Arial"/>
              </a:rPr>
              <a:t>Infomationen</a:t>
            </a:r>
            <a:r>
              <a:rPr lang="de-DE" sz="2400" kern="0" dirty="0">
                <a:solidFill>
                  <a:sysClr val="windowText" lastClr="000000"/>
                </a:solidFill>
                <a:latin typeface="Arial"/>
                <a:cs typeface="Arial"/>
              </a:rPr>
              <a:t> an, einmal für Produkte und für Kunden (selbes Layout), Controller mit selber Logik, Zuweisung unterschiedlicher Models (Daten) in </a:t>
            </a:r>
            <a:r>
              <a:rPr lang="de-DE" sz="2400" kern="0" dirty="0" err="1">
                <a:solidFill>
                  <a:sysClr val="windowText" lastClr="000000"/>
                </a:solidFill>
                <a:latin typeface="Arial"/>
                <a:cs typeface="Arial"/>
              </a:rPr>
              <a:t>Component</a:t>
            </a:r>
            <a:endParaRPr kumimoji="0" lang="de-DE" sz="2400" b="0" i="0" u="none" strike="noStrike" kern="0" cap="none" spc="0" normalizeH="0" baseline="0" noProof="0" dirty="0">
              <a:ln>
                <a:noFill/>
              </a:ln>
              <a:solidFill>
                <a:sysClr val="windowText" lastClr="000000"/>
              </a:solidFill>
              <a:effectLst/>
              <a:uLnTx/>
              <a:uFillTx/>
              <a:latin typeface="Arial"/>
              <a:cs typeface="Arial"/>
            </a:endParaRPr>
          </a:p>
        </p:txBody>
      </p:sp>
      <p:grpSp>
        <p:nvGrpSpPr>
          <p:cNvPr id="3" name="object 14">
            <a:extLst>
              <a:ext uri="{FF2B5EF4-FFF2-40B4-BE49-F238E27FC236}">
                <a16:creationId xmlns:a16="http://schemas.microsoft.com/office/drawing/2014/main" id="{1BF50939-EB7F-F233-24D5-B159ABBB2884}"/>
              </a:ext>
            </a:extLst>
          </p:cNvPr>
          <p:cNvGrpSpPr/>
          <p:nvPr/>
        </p:nvGrpSpPr>
        <p:grpSpPr>
          <a:xfrm>
            <a:off x="5233307" y="1677373"/>
            <a:ext cx="6848203" cy="5084626"/>
            <a:chOff x="1630108" y="5051342"/>
            <a:chExt cx="4591685" cy="3448685"/>
          </a:xfrm>
        </p:grpSpPr>
        <p:pic>
          <p:nvPicPr>
            <p:cNvPr id="4" name="object 15">
              <a:extLst>
                <a:ext uri="{FF2B5EF4-FFF2-40B4-BE49-F238E27FC236}">
                  <a16:creationId xmlns:a16="http://schemas.microsoft.com/office/drawing/2014/main" id="{92877E23-78D4-2AB2-7833-EDA7682312AD}"/>
                </a:ext>
              </a:extLst>
            </p:cNvPr>
            <p:cNvPicPr/>
            <p:nvPr/>
          </p:nvPicPr>
          <p:blipFill>
            <a:blip r:embed="rId3" cstate="print"/>
            <a:stretch>
              <a:fillRect/>
            </a:stretch>
          </p:blipFill>
          <p:spPr>
            <a:xfrm>
              <a:off x="1639574" y="5144773"/>
              <a:ext cx="4571996" cy="3284216"/>
            </a:xfrm>
            <a:prstGeom prst="rect">
              <a:avLst/>
            </a:prstGeom>
          </p:spPr>
        </p:pic>
        <p:sp>
          <p:nvSpPr>
            <p:cNvPr id="5" name="object 16">
              <a:extLst>
                <a:ext uri="{FF2B5EF4-FFF2-40B4-BE49-F238E27FC236}">
                  <a16:creationId xmlns:a16="http://schemas.microsoft.com/office/drawing/2014/main" id="{7398B7DB-7BF0-F990-0F2F-D9457370F163}"/>
                </a:ext>
              </a:extLst>
            </p:cNvPr>
            <p:cNvSpPr/>
            <p:nvPr/>
          </p:nvSpPr>
          <p:spPr>
            <a:xfrm>
              <a:off x="1634870" y="5056104"/>
              <a:ext cx="4582160" cy="3439160"/>
            </a:xfrm>
            <a:custGeom>
              <a:avLst/>
              <a:gdLst/>
              <a:ahLst/>
              <a:cxnLst/>
              <a:rect l="l" t="t" r="r" b="b"/>
              <a:pathLst>
                <a:path w="4582160" h="3439159">
                  <a:moveTo>
                    <a:pt x="0" y="3438540"/>
                  </a:moveTo>
                  <a:lnTo>
                    <a:pt x="4581540" y="3438540"/>
                  </a:lnTo>
                  <a:lnTo>
                    <a:pt x="4581540" y="0"/>
                  </a:lnTo>
                  <a:lnTo>
                    <a:pt x="0" y="0"/>
                  </a:lnTo>
                  <a:lnTo>
                    <a:pt x="0" y="3438540"/>
                  </a:lnTo>
                  <a:close/>
                </a:path>
              </a:pathLst>
            </a:custGeom>
            <a:ln w="9524">
              <a:solidFill>
                <a:srgbClr val="000000"/>
              </a:solidFill>
            </a:ln>
          </p:spPr>
          <p:txBody>
            <a:bodyPr wrap="square" lIns="0" tIns="0" rIns="0" bIns="0" rtlCol="0"/>
            <a:lstStyle/>
            <a:p>
              <a:endParaRPr/>
            </a:p>
          </p:txBody>
        </p:sp>
      </p:grpSp>
      <p:pic>
        <p:nvPicPr>
          <p:cNvPr id="9" name="Grafik 8">
            <a:extLst>
              <a:ext uri="{FF2B5EF4-FFF2-40B4-BE49-F238E27FC236}">
                <a16:creationId xmlns:a16="http://schemas.microsoft.com/office/drawing/2014/main" id="{3DE3C748-4BF6-2FFA-EFD7-3D7BCE8F66E2}"/>
              </a:ext>
            </a:extLst>
          </p:cNvPr>
          <p:cNvPicPr>
            <a:picLocks noChangeAspect="1"/>
          </p:cNvPicPr>
          <p:nvPr/>
        </p:nvPicPr>
        <p:blipFill>
          <a:blip r:embed="rId4"/>
          <a:stretch>
            <a:fillRect/>
          </a:stretch>
        </p:blipFill>
        <p:spPr>
          <a:xfrm>
            <a:off x="5618430" y="5235400"/>
            <a:ext cx="4706007" cy="1257475"/>
          </a:xfrm>
          <a:prstGeom prst="rect">
            <a:avLst/>
          </a:prstGeom>
        </p:spPr>
      </p:pic>
    </p:spTree>
    <p:extLst>
      <p:ext uri="{BB962C8B-B14F-4D97-AF65-F5344CB8AC3E}">
        <p14:creationId xmlns:p14="http://schemas.microsoft.com/office/powerpoint/2010/main" val="38145580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9E925F-179F-0BAE-C2A9-D2A6A429C078}"/>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A6822580-3AEB-CB0D-5664-7AB33F390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CF534D52-591E-8FED-DFAA-B04A5C925AF5}"/>
              </a:ext>
            </a:extLst>
          </p:cNvPr>
          <p:cNvSpPr>
            <a:spLocks noGrp="1"/>
          </p:cNvSpPr>
          <p:nvPr>
            <p:ph type="title"/>
          </p:nvPr>
        </p:nvSpPr>
        <p:spPr>
          <a:xfrm>
            <a:off x="838200" y="365125"/>
            <a:ext cx="10515600" cy="1325563"/>
          </a:xfrm>
        </p:spPr>
        <p:txBody>
          <a:bodyPr>
            <a:normAutofit/>
          </a:bodyPr>
          <a:lstStyle/>
          <a:p>
            <a:r>
              <a:rPr lang="de-DE" sz="4200" dirty="0"/>
              <a:t>Controller in SAPUI5</a:t>
            </a:r>
          </a:p>
        </p:txBody>
      </p:sp>
      <p:sp>
        <p:nvSpPr>
          <p:cNvPr id="43" name="sketch line">
            <a:extLst>
              <a:ext uri="{FF2B5EF4-FFF2-40B4-BE49-F238E27FC236}">
                <a16:creationId xmlns:a16="http://schemas.microsoft.com/office/drawing/2014/main" id="{67B71F23-E5EA-7244-A441-9A35EE433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6EB3E084-7CDF-1B9F-B920-A4603F341F0D}"/>
              </a:ext>
            </a:extLst>
          </p:cNvPr>
          <p:cNvSpPr>
            <a:spLocks noGrp="1"/>
          </p:cNvSpPr>
          <p:nvPr>
            <p:ph idx="1"/>
          </p:nvPr>
        </p:nvSpPr>
        <p:spPr>
          <a:xfrm>
            <a:off x="838200" y="1920331"/>
            <a:ext cx="3942030" cy="4251960"/>
          </a:xfrm>
        </p:spPr>
        <p:txBody>
          <a:bodyPr>
            <a:normAutofit fontScale="92500"/>
          </a:bodyPr>
          <a:lstStyle/>
          <a:p>
            <a:r>
              <a:rPr kumimoji="0" lang="de-DE" sz="2400" b="0" i="0" u="none" strike="noStrike" kern="0" cap="none" spc="0" normalizeH="0" baseline="0" noProof="0" dirty="0">
                <a:ln>
                  <a:noFill/>
                </a:ln>
                <a:solidFill>
                  <a:sysClr val="windowText" lastClr="000000"/>
                </a:solidFill>
                <a:effectLst/>
                <a:uLnTx/>
                <a:uFillTx/>
                <a:latin typeface="Arial"/>
                <a:cs typeface="Arial"/>
              </a:rPr>
              <a:t>Verknüpfung von View und Controller in XML View durch: </a:t>
            </a:r>
            <a:r>
              <a:rPr kumimoji="0" lang="de-DE" sz="2400" b="0" i="1" u="none" strike="noStrike" kern="0" cap="none" spc="0" normalizeH="0" baseline="0" noProof="0" dirty="0" err="1">
                <a:ln>
                  <a:noFill/>
                </a:ln>
                <a:solidFill>
                  <a:sysClr val="windowText" lastClr="000000"/>
                </a:solidFill>
                <a:effectLst/>
                <a:uLnTx/>
                <a:uFillTx/>
                <a:latin typeface="Arial"/>
                <a:cs typeface="Arial"/>
              </a:rPr>
              <a:t>controllerName</a:t>
            </a:r>
            <a:r>
              <a:rPr kumimoji="0" lang="de-DE" sz="2400" b="0" i="1" u="none" strike="noStrike" kern="0" cap="none" spc="0" normalizeH="0" baseline="0" noProof="0" dirty="0">
                <a:ln>
                  <a:noFill/>
                </a:ln>
                <a:solidFill>
                  <a:sysClr val="windowText" lastClr="000000"/>
                </a:solidFill>
                <a:effectLst/>
                <a:uLnTx/>
                <a:uFillTx/>
                <a:latin typeface="Arial"/>
                <a:cs typeface="Arial"/>
              </a:rPr>
              <a:t>=..</a:t>
            </a:r>
            <a:br>
              <a:rPr kumimoji="0" lang="de-DE" sz="2400" b="0" i="1" u="none" strike="noStrike" kern="0" cap="none" spc="0" normalizeH="0" baseline="0" noProof="0" dirty="0">
                <a:ln>
                  <a:noFill/>
                </a:ln>
                <a:solidFill>
                  <a:sysClr val="windowText" lastClr="000000"/>
                </a:solidFill>
                <a:effectLst/>
                <a:uLnTx/>
                <a:uFillTx/>
                <a:latin typeface="Arial"/>
                <a:cs typeface="Arial"/>
              </a:rPr>
            </a:br>
            <a:endParaRPr kumimoji="0" lang="de-DE" sz="2400" b="0" i="0" u="none" strike="noStrike" kern="0" cap="none" spc="0" normalizeH="0" baseline="0" noProof="0" dirty="0">
              <a:ln>
                <a:noFill/>
              </a:ln>
              <a:solidFill>
                <a:sysClr val="windowText" lastClr="000000"/>
              </a:solidFill>
              <a:effectLst/>
              <a:uLnTx/>
              <a:uFillTx/>
              <a:latin typeface="Arial"/>
              <a:cs typeface="Arial"/>
            </a:endParaRPr>
          </a:p>
          <a:p>
            <a:r>
              <a:rPr lang="de-DE" sz="2400" kern="0" dirty="0">
                <a:solidFill>
                  <a:sysClr val="windowText" lastClr="000000"/>
                </a:solidFill>
                <a:latin typeface="Arial"/>
                <a:cs typeface="Arial"/>
              </a:rPr>
              <a:t>Bsp. für Wiederverwendung: View zeigt </a:t>
            </a:r>
            <a:r>
              <a:rPr lang="de-DE" sz="2400" kern="0" dirty="0" err="1">
                <a:solidFill>
                  <a:sysClr val="windowText" lastClr="000000"/>
                </a:solidFill>
                <a:latin typeface="Arial"/>
                <a:cs typeface="Arial"/>
              </a:rPr>
              <a:t>Infomationen</a:t>
            </a:r>
            <a:r>
              <a:rPr lang="de-DE" sz="2400" kern="0" dirty="0">
                <a:solidFill>
                  <a:sysClr val="windowText" lastClr="000000"/>
                </a:solidFill>
                <a:latin typeface="Arial"/>
                <a:cs typeface="Arial"/>
              </a:rPr>
              <a:t> an, einmal für Produkte und für Kunden (selbes Layout), Controller mit selber Logik, Zuweisung unterschiedlicher Models (Daten) in </a:t>
            </a:r>
            <a:r>
              <a:rPr lang="de-DE" sz="2400" kern="0" dirty="0" err="1">
                <a:solidFill>
                  <a:sysClr val="windowText" lastClr="000000"/>
                </a:solidFill>
                <a:latin typeface="Arial"/>
                <a:cs typeface="Arial"/>
              </a:rPr>
              <a:t>Component</a:t>
            </a:r>
            <a:endParaRPr kumimoji="0" lang="de-DE" sz="2400" b="0" i="0" u="none" strike="noStrike" kern="0" cap="none" spc="0" normalizeH="0" baseline="0" noProof="0" dirty="0">
              <a:ln>
                <a:noFill/>
              </a:ln>
              <a:solidFill>
                <a:sysClr val="windowText" lastClr="000000"/>
              </a:solidFill>
              <a:effectLst/>
              <a:uLnTx/>
              <a:uFillTx/>
              <a:latin typeface="Arial"/>
              <a:cs typeface="Arial"/>
            </a:endParaRPr>
          </a:p>
        </p:txBody>
      </p:sp>
      <p:grpSp>
        <p:nvGrpSpPr>
          <p:cNvPr id="3" name="object 10">
            <a:extLst>
              <a:ext uri="{FF2B5EF4-FFF2-40B4-BE49-F238E27FC236}">
                <a16:creationId xmlns:a16="http://schemas.microsoft.com/office/drawing/2014/main" id="{D4818854-1D9E-9F13-2D90-BA4D43DBCD7B}"/>
              </a:ext>
            </a:extLst>
          </p:cNvPr>
          <p:cNvGrpSpPr/>
          <p:nvPr/>
        </p:nvGrpSpPr>
        <p:grpSpPr>
          <a:xfrm>
            <a:off x="5874816" y="1677373"/>
            <a:ext cx="5648148" cy="4892929"/>
            <a:chOff x="1629477" y="1431851"/>
            <a:chExt cx="4591685" cy="3448685"/>
          </a:xfrm>
        </p:grpSpPr>
        <p:pic>
          <p:nvPicPr>
            <p:cNvPr id="4" name="object 11">
              <a:extLst>
                <a:ext uri="{FF2B5EF4-FFF2-40B4-BE49-F238E27FC236}">
                  <a16:creationId xmlns:a16="http://schemas.microsoft.com/office/drawing/2014/main" id="{C172CE60-1746-6231-5DF7-E7AC0E80BAD5}"/>
                </a:ext>
              </a:extLst>
            </p:cNvPr>
            <p:cNvPicPr/>
            <p:nvPr/>
          </p:nvPicPr>
          <p:blipFill>
            <a:blip r:embed="rId3" cstate="print"/>
            <a:stretch>
              <a:fillRect/>
            </a:stretch>
          </p:blipFill>
          <p:spPr>
            <a:xfrm>
              <a:off x="1638933" y="1525280"/>
              <a:ext cx="4571996" cy="3284219"/>
            </a:xfrm>
            <a:prstGeom prst="rect">
              <a:avLst/>
            </a:prstGeom>
          </p:spPr>
        </p:pic>
        <p:sp>
          <p:nvSpPr>
            <p:cNvPr id="5" name="object 12">
              <a:extLst>
                <a:ext uri="{FF2B5EF4-FFF2-40B4-BE49-F238E27FC236}">
                  <a16:creationId xmlns:a16="http://schemas.microsoft.com/office/drawing/2014/main" id="{A8F6F55A-72AF-1AAC-1E59-E461F2DB58CF}"/>
                </a:ext>
              </a:extLst>
            </p:cNvPr>
            <p:cNvSpPr/>
            <p:nvPr/>
          </p:nvSpPr>
          <p:spPr>
            <a:xfrm>
              <a:off x="1634239" y="1436613"/>
              <a:ext cx="4582160" cy="3439160"/>
            </a:xfrm>
            <a:custGeom>
              <a:avLst/>
              <a:gdLst/>
              <a:ahLst/>
              <a:cxnLst/>
              <a:rect l="l" t="t" r="r" b="b"/>
              <a:pathLst>
                <a:path w="4582160" h="3439160">
                  <a:moveTo>
                    <a:pt x="0" y="3438540"/>
                  </a:moveTo>
                  <a:lnTo>
                    <a:pt x="4581540" y="3438540"/>
                  </a:lnTo>
                  <a:lnTo>
                    <a:pt x="4581540" y="0"/>
                  </a:lnTo>
                  <a:lnTo>
                    <a:pt x="0" y="0"/>
                  </a:lnTo>
                  <a:lnTo>
                    <a:pt x="0" y="3438540"/>
                  </a:lnTo>
                  <a:close/>
                </a:path>
              </a:pathLst>
            </a:custGeom>
            <a:ln w="9524">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305352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5E8B77-D842-AC3A-C409-BED3B58F4EB4}"/>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9A7F3FC0-EAC6-3A8E-6694-545F812131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845F4C44-88F6-A345-980F-B92B8625B355}"/>
              </a:ext>
            </a:extLst>
          </p:cNvPr>
          <p:cNvSpPr>
            <a:spLocks noGrp="1"/>
          </p:cNvSpPr>
          <p:nvPr>
            <p:ph type="title"/>
          </p:nvPr>
        </p:nvSpPr>
        <p:spPr>
          <a:xfrm>
            <a:off x="838200" y="365125"/>
            <a:ext cx="10515600" cy="1325563"/>
          </a:xfrm>
        </p:spPr>
        <p:txBody>
          <a:bodyPr>
            <a:normAutofit/>
          </a:bodyPr>
          <a:lstStyle/>
          <a:p>
            <a:r>
              <a:rPr lang="de-DE" sz="4200" dirty="0"/>
              <a:t>Controller in SAPUI5 - Lifecycle</a:t>
            </a:r>
          </a:p>
        </p:txBody>
      </p:sp>
      <p:sp>
        <p:nvSpPr>
          <p:cNvPr id="43" name="sketch line">
            <a:extLst>
              <a:ext uri="{FF2B5EF4-FFF2-40B4-BE49-F238E27FC236}">
                <a16:creationId xmlns:a16="http://schemas.microsoft.com/office/drawing/2014/main" id="{39F5587D-82CD-E31E-ECF3-FB215626F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E4976342-BE5B-B406-9B49-3A73C394B4A2}"/>
              </a:ext>
            </a:extLst>
          </p:cNvPr>
          <p:cNvSpPr>
            <a:spLocks noGrp="1"/>
          </p:cNvSpPr>
          <p:nvPr>
            <p:ph idx="1"/>
          </p:nvPr>
        </p:nvSpPr>
        <p:spPr>
          <a:xfrm>
            <a:off x="838200" y="1920331"/>
            <a:ext cx="3942030" cy="4251960"/>
          </a:xfrm>
        </p:spPr>
        <p:txBody>
          <a:bodyPr>
            <a:normAutofit/>
          </a:bodyPr>
          <a:lstStyle/>
          <a:p>
            <a:endParaRPr kumimoji="0" lang="de-DE" sz="2400" b="0" i="0" u="none" strike="noStrike" kern="0" cap="none" spc="0" normalizeH="0" baseline="0" noProof="0" dirty="0">
              <a:ln>
                <a:noFill/>
              </a:ln>
              <a:solidFill>
                <a:sysClr val="windowText" lastClr="000000"/>
              </a:solidFill>
              <a:effectLst/>
              <a:uLnTx/>
              <a:uFillTx/>
              <a:latin typeface="Arial"/>
              <a:cs typeface="Arial"/>
            </a:endParaRPr>
          </a:p>
        </p:txBody>
      </p:sp>
      <p:pic>
        <p:nvPicPr>
          <p:cNvPr id="7" name="Grafik 6">
            <a:extLst>
              <a:ext uri="{FF2B5EF4-FFF2-40B4-BE49-F238E27FC236}">
                <a16:creationId xmlns:a16="http://schemas.microsoft.com/office/drawing/2014/main" id="{5BAA548E-3DB0-F10F-0F5E-9ED09ED01981}"/>
              </a:ext>
            </a:extLst>
          </p:cNvPr>
          <p:cNvPicPr>
            <a:picLocks noChangeAspect="1"/>
          </p:cNvPicPr>
          <p:nvPr/>
        </p:nvPicPr>
        <p:blipFill>
          <a:blip r:embed="rId3"/>
          <a:stretch>
            <a:fillRect/>
          </a:stretch>
        </p:blipFill>
        <p:spPr>
          <a:xfrm>
            <a:off x="910146" y="1963578"/>
            <a:ext cx="10443654" cy="4433383"/>
          </a:xfrm>
          <a:prstGeom prst="rect">
            <a:avLst/>
          </a:prstGeom>
        </p:spPr>
      </p:pic>
    </p:spTree>
    <p:extLst>
      <p:ext uri="{BB962C8B-B14F-4D97-AF65-F5344CB8AC3E}">
        <p14:creationId xmlns:p14="http://schemas.microsoft.com/office/powerpoint/2010/main" val="22055018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59BCC6-B114-9ADC-AFD7-AFE38B9D700A}"/>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CF169D53-5270-C59B-33A8-C3643E7926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A855864F-84AC-631E-EB29-5537F19449CC}"/>
              </a:ext>
            </a:extLst>
          </p:cNvPr>
          <p:cNvSpPr>
            <a:spLocks noGrp="1"/>
          </p:cNvSpPr>
          <p:nvPr>
            <p:ph type="title"/>
          </p:nvPr>
        </p:nvSpPr>
        <p:spPr>
          <a:xfrm>
            <a:off x="838200" y="365125"/>
            <a:ext cx="10515600" cy="1325563"/>
          </a:xfrm>
        </p:spPr>
        <p:txBody>
          <a:bodyPr>
            <a:normAutofit/>
          </a:bodyPr>
          <a:lstStyle/>
          <a:p>
            <a:r>
              <a:rPr lang="de-DE" sz="4200" dirty="0"/>
              <a:t>Controller – Registrierung Events</a:t>
            </a:r>
          </a:p>
        </p:txBody>
      </p:sp>
      <p:sp>
        <p:nvSpPr>
          <p:cNvPr id="43" name="sketch line">
            <a:extLst>
              <a:ext uri="{FF2B5EF4-FFF2-40B4-BE49-F238E27FC236}">
                <a16:creationId xmlns:a16="http://schemas.microsoft.com/office/drawing/2014/main" id="{3A40D81B-4CC2-560B-4AEB-1F7DC59C1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D7E64220-70A1-CA77-A215-776AA0040893}"/>
              </a:ext>
            </a:extLst>
          </p:cNvPr>
          <p:cNvSpPr>
            <a:spLocks noGrp="1"/>
          </p:cNvSpPr>
          <p:nvPr>
            <p:ph idx="1"/>
          </p:nvPr>
        </p:nvSpPr>
        <p:spPr>
          <a:xfrm>
            <a:off x="838200" y="1920331"/>
            <a:ext cx="3942030" cy="4251960"/>
          </a:xfrm>
        </p:spPr>
        <p:txBody>
          <a:bodyPr>
            <a:normAutofit/>
          </a:bodyPr>
          <a:lstStyle/>
          <a:p>
            <a:br>
              <a:rPr kumimoji="0" lang="de-DE" sz="2400" b="0" i="1" u="none" strike="noStrike" kern="0" cap="none" spc="0" normalizeH="0" baseline="0" noProof="0" dirty="0">
                <a:ln>
                  <a:noFill/>
                </a:ln>
                <a:solidFill>
                  <a:sysClr val="windowText" lastClr="000000"/>
                </a:solidFill>
                <a:effectLst/>
                <a:uLnTx/>
                <a:uFillTx/>
                <a:latin typeface="Arial"/>
                <a:cs typeface="Arial"/>
              </a:rPr>
            </a:br>
            <a:endParaRPr kumimoji="0" lang="de-DE" sz="2400" b="0" i="0" u="none" strike="noStrike" kern="0" cap="none" spc="0" normalizeH="0" baseline="0" noProof="0" dirty="0">
              <a:ln>
                <a:noFill/>
              </a:ln>
              <a:solidFill>
                <a:sysClr val="windowText" lastClr="000000"/>
              </a:solidFill>
              <a:effectLst/>
              <a:uLnTx/>
              <a:uFillTx/>
              <a:latin typeface="Arial"/>
              <a:cs typeface="Arial"/>
            </a:endParaRPr>
          </a:p>
          <a:p>
            <a:r>
              <a:rPr lang="de-DE" sz="2400" kern="0" dirty="0">
                <a:solidFill>
                  <a:sysClr val="windowText" lastClr="000000"/>
                </a:solidFill>
                <a:latin typeface="Arial"/>
                <a:cs typeface="Arial"/>
              </a:rPr>
              <a:t>Bsp. für Wiederverwendung: View zeigt Informationen an, einmal für Produkte und für Kunden (selbes Layout), Controller mit selber Logik, Zuweisung unterschiedlicher Models (Daten) in </a:t>
            </a:r>
            <a:r>
              <a:rPr lang="de-DE" sz="2400" kern="0" dirty="0" err="1">
                <a:solidFill>
                  <a:sysClr val="windowText" lastClr="000000"/>
                </a:solidFill>
                <a:latin typeface="Arial"/>
                <a:cs typeface="Arial"/>
              </a:rPr>
              <a:t>Component</a:t>
            </a:r>
            <a:endParaRPr kumimoji="0" lang="de-DE" sz="2400" b="0" i="0" u="none" strike="noStrike" kern="0" cap="none" spc="0" normalizeH="0" baseline="0" noProof="0" dirty="0">
              <a:ln>
                <a:noFill/>
              </a:ln>
              <a:solidFill>
                <a:sysClr val="windowText" lastClr="000000"/>
              </a:solidFill>
              <a:effectLst/>
              <a:uLnTx/>
              <a:uFillTx/>
              <a:latin typeface="Arial"/>
              <a:cs typeface="Arial"/>
            </a:endParaRPr>
          </a:p>
        </p:txBody>
      </p:sp>
      <p:pic>
        <p:nvPicPr>
          <p:cNvPr id="6" name="object 14">
            <a:extLst>
              <a:ext uri="{FF2B5EF4-FFF2-40B4-BE49-F238E27FC236}">
                <a16:creationId xmlns:a16="http://schemas.microsoft.com/office/drawing/2014/main" id="{DF8EEE86-FE7A-6A72-6F9F-FDE87DC8C3F0}"/>
              </a:ext>
            </a:extLst>
          </p:cNvPr>
          <p:cNvPicPr/>
          <p:nvPr/>
        </p:nvPicPr>
        <p:blipFill>
          <a:blip r:embed="rId3" cstate="print"/>
          <a:stretch>
            <a:fillRect/>
          </a:stretch>
        </p:blipFill>
        <p:spPr>
          <a:xfrm>
            <a:off x="5406159" y="1723963"/>
            <a:ext cx="6406347" cy="4768912"/>
          </a:xfrm>
          <a:prstGeom prst="rect">
            <a:avLst/>
          </a:prstGeom>
        </p:spPr>
      </p:pic>
    </p:spTree>
    <p:extLst>
      <p:ext uri="{BB962C8B-B14F-4D97-AF65-F5344CB8AC3E}">
        <p14:creationId xmlns:p14="http://schemas.microsoft.com/office/powerpoint/2010/main" val="1468046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D8367B-07C8-D8A8-9779-121ECD1A740A}"/>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EFA6AE96-AA5E-C32C-F761-7391B2613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AF96BBD1-EF1C-ED70-A3BD-6B87D19C5692}"/>
              </a:ext>
            </a:extLst>
          </p:cNvPr>
          <p:cNvSpPr>
            <a:spLocks noGrp="1"/>
          </p:cNvSpPr>
          <p:nvPr>
            <p:ph type="title"/>
          </p:nvPr>
        </p:nvSpPr>
        <p:spPr>
          <a:xfrm>
            <a:off x="838200" y="365125"/>
            <a:ext cx="10515600" cy="1325563"/>
          </a:xfrm>
        </p:spPr>
        <p:txBody>
          <a:bodyPr>
            <a:normAutofit/>
          </a:bodyPr>
          <a:lstStyle/>
          <a:p>
            <a:r>
              <a:rPr lang="de-DE" sz="4000" dirty="0"/>
              <a:t>Controller – Registrierung v. Events im Controller</a:t>
            </a:r>
          </a:p>
        </p:txBody>
      </p:sp>
      <p:sp>
        <p:nvSpPr>
          <p:cNvPr id="43" name="sketch line">
            <a:extLst>
              <a:ext uri="{FF2B5EF4-FFF2-40B4-BE49-F238E27FC236}">
                <a16:creationId xmlns:a16="http://schemas.microsoft.com/office/drawing/2014/main" id="{19B645E9-1EEF-56BB-D042-620EE0F6B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9AC4ED1D-A68A-A7B9-7C9F-7E30D91BF8C0}"/>
              </a:ext>
            </a:extLst>
          </p:cNvPr>
          <p:cNvSpPr>
            <a:spLocks noGrp="1"/>
          </p:cNvSpPr>
          <p:nvPr>
            <p:ph idx="1"/>
          </p:nvPr>
        </p:nvSpPr>
        <p:spPr>
          <a:xfrm>
            <a:off x="838200" y="1920331"/>
            <a:ext cx="10515600" cy="4251960"/>
          </a:xfrm>
        </p:spPr>
        <p:txBody>
          <a:bodyPr>
            <a:normAutofit fontScale="92500" lnSpcReduction="20000"/>
          </a:bodyPr>
          <a:lstStyle/>
          <a:p>
            <a:r>
              <a:rPr lang="de-DE" sz="2400" i="1" kern="0" dirty="0">
                <a:solidFill>
                  <a:sysClr val="windowText" lastClr="000000"/>
                </a:solidFill>
                <a:latin typeface="Arial"/>
                <a:cs typeface="Arial"/>
              </a:rPr>
              <a:t>Im Controller:</a:t>
            </a:r>
          </a:p>
          <a:p>
            <a:pPr lvl="1"/>
            <a:r>
              <a:rPr lang="de-DE" sz="2000" kern="0" dirty="0">
                <a:solidFill>
                  <a:sysClr val="windowText" lastClr="000000"/>
                </a:solidFill>
                <a:latin typeface="Arial"/>
                <a:cs typeface="Arial"/>
              </a:rPr>
              <a:t>Registrierung des Events für ein SAPUI5 Control durch Aufruf von ui5Control.attach&lt;</a:t>
            </a:r>
            <a:r>
              <a:rPr lang="de-DE" sz="2000" kern="0" dirty="0" err="1">
                <a:solidFill>
                  <a:sysClr val="windowText" lastClr="000000"/>
                </a:solidFill>
                <a:latin typeface="Arial"/>
                <a:cs typeface="Arial"/>
              </a:rPr>
              <a:t>EventName</a:t>
            </a:r>
            <a:r>
              <a:rPr lang="de-DE" sz="2000" kern="0" dirty="0">
                <a:solidFill>
                  <a:sysClr val="windowText" lastClr="000000"/>
                </a:solidFill>
                <a:latin typeface="Arial"/>
                <a:cs typeface="Arial"/>
              </a:rPr>
              <a:t>&gt; und Übergabe der </a:t>
            </a:r>
            <a:r>
              <a:rPr lang="de-DE" sz="2000" kern="0" dirty="0" err="1">
                <a:solidFill>
                  <a:sysClr val="windowText" lastClr="000000"/>
                </a:solidFill>
                <a:latin typeface="Arial"/>
                <a:cs typeface="Arial"/>
              </a:rPr>
              <a:t>EventHandler</a:t>
            </a:r>
            <a:r>
              <a:rPr lang="de-DE" sz="2000" kern="0" dirty="0">
                <a:solidFill>
                  <a:sysClr val="windowText" lastClr="000000"/>
                </a:solidFill>
                <a:latin typeface="Arial"/>
                <a:cs typeface="Arial"/>
              </a:rPr>
              <a:t> Funktion welche den Code nach Eintreten des Events ausführt:</a:t>
            </a:r>
          </a:p>
          <a:p>
            <a:pPr marL="457200" lvl="1" indent="0">
              <a:buNone/>
            </a:pPr>
            <a:endParaRPr lang="de-DE" sz="2000" kern="0" dirty="0">
              <a:solidFill>
                <a:sysClr val="windowText" lastClr="000000"/>
              </a:solidFill>
              <a:latin typeface="Arial"/>
              <a:cs typeface="Arial"/>
            </a:endParaRPr>
          </a:p>
          <a:p>
            <a:pPr lvl="2"/>
            <a:r>
              <a:rPr lang="de-DE" sz="1600" i="1" kern="0" dirty="0">
                <a:solidFill>
                  <a:sysClr val="windowText" lastClr="000000"/>
                </a:solidFill>
                <a:latin typeface="Arial"/>
                <a:cs typeface="Arial"/>
              </a:rPr>
              <a:t>	oSlider1.attachChange( </a:t>
            </a:r>
            <a:r>
              <a:rPr lang="de-DE" sz="1600" i="1" kern="0" dirty="0" err="1">
                <a:solidFill>
                  <a:sysClr val="windowText" lastClr="000000"/>
                </a:solidFill>
                <a:latin typeface="Arial"/>
                <a:cs typeface="Arial"/>
              </a:rPr>
              <a:t>function</a:t>
            </a:r>
            <a:r>
              <a:rPr lang="de-DE" sz="1600" i="1" kern="0" dirty="0">
                <a:solidFill>
                  <a:sysClr val="windowText" lastClr="000000"/>
                </a:solidFill>
                <a:latin typeface="Arial"/>
                <a:cs typeface="Arial"/>
              </a:rPr>
              <a:t>() { alert(„</a:t>
            </a:r>
            <a:r>
              <a:rPr lang="de-DE" sz="1600" i="1" kern="0" dirty="0" err="1">
                <a:solidFill>
                  <a:sysClr val="windowText" lastClr="000000"/>
                </a:solidFill>
                <a:latin typeface="Arial"/>
                <a:cs typeface="Arial"/>
              </a:rPr>
              <a:t>you</a:t>
            </a:r>
            <a:r>
              <a:rPr lang="de-DE" sz="1600" i="1" kern="0" dirty="0">
                <a:solidFill>
                  <a:sysClr val="windowText" lastClr="000000"/>
                </a:solidFill>
                <a:latin typeface="Arial"/>
                <a:cs typeface="Arial"/>
              </a:rPr>
              <a:t> </a:t>
            </a:r>
            <a:r>
              <a:rPr lang="de-DE" sz="1600" i="1" kern="0" dirty="0" err="1">
                <a:solidFill>
                  <a:sysClr val="windowText" lastClr="000000"/>
                </a:solidFill>
                <a:latin typeface="Arial"/>
                <a:cs typeface="Arial"/>
              </a:rPr>
              <a:t>slided</a:t>
            </a:r>
            <a:r>
              <a:rPr lang="de-DE" sz="1600" i="1" kern="0" dirty="0">
                <a:solidFill>
                  <a:sysClr val="windowText" lastClr="000000"/>
                </a:solidFill>
                <a:latin typeface="Arial"/>
                <a:cs typeface="Arial"/>
              </a:rPr>
              <a:t>:“ + oSlider1.getValue());</a:t>
            </a:r>
            <a:br>
              <a:rPr lang="de-DE" sz="1600" i="1" kern="0" dirty="0">
                <a:solidFill>
                  <a:sysClr val="windowText" lastClr="000000"/>
                </a:solidFill>
                <a:latin typeface="Arial"/>
                <a:cs typeface="Arial"/>
              </a:rPr>
            </a:br>
            <a:endParaRPr lang="de-DE" sz="1600" i="1" kern="0" dirty="0">
              <a:solidFill>
                <a:sysClr val="windowText" lastClr="000000"/>
              </a:solidFill>
              <a:latin typeface="Arial"/>
              <a:cs typeface="Arial"/>
            </a:endParaRPr>
          </a:p>
          <a:p>
            <a:pPr lvl="1"/>
            <a:r>
              <a:rPr lang="de-DE" sz="2000" kern="0" dirty="0">
                <a:solidFill>
                  <a:sysClr val="windowText" lastClr="000000"/>
                </a:solidFill>
                <a:latin typeface="Arial"/>
                <a:cs typeface="Arial"/>
              </a:rPr>
              <a:t>Im Controller (</a:t>
            </a:r>
            <a:r>
              <a:rPr lang="de-DE" sz="2000" kern="0" dirty="0" err="1">
                <a:solidFill>
                  <a:sysClr val="windowText" lastClr="000000"/>
                </a:solidFill>
                <a:latin typeface="Arial"/>
                <a:cs typeface="Arial"/>
              </a:rPr>
              <a:t>this</a:t>
            </a:r>
            <a:r>
              <a:rPr lang="de-DE" sz="2000" kern="0" dirty="0">
                <a:solidFill>
                  <a:sysClr val="windowText" lastClr="000000"/>
                </a:solidFill>
                <a:latin typeface="Arial"/>
                <a:cs typeface="Arial"/>
              </a:rPr>
              <a:t>) ist </a:t>
            </a:r>
            <a:r>
              <a:rPr lang="de-DE" sz="2000" kern="0" dirty="0" err="1">
                <a:solidFill>
                  <a:sysClr val="windowText" lastClr="000000"/>
                </a:solidFill>
                <a:latin typeface="Arial"/>
                <a:cs typeface="Arial"/>
              </a:rPr>
              <a:t>EventHandler</a:t>
            </a:r>
            <a:r>
              <a:rPr lang="de-DE" sz="2000" kern="0" dirty="0">
                <a:solidFill>
                  <a:sysClr val="windowText" lastClr="000000"/>
                </a:solidFill>
                <a:latin typeface="Arial"/>
                <a:cs typeface="Arial"/>
              </a:rPr>
              <a:t> Funktion typischerweise eine Funktion, welche als Namenskonvention mit dem Präfix on… beginnen sollte:</a:t>
            </a:r>
            <a:br>
              <a:rPr lang="de-DE" sz="2000" kern="0" dirty="0">
                <a:solidFill>
                  <a:sysClr val="windowText" lastClr="000000"/>
                </a:solidFill>
                <a:latin typeface="Arial"/>
                <a:cs typeface="Arial"/>
              </a:rPr>
            </a:br>
            <a:endParaRPr lang="de-DE" sz="2000" kern="0" dirty="0">
              <a:solidFill>
                <a:sysClr val="windowText" lastClr="000000"/>
              </a:solidFill>
              <a:latin typeface="Arial"/>
              <a:cs typeface="Arial"/>
            </a:endParaRPr>
          </a:p>
          <a:p>
            <a:pPr lvl="2"/>
            <a:r>
              <a:rPr lang="de-DE" sz="1600" i="1" kern="0" dirty="0">
                <a:solidFill>
                  <a:sysClr val="windowText" lastClr="000000"/>
                </a:solidFill>
                <a:latin typeface="Arial"/>
                <a:cs typeface="Arial"/>
              </a:rPr>
              <a:t>	oSlider1.attachChange( </a:t>
            </a:r>
            <a:r>
              <a:rPr lang="de-DE" sz="1600" i="1" kern="0" dirty="0" err="1">
                <a:solidFill>
                  <a:sysClr val="windowText" lastClr="000000"/>
                </a:solidFill>
                <a:latin typeface="Arial"/>
                <a:cs typeface="Arial"/>
              </a:rPr>
              <a:t>this.onShowPopup</a:t>
            </a:r>
            <a:r>
              <a:rPr lang="de-DE" sz="1600" i="1" kern="0" dirty="0">
                <a:solidFill>
                  <a:sysClr val="windowText" lastClr="000000"/>
                </a:solidFill>
                <a:latin typeface="Arial"/>
                <a:cs typeface="Arial"/>
              </a:rPr>
              <a:t>);</a:t>
            </a:r>
            <a:br>
              <a:rPr lang="de-DE" sz="1600" i="1" kern="0" dirty="0">
                <a:solidFill>
                  <a:sysClr val="windowText" lastClr="000000"/>
                </a:solidFill>
                <a:latin typeface="Arial"/>
                <a:cs typeface="Arial"/>
              </a:rPr>
            </a:br>
            <a:endParaRPr lang="de-DE" sz="1600" i="1" kern="0" dirty="0">
              <a:solidFill>
                <a:sysClr val="windowText" lastClr="000000"/>
              </a:solidFill>
              <a:latin typeface="Arial"/>
              <a:cs typeface="Arial"/>
            </a:endParaRPr>
          </a:p>
          <a:p>
            <a:pPr lvl="1"/>
            <a:r>
              <a:rPr lang="de-DE" kern="0" dirty="0">
                <a:solidFill>
                  <a:sysClr val="windowText" lastClr="000000"/>
                </a:solidFill>
                <a:latin typeface="Arial"/>
                <a:cs typeface="Arial"/>
              </a:rPr>
              <a:t>Um eine mehrfache Registrierung zu vermeiden, </a:t>
            </a:r>
            <a:r>
              <a:rPr lang="de-DE" kern="0" dirty="0" err="1">
                <a:solidFill>
                  <a:sysClr val="windowText" lastClr="000000"/>
                </a:solidFill>
                <a:latin typeface="Arial"/>
                <a:cs typeface="Arial"/>
              </a:rPr>
              <a:t>attachChange</a:t>
            </a:r>
            <a:r>
              <a:rPr lang="de-DE" kern="0" dirty="0">
                <a:solidFill>
                  <a:sysClr val="windowText" lastClr="000000"/>
                </a:solidFill>
                <a:latin typeface="Arial"/>
                <a:cs typeface="Arial"/>
              </a:rPr>
              <a:t> nur einmal aufrufen und später (spätestens in </a:t>
            </a:r>
            <a:r>
              <a:rPr lang="de-DE" kern="0" dirty="0" err="1">
                <a:solidFill>
                  <a:sysClr val="windowText" lastClr="000000"/>
                </a:solidFill>
                <a:latin typeface="Arial"/>
                <a:cs typeface="Arial"/>
              </a:rPr>
              <a:t>onExit</a:t>
            </a:r>
            <a:r>
              <a:rPr lang="de-DE" kern="0" dirty="0">
                <a:solidFill>
                  <a:sysClr val="windowText" lastClr="000000"/>
                </a:solidFill>
                <a:latin typeface="Arial"/>
                <a:cs typeface="Arial"/>
              </a:rPr>
              <a:t> Methode) wieder </a:t>
            </a:r>
            <a:r>
              <a:rPr lang="de-DE" kern="0" dirty="0" err="1">
                <a:solidFill>
                  <a:sysClr val="windowText" lastClr="000000"/>
                </a:solidFill>
                <a:latin typeface="Arial"/>
                <a:cs typeface="Arial"/>
              </a:rPr>
              <a:t>deregistrieren</a:t>
            </a:r>
            <a:br>
              <a:rPr lang="de-DE" kern="0" dirty="0">
                <a:solidFill>
                  <a:sysClr val="windowText" lastClr="000000"/>
                </a:solidFill>
                <a:latin typeface="Arial"/>
                <a:cs typeface="Arial"/>
              </a:rPr>
            </a:br>
            <a:endParaRPr lang="de-DE" kern="0" dirty="0">
              <a:solidFill>
                <a:sysClr val="windowText" lastClr="000000"/>
              </a:solidFill>
              <a:latin typeface="Arial"/>
              <a:cs typeface="Arial"/>
            </a:endParaRPr>
          </a:p>
          <a:p>
            <a:pPr lvl="2"/>
            <a:r>
              <a:rPr lang="de-DE" sz="1600" i="1" kern="0" dirty="0">
                <a:solidFill>
                  <a:sysClr val="windowText" lastClr="000000"/>
                </a:solidFill>
                <a:latin typeface="Arial"/>
                <a:cs typeface="Arial"/>
              </a:rPr>
              <a:t>oSlider1.detachChange( </a:t>
            </a:r>
            <a:r>
              <a:rPr lang="de-DE" sz="1600" i="1" kern="0" dirty="0" err="1">
                <a:solidFill>
                  <a:sysClr val="windowText" lastClr="000000"/>
                </a:solidFill>
                <a:latin typeface="Arial"/>
                <a:cs typeface="Arial"/>
              </a:rPr>
              <a:t>this.onShowPopup</a:t>
            </a:r>
            <a:r>
              <a:rPr lang="de-DE" sz="1600" i="1" kern="0" dirty="0">
                <a:solidFill>
                  <a:sysClr val="windowText" lastClr="000000"/>
                </a:solidFill>
                <a:latin typeface="Arial"/>
                <a:cs typeface="Arial"/>
              </a:rPr>
              <a:t>);</a:t>
            </a:r>
            <a:br>
              <a:rPr lang="de-DE" kern="0" dirty="0">
                <a:solidFill>
                  <a:sysClr val="windowText" lastClr="000000"/>
                </a:solidFill>
                <a:latin typeface="Arial"/>
                <a:cs typeface="Arial"/>
              </a:rPr>
            </a:br>
            <a:endParaRPr lang="de-DE" sz="1600" kern="0" dirty="0">
              <a:solidFill>
                <a:sysClr val="windowText" lastClr="000000"/>
              </a:solidFill>
              <a:latin typeface="Arial"/>
              <a:cs typeface="Arial"/>
            </a:endParaRPr>
          </a:p>
          <a:p>
            <a:pPr marL="0" indent="0">
              <a:buNone/>
            </a:pPr>
            <a:endParaRPr kumimoji="0" lang="de-DE" sz="2000" b="0" i="1" u="none" strike="noStrike" kern="0" cap="none" spc="0" normalizeH="0" baseline="0" noProof="0" dirty="0">
              <a:ln>
                <a:noFill/>
              </a:ln>
              <a:solidFill>
                <a:sysClr val="windowText" lastClr="000000"/>
              </a:solidFill>
              <a:effectLst/>
              <a:uLnTx/>
              <a:uFillTx/>
              <a:latin typeface="Arial"/>
              <a:cs typeface="Arial"/>
            </a:endParaRPr>
          </a:p>
        </p:txBody>
      </p:sp>
    </p:spTree>
    <p:extLst>
      <p:ext uri="{BB962C8B-B14F-4D97-AF65-F5344CB8AC3E}">
        <p14:creationId xmlns:p14="http://schemas.microsoft.com/office/powerpoint/2010/main" val="1640133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BAD085-706F-A173-7949-9093E0B43F24}"/>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F6796F36-2884-7DA0-FC50-10F5B0042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084D78C2-2207-32E6-48A4-8DA793C15460}"/>
              </a:ext>
            </a:extLst>
          </p:cNvPr>
          <p:cNvSpPr>
            <a:spLocks noGrp="1"/>
          </p:cNvSpPr>
          <p:nvPr>
            <p:ph type="title"/>
          </p:nvPr>
        </p:nvSpPr>
        <p:spPr>
          <a:xfrm>
            <a:off x="838200" y="365125"/>
            <a:ext cx="10515600" cy="1325563"/>
          </a:xfrm>
        </p:spPr>
        <p:txBody>
          <a:bodyPr>
            <a:normAutofit/>
          </a:bodyPr>
          <a:lstStyle/>
          <a:p>
            <a:r>
              <a:rPr lang="de-DE" sz="4400" dirty="0"/>
              <a:t>Einführung JavaScript</a:t>
            </a:r>
            <a:endParaRPr lang="de-DE" sz="4200" dirty="0"/>
          </a:p>
        </p:txBody>
      </p:sp>
      <p:sp>
        <p:nvSpPr>
          <p:cNvPr id="43" name="sketch line">
            <a:extLst>
              <a:ext uri="{FF2B5EF4-FFF2-40B4-BE49-F238E27FC236}">
                <a16:creationId xmlns:a16="http://schemas.microsoft.com/office/drawing/2014/main" id="{52D9D028-1F1E-C5AB-E4EA-5CF26094C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object 3">
            <a:extLst>
              <a:ext uri="{FF2B5EF4-FFF2-40B4-BE49-F238E27FC236}">
                <a16:creationId xmlns:a16="http://schemas.microsoft.com/office/drawing/2014/main" id="{1ED94A5D-38AC-E82D-27D7-D9844055AB98}"/>
              </a:ext>
            </a:extLst>
          </p:cNvPr>
          <p:cNvSpPr txBox="1"/>
          <p:nvPr/>
        </p:nvSpPr>
        <p:spPr>
          <a:xfrm>
            <a:off x="734695" y="1985667"/>
            <a:ext cx="11457305" cy="2016386"/>
          </a:xfrm>
          <a:prstGeom prst="rect">
            <a:avLst/>
          </a:prstGeom>
        </p:spPr>
        <p:txBody>
          <a:bodyPr vert="horz" wrap="square" lIns="0" tIns="30480" rIns="0" bIns="0" rtlCol="0">
            <a:spAutoFit/>
          </a:bodyPr>
          <a:lstStyle/>
          <a:p>
            <a:pPr marL="12700" marR="5080">
              <a:lnSpc>
                <a:spcPct val="106400"/>
              </a:lnSpc>
              <a:spcBef>
                <a:spcPts val="240"/>
              </a:spcBef>
            </a:pPr>
            <a:r>
              <a:rPr sz="2000" dirty="0">
                <a:latin typeface="Arial"/>
                <a:cs typeface="Arial"/>
              </a:rPr>
              <a:t>JavaScript wurde </a:t>
            </a:r>
            <a:r>
              <a:rPr sz="2000" spc="-10" dirty="0">
                <a:latin typeface="Arial"/>
                <a:cs typeface="Arial"/>
              </a:rPr>
              <a:t>1997 </a:t>
            </a:r>
            <a:r>
              <a:rPr sz="2000" dirty="0">
                <a:latin typeface="Arial"/>
                <a:cs typeface="Arial"/>
              </a:rPr>
              <a:t>von der European Computer Manufacturer's Association (ECMA) standardisiert</a:t>
            </a:r>
            <a:r>
              <a:rPr sz="2000" spc="-10" dirty="0">
                <a:latin typeface="Arial"/>
                <a:cs typeface="Arial"/>
              </a:rPr>
              <a:t>. </a:t>
            </a:r>
            <a:r>
              <a:rPr sz="2000" dirty="0">
                <a:latin typeface="Arial"/>
                <a:cs typeface="Arial"/>
              </a:rPr>
              <a:t>Das in Browsern verwendete JavaScript gilt heute als eine einzige Implementierung der </a:t>
            </a:r>
            <a:r>
              <a:rPr sz="2000" spc="-10" dirty="0">
                <a:latin typeface="Arial"/>
                <a:cs typeface="Arial"/>
              </a:rPr>
              <a:t>ECMA-262-Spezifikation.</a:t>
            </a:r>
            <a:endParaRPr lang="de-DE" sz="2000" spc="-10" dirty="0">
              <a:latin typeface="Arial"/>
              <a:cs typeface="Arial"/>
            </a:endParaRPr>
          </a:p>
          <a:p>
            <a:pPr marL="12700" marR="5080">
              <a:lnSpc>
                <a:spcPct val="106400"/>
              </a:lnSpc>
              <a:spcBef>
                <a:spcPts val="240"/>
              </a:spcBef>
            </a:pPr>
            <a:r>
              <a:rPr lang="de-DE" sz="2000" kern="0" spc="-10" dirty="0" err="1">
                <a:solidFill>
                  <a:sysClr val="windowText" lastClr="000000"/>
                </a:solidFill>
                <a:latin typeface="Arial"/>
                <a:cs typeface="Arial"/>
              </a:rPr>
              <a:t>ECMAScript</a:t>
            </a:r>
            <a:r>
              <a:rPr lang="de-DE" sz="2000" kern="0" spc="-10" dirty="0">
                <a:solidFill>
                  <a:sysClr val="windowText" lastClr="000000"/>
                </a:solidFill>
                <a:latin typeface="Arial"/>
                <a:cs typeface="Arial"/>
              </a:rPr>
              <a:t> (ES): Der offizielle Name des Standards für JavaScript, der von ECMA entwickelt wurde. </a:t>
            </a:r>
            <a:r>
              <a:rPr lang="de-DE" sz="2000" kern="0" spc="-10" dirty="0" err="1">
                <a:solidFill>
                  <a:sysClr val="windowText" lastClr="000000"/>
                </a:solidFill>
                <a:latin typeface="Arial"/>
                <a:cs typeface="Arial"/>
              </a:rPr>
              <a:t>ECMAScript</a:t>
            </a:r>
            <a:r>
              <a:rPr lang="de-DE" sz="2000" kern="0" spc="-10" dirty="0">
                <a:solidFill>
                  <a:sysClr val="windowText" lastClr="000000"/>
                </a:solidFill>
                <a:latin typeface="Arial"/>
                <a:cs typeface="Arial"/>
              </a:rPr>
              <a:t> definiert die Syntax und Semantik der Sprache.</a:t>
            </a:r>
          </a:p>
          <a:p>
            <a:pPr marL="12700" marR="5080">
              <a:lnSpc>
                <a:spcPct val="106400"/>
              </a:lnSpc>
              <a:spcBef>
                <a:spcPts val="240"/>
              </a:spcBef>
            </a:pPr>
            <a:endParaRPr sz="2000" dirty="0">
              <a:latin typeface="Arial"/>
              <a:cs typeface="Arial"/>
            </a:endParaRPr>
          </a:p>
        </p:txBody>
      </p:sp>
      <p:pic>
        <p:nvPicPr>
          <p:cNvPr id="7" name="object 6">
            <a:extLst>
              <a:ext uri="{FF2B5EF4-FFF2-40B4-BE49-F238E27FC236}">
                <a16:creationId xmlns:a16="http://schemas.microsoft.com/office/drawing/2014/main" id="{F8CFFA49-9A89-D37B-017C-49240BED8B92}"/>
              </a:ext>
            </a:extLst>
          </p:cNvPr>
          <p:cNvPicPr/>
          <p:nvPr/>
        </p:nvPicPr>
        <p:blipFill>
          <a:blip r:embed="rId3" cstate="print"/>
          <a:stretch>
            <a:fillRect/>
          </a:stretch>
        </p:blipFill>
        <p:spPr>
          <a:xfrm>
            <a:off x="10699877" y="3407714"/>
            <a:ext cx="1285113" cy="1285113"/>
          </a:xfrm>
          <a:prstGeom prst="rect">
            <a:avLst/>
          </a:prstGeom>
        </p:spPr>
      </p:pic>
      <p:sp>
        <p:nvSpPr>
          <p:cNvPr id="8" name="Inhaltsplatzhalter 2">
            <a:extLst>
              <a:ext uri="{FF2B5EF4-FFF2-40B4-BE49-F238E27FC236}">
                <a16:creationId xmlns:a16="http://schemas.microsoft.com/office/drawing/2014/main" id="{569E023E-DB26-6ED8-37CF-BC727636058E}"/>
              </a:ext>
            </a:extLst>
          </p:cNvPr>
          <p:cNvSpPr>
            <a:spLocks noGrp="1"/>
          </p:cNvSpPr>
          <p:nvPr>
            <p:ph idx="1"/>
          </p:nvPr>
        </p:nvSpPr>
        <p:spPr>
          <a:xfrm>
            <a:off x="734695" y="3814619"/>
            <a:ext cx="10515600" cy="2560873"/>
          </a:xfrm>
        </p:spPr>
        <p:txBody>
          <a:bodyPr>
            <a:normAutofit fontScale="70000" lnSpcReduction="20000"/>
          </a:bodyPr>
          <a:lstStyle/>
          <a:p>
            <a:pPr>
              <a:lnSpc>
                <a:spcPct val="100000"/>
              </a:lnSpc>
              <a:defRPr/>
            </a:pPr>
            <a:r>
              <a:rPr lang="de-DE" sz="2900" b="1" kern="0" spc="-10" dirty="0">
                <a:solidFill>
                  <a:sysClr val="windowText" lastClr="000000"/>
                </a:solidFill>
                <a:latin typeface="Arial"/>
                <a:cs typeface="Arial"/>
              </a:rPr>
              <a:t>Versionsbezeichnungen:</a:t>
            </a:r>
          </a:p>
          <a:p>
            <a:pPr lvl="1">
              <a:lnSpc>
                <a:spcPct val="100000"/>
              </a:lnSpc>
              <a:defRPr/>
            </a:pPr>
            <a:r>
              <a:rPr lang="de-DE" sz="2500" kern="0" spc="-10" dirty="0">
                <a:solidFill>
                  <a:sysClr val="windowText" lastClr="000000"/>
                </a:solidFill>
                <a:latin typeface="Arial"/>
                <a:cs typeface="Arial"/>
              </a:rPr>
              <a:t>ES1: 1997</a:t>
            </a:r>
          </a:p>
          <a:p>
            <a:pPr lvl="1">
              <a:lnSpc>
                <a:spcPct val="100000"/>
              </a:lnSpc>
              <a:defRPr/>
            </a:pPr>
            <a:r>
              <a:rPr lang="de-DE" sz="2500" kern="0" spc="-10" dirty="0">
                <a:solidFill>
                  <a:sysClr val="windowText" lastClr="000000"/>
                </a:solidFill>
                <a:latin typeface="Arial"/>
                <a:cs typeface="Arial"/>
              </a:rPr>
              <a:t>ES5: </a:t>
            </a:r>
            <a:r>
              <a:rPr lang="de-DE" sz="2500" kern="0" spc="-10" dirty="0" err="1">
                <a:solidFill>
                  <a:sysClr val="windowText" lastClr="000000"/>
                </a:solidFill>
                <a:latin typeface="Arial"/>
                <a:cs typeface="Arial"/>
              </a:rPr>
              <a:t>ECMAScript</a:t>
            </a:r>
            <a:r>
              <a:rPr lang="de-DE" sz="2500" kern="0" spc="-10" dirty="0">
                <a:solidFill>
                  <a:sysClr val="windowText" lastClr="000000"/>
                </a:solidFill>
                <a:latin typeface="Arial"/>
                <a:cs typeface="Arial"/>
              </a:rPr>
              <a:t> 5, veröffentlicht im Jahr 2009, brachte viele Verbesserungen und neue Funktionen wie `</a:t>
            </a:r>
            <a:r>
              <a:rPr lang="de-DE" sz="2500" kern="0" spc="-10" dirty="0" err="1">
                <a:solidFill>
                  <a:sysClr val="windowText" lastClr="000000"/>
                </a:solidFill>
                <a:latin typeface="Arial"/>
                <a:cs typeface="Arial"/>
              </a:rPr>
              <a:t>strict</a:t>
            </a:r>
            <a:r>
              <a:rPr lang="de-DE" sz="2500" kern="0" spc="-10" dirty="0">
                <a:solidFill>
                  <a:sysClr val="windowText" lastClr="000000"/>
                </a:solidFill>
                <a:latin typeface="Arial"/>
                <a:cs typeface="Arial"/>
              </a:rPr>
              <a:t> </a:t>
            </a:r>
            <a:r>
              <a:rPr lang="de-DE" sz="2500" kern="0" spc="-10" dirty="0" err="1">
                <a:solidFill>
                  <a:sysClr val="windowText" lastClr="000000"/>
                </a:solidFill>
                <a:latin typeface="Arial"/>
                <a:cs typeface="Arial"/>
              </a:rPr>
              <a:t>mode</a:t>
            </a:r>
            <a:r>
              <a:rPr lang="de-DE" sz="2500" kern="0" spc="-10" dirty="0">
                <a:solidFill>
                  <a:sysClr val="windowText" lastClr="000000"/>
                </a:solidFill>
                <a:latin typeface="Arial"/>
                <a:cs typeface="Arial"/>
              </a:rPr>
              <a:t>`, `JSON`-Support und Array-Methoden.</a:t>
            </a:r>
          </a:p>
          <a:p>
            <a:pPr lvl="1">
              <a:lnSpc>
                <a:spcPct val="100000"/>
              </a:lnSpc>
              <a:defRPr/>
            </a:pPr>
            <a:r>
              <a:rPr lang="de-DE" sz="2500" kern="0" spc="-10" dirty="0">
                <a:solidFill>
                  <a:sysClr val="windowText" lastClr="000000"/>
                </a:solidFill>
                <a:latin typeface="Arial"/>
                <a:cs typeface="Arial"/>
              </a:rPr>
              <a:t>ES6 (ES2015): </a:t>
            </a:r>
            <a:r>
              <a:rPr lang="de-DE" sz="2500" kern="0" spc="-10" dirty="0" err="1">
                <a:solidFill>
                  <a:sysClr val="windowText" lastClr="000000"/>
                </a:solidFill>
                <a:latin typeface="Arial"/>
                <a:cs typeface="Arial"/>
              </a:rPr>
              <a:t>ECMAScript</a:t>
            </a:r>
            <a:r>
              <a:rPr lang="de-DE" sz="2500" kern="0" spc="-10" dirty="0">
                <a:solidFill>
                  <a:sysClr val="windowText" lastClr="000000"/>
                </a:solidFill>
                <a:latin typeface="Arial"/>
                <a:cs typeface="Arial"/>
              </a:rPr>
              <a:t> 6, veröffentlicht im Jahr 2015, führte bedeutende neue Funktionen ein, darunter `</a:t>
            </a:r>
            <a:r>
              <a:rPr lang="de-DE" sz="2500" kern="0" spc="-10" dirty="0" err="1">
                <a:solidFill>
                  <a:sysClr val="windowText" lastClr="000000"/>
                </a:solidFill>
                <a:latin typeface="Arial"/>
                <a:cs typeface="Arial"/>
              </a:rPr>
              <a:t>let</a:t>
            </a:r>
            <a:r>
              <a:rPr lang="de-DE" sz="2500" kern="0" spc="-10" dirty="0">
                <a:solidFill>
                  <a:sysClr val="windowText" lastClr="000000"/>
                </a:solidFill>
                <a:latin typeface="Arial"/>
                <a:cs typeface="Arial"/>
              </a:rPr>
              <a:t>` und `</a:t>
            </a:r>
            <a:r>
              <a:rPr lang="de-DE" sz="2500" kern="0" spc="-10" dirty="0" err="1">
                <a:solidFill>
                  <a:sysClr val="windowText" lastClr="000000"/>
                </a:solidFill>
                <a:latin typeface="Arial"/>
                <a:cs typeface="Arial"/>
              </a:rPr>
              <a:t>const</a:t>
            </a:r>
            <a:r>
              <a:rPr lang="de-DE" sz="2500" kern="0" spc="-10" dirty="0">
                <a:solidFill>
                  <a:sysClr val="windowText" lastClr="000000"/>
                </a:solidFill>
                <a:latin typeface="Arial"/>
                <a:cs typeface="Arial"/>
              </a:rPr>
              <a:t>`, Klassen, Module, Arrow-Funktionen und </a:t>
            </a:r>
            <a:r>
              <a:rPr lang="de-DE" sz="2500" kern="0" spc="-10" dirty="0" err="1">
                <a:solidFill>
                  <a:sysClr val="windowText" lastClr="000000"/>
                </a:solidFill>
                <a:latin typeface="Arial"/>
                <a:cs typeface="Arial"/>
              </a:rPr>
              <a:t>Promises</a:t>
            </a:r>
            <a:r>
              <a:rPr lang="de-DE" sz="2500" kern="0" spc="-10" dirty="0">
                <a:solidFill>
                  <a:sysClr val="windowText" lastClr="000000"/>
                </a:solidFill>
                <a:latin typeface="Arial"/>
                <a:cs typeface="Arial"/>
              </a:rPr>
              <a:t>.</a:t>
            </a:r>
          </a:p>
          <a:p>
            <a:pPr lvl="1">
              <a:lnSpc>
                <a:spcPct val="100000"/>
              </a:lnSpc>
              <a:defRPr/>
            </a:pPr>
            <a:r>
              <a:rPr lang="de-DE" sz="2500" kern="0" spc="-10" dirty="0">
                <a:solidFill>
                  <a:sysClr val="windowText" lastClr="000000"/>
                </a:solidFill>
                <a:latin typeface="Arial"/>
                <a:cs typeface="Arial"/>
              </a:rPr>
              <a:t>ES7, ES8: Nach ES6 wurden jährliche Updates eingeführt, die jeweils neue Funktionen und Verbesserungen brachten. Diese Versionen werden oft nach dem Jahr ihrer Veröffentlichung benannt, z.B. ES2016, ES2017 usw.</a:t>
            </a:r>
            <a:endParaRPr lang="de-DE" sz="2600" kern="0" spc="-10" dirty="0">
              <a:solidFill>
                <a:sysClr val="windowText" lastClr="000000"/>
              </a:solidFill>
              <a:latin typeface="Arial"/>
              <a:cs typeface="Arial"/>
            </a:endParaRPr>
          </a:p>
        </p:txBody>
      </p:sp>
    </p:spTree>
    <p:extLst>
      <p:ext uri="{BB962C8B-B14F-4D97-AF65-F5344CB8AC3E}">
        <p14:creationId xmlns:p14="http://schemas.microsoft.com/office/powerpoint/2010/main" val="6667195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973EF9-8659-2E19-298F-3448BE19E6B8}"/>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CA3B0BCE-CE26-D9D3-7CDE-D94FF3061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21A2A221-4331-F0F9-0DC4-81D398356567}"/>
              </a:ext>
            </a:extLst>
          </p:cNvPr>
          <p:cNvSpPr>
            <a:spLocks noGrp="1"/>
          </p:cNvSpPr>
          <p:nvPr>
            <p:ph type="title"/>
          </p:nvPr>
        </p:nvSpPr>
        <p:spPr>
          <a:xfrm>
            <a:off x="838200" y="365125"/>
            <a:ext cx="10515600" cy="1325563"/>
          </a:xfrm>
        </p:spPr>
        <p:txBody>
          <a:bodyPr>
            <a:normAutofit/>
          </a:bodyPr>
          <a:lstStyle/>
          <a:p>
            <a:r>
              <a:rPr lang="de-DE" sz="4000" dirty="0"/>
              <a:t>Controller – Registrierung v. Events im View</a:t>
            </a:r>
          </a:p>
        </p:txBody>
      </p:sp>
      <p:sp>
        <p:nvSpPr>
          <p:cNvPr id="43" name="sketch line">
            <a:extLst>
              <a:ext uri="{FF2B5EF4-FFF2-40B4-BE49-F238E27FC236}">
                <a16:creationId xmlns:a16="http://schemas.microsoft.com/office/drawing/2014/main" id="{6C218276-1A7A-A6E8-8B17-FF4FC4E2F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C445EAA9-631C-7AF9-9F65-A9126DF6461E}"/>
              </a:ext>
            </a:extLst>
          </p:cNvPr>
          <p:cNvSpPr>
            <a:spLocks noGrp="1"/>
          </p:cNvSpPr>
          <p:nvPr>
            <p:ph idx="1"/>
          </p:nvPr>
        </p:nvSpPr>
        <p:spPr>
          <a:xfrm>
            <a:off x="838200" y="1920331"/>
            <a:ext cx="10515600" cy="4251960"/>
          </a:xfrm>
        </p:spPr>
        <p:txBody>
          <a:bodyPr>
            <a:normAutofit/>
          </a:bodyPr>
          <a:lstStyle/>
          <a:p>
            <a:r>
              <a:rPr lang="de-DE" sz="2400" kern="0" dirty="0">
                <a:solidFill>
                  <a:sysClr val="windowText" lastClr="000000"/>
                </a:solidFill>
                <a:latin typeface="Arial"/>
                <a:cs typeface="Arial"/>
              </a:rPr>
              <a:t>Im XML View:</a:t>
            </a:r>
          </a:p>
          <a:p>
            <a:pPr lvl="1"/>
            <a:r>
              <a:rPr lang="de-DE" sz="2000" kern="0" dirty="0">
                <a:solidFill>
                  <a:sysClr val="windowText" lastClr="000000"/>
                </a:solidFill>
                <a:latin typeface="Arial"/>
                <a:cs typeface="Arial"/>
              </a:rPr>
              <a:t>Registrierung des Events für ein SAPUI5 Control als Attribut mit </a:t>
            </a:r>
            <a:r>
              <a:rPr lang="de-DE" sz="2000" kern="0" dirty="0" err="1">
                <a:solidFill>
                  <a:sysClr val="windowText" lastClr="000000"/>
                </a:solidFill>
                <a:latin typeface="Arial"/>
                <a:cs typeface="Arial"/>
              </a:rPr>
              <a:t>EventNamen</a:t>
            </a:r>
            <a:r>
              <a:rPr lang="de-DE" sz="2000" kern="0" dirty="0">
                <a:solidFill>
                  <a:sysClr val="windowText" lastClr="000000"/>
                </a:solidFill>
                <a:latin typeface="Arial"/>
                <a:cs typeface="Arial"/>
              </a:rPr>
              <a:t>, welche auf </a:t>
            </a:r>
            <a:r>
              <a:rPr lang="de-DE" sz="2000" kern="0" dirty="0" err="1">
                <a:solidFill>
                  <a:sysClr val="windowText" lastClr="000000"/>
                </a:solidFill>
                <a:latin typeface="Arial"/>
                <a:cs typeface="Arial"/>
              </a:rPr>
              <a:t>EventHandler</a:t>
            </a:r>
            <a:r>
              <a:rPr lang="de-DE" sz="2000" kern="0" dirty="0">
                <a:solidFill>
                  <a:sysClr val="windowText" lastClr="000000"/>
                </a:solidFill>
                <a:latin typeface="Arial"/>
                <a:cs typeface="Arial"/>
              </a:rPr>
              <a:t> Funktion (im Controller) zeigt:</a:t>
            </a:r>
            <a:br>
              <a:rPr lang="de-DE" sz="2000" kern="0" dirty="0">
                <a:solidFill>
                  <a:sysClr val="windowText" lastClr="000000"/>
                </a:solidFill>
                <a:latin typeface="Arial"/>
                <a:cs typeface="Arial"/>
              </a:rPr>
            </a:br>
            <a:endParaRPr lang="de-DE" sz="2000" kern="0" dirty="0">
              <a:solidFill>
                <a:sysClr val="windowText" lastClr="000000"/>
              </a:solidFill>
              <a:latin typeface="Arial"/>
              <a:cs typeface="Arial"/>
            </a:endParaRPr>
          </a:p>
          <a:p>
            <a:pPr lvl="1"/>
            <a:r>
              <a:rPr lang="de-DE" sz="2000" kern="0" dirty="0">
                <a:solidFill>
                  <a:sysClr val="windowText" lastClr="000000"/>
                </a:solidFill>
                <a:latin typeface="Arial"/>
                <a:cs typeface="Arial"/>
              </a:rPr>
              <a:t>In Beispiel:</a:t>
            </a:r>
            <a:br>
              <a:rPr lang="de-DE" sz="2000" kern="0" dirty="0">
                <a:solidFill>
                  <a:sysClr val="windowText" lastClr="000000"/>
                </a:solidFill>
                <a:latin typeface="Arial"/>
                <a:cs typeface="Arial"/>
              </a:rPr>
            </a:br>
            <a:r>
              <a:rPr lang="de-DE" sz="2000" kern="0" dirty="0">
                <a:solidFill>
                  <a:sysClr val="windowText" lastClr="000000"/>
                </a:solidFill>
                <a:latin typeface="Arial"/>
                <a:cs typeface="Arial"/>
              </a:rPr>
              <a:t>UI5 Control ist ein Button</a:t>
            </a:r>
            <a:br>
              <a:rPr lang="de-DE" sz="2000" kern="0" dirty="0">
                <a:solidFill>
                  <a:sysClr val="windowText" lastClr="000000"/>
                </a:solidFill>
                <a:latin typeface="Arial"/>
                <a:cs typeface="Arial"/>
              </a:rPr>
            </a:br>
            <a:r>
              <a:rPr lang="de-DE" sz="2000" kern="0" dirty="0">
                <a:solidFill>
                  <a:sysClr val="windowText" lastClr="000000"/>
                </a:solidFill>
                <a:latin typeface="Arial"/>
                <a:cs typeface="Arial"/>
              </a:rPr>
              <a:t>Beim Event „press“ wird in </a:t>
            </a:r>
            <a:br>
              <a:rPr lang="de-DE" sz="2000" kern="0" dirty="0">
                <a:solidFill>
                  <a:sysClr val="windowText" lastClr="000000"/>
                </a:solidFill>
                <a:latin typeface="Arial"/>
                <a:cs typeface="Arial"/>
              </a:rPr>
            </a:br>
            <a:r>
              <a:rPr lang="de-DE" sz="2000" kern="0" dirty="0">
                <a:solidFill>
                  <a:sysClr val="windowText" lastClr="000000"/>
                </a:solidFill>
                <a:latin typeface="Arial"/>
                <a:cs typeface="Arial"/>
              </a:rPr>
              <a:t>Event Handler Funktion </a:t>
            </a:r>
            <a:br>
              <a:rPr lang="de-DE" sz="2000" kern="0" dirty="0">
                <a:solidFill>
                  <a:sysClr val="windowText" lastClr="000000"/>
                </a:solidFill>
                <a:latin typeface="Arial"/>
                <a:cs typeface="Arial"/>
              </a:rPr>
            </a:br>
            <a:r>
              <a:rPr lang="de-DE" sz="2000" kern="0" dirty="0">
                <a:solidFill>
                  <a:sysClr val="windowText" lastClr="000000"/>
                </a:solidFill>
                <a:latin typeface="Arial"/>
                <a:cs typeface="Arial"/>
              </a:rPr>
              <a:t>„.</a:t>
            </a:r>
            <a:r>
              <a:rPr lang="de-DE" sz="2000" kern="0" dirty="0" err="1">
                <a:solidFill>
                  <a:sysClr val="windowText" lastClr="000000"/>
                </a:solidFill>
                <a:latin typeface="Arial"/>
                <a:cs typeface="Arial"/>
              </a:rPr>
              <a:t>onShowPopup</a:t>
            </a:r>
            <a:r>
              <a:rPr lang="de-DE" sz="2000" kern="0" dirty="0">
                <a:solidFill>
                  <a:sysClr val="windowText" lastClr="000000"/>
                </a:solidFill>
                <a:latin typeface="Arial"/>
                <a:cs typeface="Arial"/>
              </a:rPr>
              <a:t>“ </a:t>
            </a:r>
            <a:br>
              <a:rPr lang="de-DE" sz="2000" kern="0" dirty="0">
                <a:solidFill>
                  <a:sysClr val="windowText" lastClr="000000"/>
                </a:solidFill>
                <a:latin typeface="Arial"/>
                <a:cs typeface="Arial"/>
              </a:rPr>
            </a:br>
            <a:r>
              <a:rPr lang="de-DE" sz="2000" kern="0" dirty="0">
                <a:solidFill>
                  <a:sysClr val="windowText" lastClr="000000"/>
                </a:solidFill>
                <a:latin typeface="Arial"/>
                <a:cs typeface="Arial"/>
              </a:rPr>
              <a:t>(im verknüpften Controller)</a:t>
            </a:r>
            <a:br>
              <a:rPr lang="de-DE" sz="2000" kern="0" dirty="0">
                <a:solidFill>
                  <a:sysClr val="windowText" lastClr="000000"/>
                </a:solidFill>
                <a:latin typeface="Arial"/>
                <a:cs typeface="Arial"/>
              </a:rPr>
            </a:br>
            <a:r>
              <a:rPr lang="de-DE" sz="2000" kern="0" dirty="0">
                <a:solidFill>
                  <a:sysClr val="windowText" lastClr="000000"/>
                </a:solidFill>
                <a:latin typeface="Arial"/>
                <a:cs typeface="Arial"/>
              </a:rPr>
              <a:t>gesprungen</a:t>
            </a:r>
          </a:p>
          <a:p>
            <a:pPr lvl="1"/>
            <a:endParaRPr lang="de-DE" sz="2000" kern="0" dirty="0">
              <a:solidFill>
                <a:sysClr val="windowText" lastClr="000000"/>
              </a:solidFill>
              <a:latin typeface="Arial"/>
              <a:cs typeface="Arial"/>
            </a:endParaRPr>
          </a:p>
          <a:p>
            <a:pPr marL="0" indent="0">
              <a:buNone/>
            </a:pPr>
            <a:endParaRPr kumimoji="0" lang="de-DE" sz="2000" b="0" i="1" u="none" strike="noStrike" kern="0" cap="none" spc="0" normalizeH="0" baseline="0" noProof="0" dirty="0">
              <a:ln>
                <a:noFill/>
              </a:ln>
              <a:solidFill>
                <a:sysClr val="windowText" lastClr="000000"/>
              </a:solidFill>
              <a:effectLst/>
              <a:uLnTx/>
              <a:uFillTx/>
              <a:latin typeface="Arial"/>
              <a:cs typeface="Arial"/>
            </a:endParaRPr>
          </a:p>
        </p:txBody>
      </p:sp>
      <p:pic>
        <p:nvPicPr>
          <p:cNvPr id="4" name="Grafik 3">
            <a:extLst>
              <a:ext uri="{FF2B5EF4-FFF2-40B4-BE49-F238E27FC236}">
                <a16:creationId xmlns:a16="http://schemas.microsoft.com/office/drawing/2014/main" id="{12C551AB-EF35-2259-82CD-6B251EE71FF8}"/>
              </a:ext>
            </a:extLst>
          </p:cNvPr>
          <p:cNvPicPr>
            <a:picLocks noChangeAspect="1"/>
          </p:cNvPicPr>
          <p:nvPr/>
        </p:nvPicPr>
        <p:blipFill>
          <a:blip r:embed="rId3"/>
          <a:stretch>
            <a:fillRect/>
          </a:stretch>
        </p:blipFill>
        <p:spPr>
          <a:xfrm>
            <a:off x="5777580" y="3002936"/>
            <a:ext cx="5576220" cy="3380939"/>
          </a:xfrm>
          <a:prstGeom prst="rect">
            <a:avLst/>
          </a:prstGeom>
        </p:spPr>
      </p:pic>
    </p:spTree>
    <p:extLst>
      <p:ext uri="{BB962C8B-B14F-4D97-AF65-F5344CB8AC3E}">
        <p14:creationId xmlns:p14="http://schemas.microsoft.com/office/powerpoint/2010/main" val="1636960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354214-C5AE-B610-389E-0898DCA23FD8}"/>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D6E35C7B-1CD0-672D-30F7-CA9F3C0B0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9249F7DE-316F-22CA-DB49-5F0F39F8279C}"/>
              </a:ext>
            </a:extLst>
          </p:cNvPr>
          <p:cNvSpPr>
            <a:spLocks noGrp="1"/>
          </p:cNvSpPr>
          <p:nvPr>
            <p:ph type="title"/>
          </p:nvPr>
        </p:nvSpPr>
        <p:spPr>
          <a:xfrm>
            <a:off x="838200" y="365125"/>
            <a:ext cx="10515600" cy="1325563"/>
          </a:xfrm>
        </p:spPr>
        <p:txBody>
          <a:bodyPr>
            <a:normAutofit/>
          </a:bodyPr>
          <a:lstStyle/>
          <a:p>
            <a:r>
              <a:rPr lang="de-DE" sz="4200" dirty="0"/>
              <a:t>Models in UI5</a:t>
            </a:r>
          </a:p>
        </p:txBody>
      </p:sp>
      <p:sp>
        <p:nvSpPr>
          <p:cNvPr id="43" name="sketch line">
            <a:extLst>
              <a:ext uri="{FF2B5EF4-FFF2-40B4-BE49-F238E27FC236}">
                <a16:creationId xmlns:a16="http://schemas.microsoft.com/office/drawing/2014/main" id="{9CEDA7E8-0328-6A91-0B3A-4EBF8DCC7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0D63CC54-83FA-7E7F-8201-E7AD22D9F04A}"/>
              </a:ext>
            </a:extLst>
          </p:cNvPr>
          <p:cNvSpPr>
            <a:spLocks noGrp="1"/>
          </p:cNvSpPr>
          <p:nvPr>
            <p:ph idx="1"/>
          </p:nvPr>
        </p:nvSpPr>
        <p:spPr>
          <a:xfrm>
            <a:off x="838200" y="1920331"/>
            <a:ext cx="6268770" cy="4251960"/>
          </a:xfrm>
        </p:spPr>
        <p:txBody>
          <a:bodyPr>
            <a:normAutofit lnSpcReduction="10000"/>
          </a:bodyPr>
          <a:lstStyle/>
          <a:p>
            <a:r>
              <a:rPr lang="de-DE" dirty="0">
                <a:latin typeface="-apple-system"/>
              </a:rPr>
              <a:t>Modelle sind Datencontainer, die die Anwendungsdaten speichern</a:t>
            </a:r>
          </a:p>
          <a:p>
            <a:r>
              <a:rPr lang="de-DE" dirty="0">
                <a:latin typeface="-apple-system"/>
              </a:rPr>
              <a:t>SAPUI5 unterstützt verschiedene Modelltypen wie JSON, XML, </a:t>
            </a:r>
            <a:r>
              <a:rPr lang="de-DE" dirty="0" err="1">
                <a:latin typeface="-apple-system"/>
              </a:rPr>
              <a:t>OData</a:t>
            </a:r>
            <a:r>
              <a:rPr lang="de-DE" dirty="0">
                <a:latin typeface="-apple-system"/>
              </a:rPr>
              <a:t> </a:t>
            </a:r>
            <a:br>
              <a:rPr lang="de-DE" dirty="0">
                <a:latin typeface="-apple-system"/>
              </a:rPr>
            </a:br>
            <a:r>
              <a:rPr lang="de-DE" dirty="0">
                <a:latin typeface="-apple-system"/>
              </a:rPr>
              <a:t>und </a:t>
            </a:r>
            <a:r>
              <a:rPr lang="de-DE" dirty="0" err="1">
                <a:latin typeface="-apple-system"/>
              </a:rPr>
              <a:t>Resource</a:t>
            </a:r>
            <a:r>
              <a:rPr lang="de-DE" dirty="0">
                <a:latin typeface="-apple-system"/>
              </a:rPr>
              <a:t>. </a:t>
            </a:r>
          </a:p>
          <a:p>
            <a:r>
              <a:rPr lang="de-DE" dirty="0">
                <a:latin typeface="-apple-system"/>
              </a:rPr>
              <a:t>Es gibt einmaliges, einfaches und bidirektionales Binding</a:t>
            </a:r>
          </a:p>
          <a:p>
            <a:r>
              <a:rPr lang="de-DE" dirty="0">
                <a:latin typeface="-apple-system"/>
              </a:rPr>
              <a:t>Modelle können global auf Anwendungsebene (</a:t>
            </a:r>
            <a:r>
              <a:rPr lang="de-DE" dirty="0" err="1">
                <a:latin typeface="-apple-system"/>
              </a:rPr>
              <a:t>sap.ui.core</a:t>
            </a:r>
            <a:r>
              <a:rPr lang="de-DE" dirty="0">
                <a:latin typeface="-apple-system"/>
              </a:rPr>
              <a:t>) oder lokal auf View- oder Control-Ebene definiert werden. </a:t>
            </a:r>
            <a:endParaRPr lang="de-DE" i="0" u="none" strike="noStrike" dirty="0">
              <a:effectLst/>
              <a:latin typeface="-apple-system"/>
            </a:endParaRPr>
          </a:p>
        </p:txBody>
      </p:sp>
      <p:pic>
        <p:nvPicPr>
          <p:cNvPr id="3" name="object 10">
            <a:extLst>
              <a:ext uri="{FF2B5EF4-FFF2-40B4-BE49-F238E27FC236}">
                <a16:creationId xmlns:a16="http://schemas.microsoft.com/office/drawing/2014/main" id="{08C4CC08-ADD7-47BB-8091-528AA4F8C5B8}"/>
              </a:ext>
            </a:extLst>
          </p:cNvPr>
          <p:cNvPicPr/>
          <p:nvPr/>
        </p:nvPicPr>
        <p:blipFill>
          <a:blip r:embed="rId3" cstate="print"/>
          <a:stretch>
            <a:fillRect/>
          </a:stretch>
        </p:blipFill>
        <p:spPr>
          <a:xfrm>
            <a:off x="6845713" y="2274526"/>
            <a:ext cx="4571996" cy="3284219"/>
          </a:xfrm>
          <a:prstGeom prst="rect">
            <a:avLst/>
          </a:prstGeom>
        </p:spPr>
      </p:pic>
    </p:spTree>
    <p:extLst>
      <p:ext uri="{BB962C8B-B14F-4D97-AF65-F5344CB8AC3E}">
        <p14:creationId xmlns:p14="http://schemas.microsoft.com/office/powerpoint/2010/main" val="33185902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91D5BF-862C-172E-CBE2-6865A3090525}"/>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5CF4D081-ABD9-3300-E0E6-4D7AEC4ED9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D3056059-4F91-B7ED-70A0-94E81C539EEB}"/>
              </a:ext>
            </a:extLst>
          </p:cNvPr>
          <p:cNvSpPr>
            <a:spLocks noGrp="1"/>
          </p:cNvSpPr>
          <p:nvPr>
            <p:ph type="title"/>
          </p:nvPr>
        </p:nvSpPr>
        <p:spPr>
          <a:xfrm>
            <a:off x="838200" y="365125"/>
            <a:ext cx="10515600" cy="1325563"/>
          </a:xfrm>
        </p:spPr>
        <p:txBody>
          <a:bodyPr>
            <a:normAutofit/>
          </a:bodyPr>
          <a:lstStyle/>
          <a:p>
            <a:r>
              <a:rPr lang="de-DE" sz="4200" dirty="0"/>
              <a:t>Models - Instanziierung</a:t>
            </a:r>
          </a:p>
        </p:txBody>
      </p:sp>
      <p:sp>
        <p:nvSpPr>
          <p:cNvPr id="43" name="sketch line">
            <a:extLst>
              <a:ext uri="{FF2B5EF4-FFF2-40B4-BE49-F238E27FC236}">
                <a16:creationId xmlns:a16="http://schemas.microsoft.com/office/drawing/2014/main" id="{A9010783-9C0D-2121-B27A-1BC355F31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0273F29A-FB06-C65E-808C-48F731517E8F}"/>
              </a:ext>
            </a:extLst>
          </p:cNvPr>
          <p:cNvSpPr>
            <a:spLocks noGrp="1"/>
          </p:cNvSpPr>
          <p:nvPr>
            <p:ph idx="1"/>
          </p:nvPr>
        </p:nvSpPr>
        <p:spPr>
          <a:xfrm>
            <a:off x="838200" y="1920331"/>
            <a:ext cx="10684764" cy="4251960"/>
          </a:xfrm>
        </p:spPr>
        <p:txBody>
          <a:bodyPr>
            <a:normAutofit fontScale="62500" lnSpcReduction="20000"/>
          </a:bodyPr>
          <a:lstStyle/>
          <a:p>
            <a:r>
              <a:rPr lang="de-DE" dirty="0"/>
              <a:t>JSON Model:</a:t>
            </a:r>
          </a:p>
          <a:p>
            <a:pPr lvl="1"/>
            <a:r>
              <a:rPr lang="de-DE" b="0" dirty="0" err="1"/>
              <a:t>var</a:t>
            </a:r>
            <a:r>
              <a:rPr lang="de-DE" b="0" dirty="0"/>
              <a:t> </a:t>
            </a:r>
            <a:r>
              <a:rPr lang="de-DE" b="0" dirty="0" err="1"/>
              <a:t>oModel</a:t>
            </a:r>
            <a:r>
              <a:rPr lang="de-DE" b="0" dirty="0"/>
              <a:t> = </a:t>
            </a:r>
            <a:r>
              <a:rPr lang="de-DE" b="0" dirty="0" err="1"/>
              <a:t>new</a:t>
            </a:r>
            <a:r>
              <a:rPr lang="de-DE" b="0" dirty="0"/>
              <a:t> </a:t>
            </a:r>
            <a:r>
              <a:rPr lang="de-DE" b="0" dirty="0" err="1"/>
              <a:t>sap.ui.model.json.JSONModel</a:t>
            </a:r>
            <a:r>
              <a:rPr lang="de-DE" b="0" dirty="0"/>
              <a:t>(</a:t>
            </a:r>
            <a:r>
              <a:rPr lang="de-DE" b="0" dirty="0" err="1"/>
              <a:t>PfadoderDaten</a:t>
            </a:r>
            <a:r>
              <a:rPr lang="de-DE" b="0" dirty="0"/>
              <a:t>);</a:t>
            </a:r>
          </a:p>
          <a:p>
            <a:endParaRPr lang="de-DE" dirty="0"/>
          </a:p>
          <a:p>
            <a:r>
              <a:rPr lang="de-DE" dirty="0"/>
              <a:t>XML Model:</a:t>
            </a:r>
          </a:p>
          <a:p>
            <a:pPr lvl="1"/>
            <a:r>
              <a:rPr lang="de-DE" b="0" dirty="0" err="1"/>
              <a:t>var</a:t>
            </a:r>
            <a:r>
              <a:rPr lang="de-DE" b="0" dirty="0"/>
              <a:t> </a:t>
            </a:r>
            <a:r>
              <a:rPr lang="de-DE" b="0" dirty="0" err="1"/>
              <a:t>oModel</a:t>
            </a:r>
            <a:r>
              <a:rPr lang="de-DE" b="0" dirty="0"/>
              <a:t> = </a:t>
            </a:r>
            <a:r>
              <a:rPr lang="de-DE" b="0" dirty="0" err="1"/>
              <a:t>new</a:t>
            </a:r>
            <a:r>
              <a:rPr lang="de-DE" b="0" dirty="0"/>
              <a:t> </a:t>
            </a:r>
            <a:r>
              <a:rPr lang="de-DE" b="0" dirty="0" err="1"/>
              <a:t>sap.ui.model.xml.XMLModel</a:t>
            </a:r>
            <a:r>
              <a:rPr lang="de-DE" b="0" dirty="0"/>
              <a:t>(</a:t>
            </a:r>
            <a:r>
              <a:rPr lang="de-DE" b="0" dirty="0" err="1"/>
              <a:t>PfadoderDaten</a:t>
            </a:r>
            <a:r>
              <a:rPr lang="de-DE" b="0" dirty="0"/>
              <a:t>);</a:t>
            </a:r>
          </a:p>
          <a:p>
            <a:endParaRPr lang="de-DE" dirty="0"/>
          </a:p>
          <a:p>
            <a:r>
              <a:rPr lang="de-DE" dirty="0" err="1"/>
              <a:t>oData</a:t>
            </a:r>
            <a:r>
              <a:rPr lang="de-DE" dirty="0"/>
              <a:t>-Model:</a:t>
            </a:r>
          </a:p>
          <a:p>
            <a:pPr lvl="1"/>
            <a:r>
              <a:rPr lang="de-DE" b="0" dirty="0" err="1"/>
              <a:t>var</a:t>
            </a:r>
            <a:r>
              <a:rPr lang="de-DE" b="0" dirty="0"/>
              <a:t> </a:t>
            </a:r>
            <a:r>
              <a:rPr lang="de-DE" b="0" dirty="0" err="1"/>
              <a:t>oModel</a:t>
            </a:r>
            <a:r>
              <a:rPr lang="de-DE" b="0" dirty="0"/>
              <a:t> = </a:t>
            </a:r>
            <a:r>
              <a:rPr lang="de-DE" b="0" dirty="0" err="1"/>
              <a:t>new</a:t>
            </a:r>
            <a:r>
              <a:rPr lang="de-DE" b="0" dirty="0"/>
              <a:t> </a:t>
            </a:r>
            <a:r>
              <a:rPr lang="de-DE" b="0" dirty="0" err="1"/>
              <a:t>sap.ui.model.odata.ODataModel</a:t>
            </a:r>
            <a:r>
              <a:rPr lang="de-DE" b="0" dirty="0"/>
              <a:t>(Pfad [JSON, Benutzer, Passwort]);</a:t>
            </a:r>
          </a:p>
          <a:p>
            <a:endParaRPr lang="de-DE" dirty="0"/>
          </a:p>
          <a:p>
            <a:r>
              <a:rPr lang="de-DE" dirty="0" err="1"/>
              <a:t>Resource</a:t>
            </a:r>
            <a:r>
              <a:rPr lang="de-DE" dirty="0"/>
              <a:t>-Model:</a:t>
            </a:r>
          </a:p>
          <a:p>
            <a:pPr lvl="1"/>
            <a:r>
              <a:rPr lang="de-DE" b="0" dirty="0" err="1"/>
              <a:t>var</a:t>
            </a:r>
            <a:r>
              <a:rPr lang="de-DE" b="0" dirty="0"/>
              <a:t> </a:t>
            </a:r>
            <a:r>
              <a:rPr lang="de-DE" b="0" dirty="0" err="1"/>
              <a:t>oModel</a:t>
            </a:r>
            <a:r>
              <a:rPr lang="de-DE" b="0" dirty="0"/>
              <a:t> = </a:t>
            </a:r>
            <a:r>
              <a:rPr lang="de-DE" b="0" dirty="0" err="1"/>
              <a:t>new</a:t>
            </a:r>
            <a:r>
              <a:rPr lang="de-DE" b="0" dirty="0"/>
              <a:t> </a:t>
            </a:r>
            <a:r>
              <a:rPr lang="de-DE" b="0" dirty="0" err="1"/>
              <a:t>sap.ui.model.resource.ResourceModel</a:t>
            </a:r>
            <a:r>
              <a:rPr lang="de-DE" b="0" dirty="0"/>
              <a:t>(</a:t>
            </a:r>
            <a:r>
              <a:rPr lang="de-DE" b="0" dirty="0" err="1"/>
              <a:t>PfadoderDaten</a:t>
            </a:r>
            <a:r>
              <a:rPr lang="de-DE" b="0" dirty="0"/>
              <a:t>);</a:t>
            </a:r>
          </a:p>
          <a:p>
            <a:endParaRPr lang="de-DE" b="0" dirty="0"/>
          </a:p>
          <a:p>
            <a:r>
              <a:rPr lang="de-DE" b="0" dirty="0"/>
              <a:t>Separates setzen der Daten durch:</a:t>
            </a:r>
          </a:p>
          <a:p>
            <a:pPr lvl="1"/>
            <a:r>
              <a:rPr lang="de-DE" b="0" dirty="0" err="1"/>
              <a:t>oModel.setData</a:t>
            </a:r>
            <a:r>
              <a:rPr lang="de-DE" b="0" dirty="0"/>
              <a:t>(</a:t>
            </a:r>
            <a:r>
              <a:rPr lang="de-DE" b="0" dirty="0" err="1"/>
              <a:t>PfadoderDaten</a:t>
            </a:r>
            <a:r>
              <a:rPr lang="de-DE" b="0" dirty="0"/>
              <a:t>);</a:t>
            </a:r>
          </a:p>
        </p:txBody>
      </p:sp>
    </p:spTree>
    <p:extLst>
      <p:ext uri="{BB962C8B-B14F-4D97-AF65-F5344CB8AC3E}">
        <p14:creationId xmlns:p14="http://schemas.microsoft.com/office/powerpoint/2010/main" val="24726318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CBEB4D-0160-C102-3AF3-89E3E1529D16}"/>
            </a:ext>
          </a:extLst>
        </p:cNvPr>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11F80386-865A-9BD8-2C15-405529501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B6AE53B2-95AB-AC44-4EF9-65C0E1FDC983}"/>
              </a:ext>
            </a:extLst>
          </p:cNvPr>
          <p:cNvSpPr>
            <a:spLocks noGrp="1"/>
          </p:cNvSpPr>
          <p:nvPr>
            <p:ph type="title"/>
          </p:nvPr>
        </p:nvSpPr>
        <p:spPr>
          <a:xfrm>
            <a:off x="838200" y="365125"/>
            <a:ext cx="10515600" cy="1325563"/>
          </a:xfrm>
        </p:spPr>
        <p:txBody>
          <a:bodyPr>
            <a:normAutofit/>
          </a:bodyPr>
          <a:lstStyle/>
          <a:p>
            <a:r>
              <a:rPr lang="de-DE" sz="4200" dirty="0"/>
              <a:t>Models – Setzen des Models (mit </a:t>
            </a:r>
            <a:r>
              <a:rPr lang="de-DE" sz="4200" dirty="0" err="1"/>
              <a:t>setModel</a:t>
            </a:r>
            <a:r>
              <a:rPr lang="de-DE" sz="4200" dirty="0"/>
              <a:t>())</a:t>
            </a:r>
          </a:p>
        </p:txBody>
      </p:sp>
      <p:sp>
        <p:nvSpPr>
          <p:cNvPr id="43" name="sketch line">
            <a:extLst>
              <a:ext uri="{FF2B5EF4-FFF2-40B4-BE49-F238E27FC236}">
                <a16:creationId xmlns:a16="http://schemas.microsoft.com/office/drawing/2014/main" id="{125CFA9C-379C-EC2C-62B9-C3F4D64D4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4" name="Inhaltsplatzhalter 2">
            <a:extLst>
              <a:ext uri="{FF2B5EF4-FFF2-40B4-BE49-F238E27FC236}">
                <a16:creationId xmlns:a16="http://schemas.microsoft.com/office/drawing/2014/main" id="{F836605F-3FE3-2D1C-5EF6-2BBEDC830116}"/>
              </a:ext>
            </a:extLst>
          </p:cNvPr>
          <p:cNvSpPr>
            <a:spLocks noGrp="1"/>
          </p:cNvSpPr>
          <p:nvPr>
            <p:ph idx="1"/>
          </p:nvPr>
        </p:nvSpPr>
        <p:spPr>
          <a:xfrm>
            <a:off x="838200" y="1920331"/>
            <a:ext cx="10684764" cy="4251960"/>
          </a:xfrm>
        </p:spPr>
        <p:txBody>
          <a:bodyPr>
            <a:normAutofit/>
          </a:bodyPr>
          <a:lstStyle/>
          <a:p>
            <a:r>
              <a:rPr lang="de-DE" dirty="0"/>
              <a:t>UI-spezifisch:</a:t>
            </a:r>
          </a:p>
          <a:p>
            <a:pPr lvl="1"/>
            <a:r>
              <a:rPr lang="de-DE" dirty="0" err="1"/>
              <a:t>var</a:t>
            </a:r>
            <a:r>
              <a:rPr lang="de-DE" dirty="0"/>
              <a:t> </a:t>
            </a:r>
            <a:r>
              <a:rPr lang="de-DE" dirty="0" err="1"/>
              <a:t>oTable</a:t>
            </a:r>
            <a:r>
              <a:rPr lang="de-DE" dirty="0"/>
              <a:t> = </a:t>
            </a:r>
            <a:r>
              <a:rPr lang="de-DE" dirty="0" err="1"/>
              <a:t>new</a:t>
            </a:r>
            <a:r>
              <a:rPr lang="de-DE" dirty="0"/>
              <a:t> </a:t>
            </a:r>
            <a:r>
              <a:rPr lang="de-DE" dirty="0" err="1"/>
              <a:t>sap.ui.table.Table</a:t>
            </a:r>
            <a:r>
              <a:rPr lang="de-DE" dirty="0"/>
              <a:t>();</a:t>
            </a:r>
          </a:p>
          <a:p>
            <a:pPr lvl="1"/>
            <a:r>
              <a:rPr lang="de-DE" dirty="0" err="1"/>
              <a:t>oTable.setModel</a:t>
            </a:r>
            <a:r>
              <a:rPr lang="de-DE" dirty="0"/>
              <a:t>(</a:t>
            </a:r>
            <a:r>
              <a:rPr lang="de-DE" dirty="0" err="1"/>
              <a:t>oModel</a:t>
            </a:r>
            <a:r>
              <a:rPr lang="de-DE" dirty="0"/>
              <a:t>);</a:t>
            </a:r>
          </a:p>
          <a:p>
            <a:pPr lvl="1"/>
            <a:endParaRPr lang="de-DE" dirty="0"/>
          </a:p>
          <a:p>
            <a:r>
              <a:rPr lang="de-DE" dirty="0"/>
              <a:t>Global im Core:</a:t>
            </a:r>
          </a:p>
          <a:p>
            <a:pPr lvl="1"/>
            <a:r>
              <a:rPr lang="de-DE" b="0" dirty="0" err="1"/>
              <a:t>sap.ui.getCore</a:t>
            </a:r>
            <a:r>
              <a:rPr lang="de-DE" b="0" dirty="0"/>
              <a:t>().</a:t>
            </a:r>
            <a:r>
              <a:rPr lang="de-DE" b="0" dirty="0" err="1"/>
              <a:t>setModel</a:t>
            </a:r>
            <a:r>
              <a:rPr lang="de-DE" b="0" dirty="0"/>
              <a:t>(</a:t>
            </a:r>
            <a:r>
              <a:rPr lang="de-DE" b="0" dirty="0" err="1"/>
              <a:t>oModel</a:t>
            </a:r>
            <a:r>
              <a:rPr lang="de-DE" b="0" dirty="0"/>
              <a:t>);</a:t>
            </a:r>
          </a:p>
          <a:p>
            <a:pPr lvl="1"/>
            <a:endParaRPr lang="de-DE" dirty="0"/>
          </a:p>
          <a:p>
            <a:r>
              <a:rPr lang="de-DE" dirty="0"/>
              <a:t>Im View:</a:t>
            </a:r>
          </a:p>
          <a:p>
            <a:pPr lvl="1"/>
            <a:r>
              <a:rPr lang="de-DE" b="0" dirty="0" err="1"/>
              <a:t>this.getView</a:t>
            </a:r>
            <a:r>
              <a:rPr lang="de-DE" b="0" dirty="0"/>
              <a:t>().</a:t>
            </a:r>
            <a:r>
              <a:rPr lang="de-DE" b="0" dirty="0" err="1"/>
              <a:t>setModel</a:t>
            </a:r>
            <a:r>
              <a:rPr lang="de-DE" b="0" dirty="0"/>
              <a:t>(</a:t>
            </a:r>
            <a:r>
              <a:rPr lang="de-DE" b="0" dirty="0" err="1"/>
              <a:t>oModel</a:t>
            </a:r>
            <a:r>
              <a:rPr lang="de-DE" b="0" dirty="0"/>
              <a:t>);</a:t>
            </a:r>
          </a:p>
        </p:txBody>
      </p:sp>
    </p:spTree>
    <p:extLst>
      <p:ext uri="{BB962C8B-B14F-4D97-AF65-F5344CB8AC3E}">
        <p14:creationId xmlns:p14="http://schemas.microsoft.com/office/powerpoint/2010/main" val="32580786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6D8D7D-7B30-2FE6-5BA1-F0EDC9AEC74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2A04E27-1A9E-11BE-F943-A17A5F4C3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74B675C-DC9F-55A8-A5CE-E55BE61E3AB0}"/>
              </a:ext>
            </a:extLst>
          </p:cNvPr>
          <p:cNvSpPr>
            <a:spLocks noGrp="1"/>
          </p:cNvSpPr>
          <p:nvPr>
            <p:ph type="title"/>
          </p:nvPr>
        </p:nvSpPr>
        <p:spPr>
          <a:xfrm>
            <a:off x="838200" y="365125"/>
            <a:ext cx="10515600" cy="1325563"/>
          </a:xfrm>
        </p:spPr>
        <p:txBody>
          <a:bodyPr>
            <a:normAutofit/>
          </a:bodyPr>
          <a:lstStyle/>
          <a:p>
            <a:r>
              <a:rPr lang="de-DE" sz="5400"/>
              <a:t>Quiz</a:t>
            </a:r>
          </a:p>
        </p:txBody>
      </p:sp>
      <p:sp>
        <p:nvSpPr>
          <p:cNvPr id="10" name="sketch line">
            <a:extLst>
              <a:ext uri="{FF2B5EF4-FFF2-40B4-BE49-F238E27FC236}">
                <a16:creationId xmlns:a16="http://schemas.microsoft.com/office/drawing/2014/main" id="{C590C4BD-6975-B062-BC66-1D5C24800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nhaltsplatzhalter 2">
            <a:extLst>
              <a:ext uri="{FF2B5EF4-FFF2-40B4-BE49-F238E27FC236}">
                <a16:creationId xmlns:a16="http://schemas.microsoft.com/office/drawing/2014/main" id="{AAB45517-95EF-91B6-B34F-836698D41C07}"/>
              </a:ext>
            </a:extLst>
          </p:cNvPr>
          <p:cNvSpPr>
            <a:spLocks noGrp="1"/>
          </p:cNvSpPr>
          <p:nvPr>
            <p:ph idx="1"/>
          </p:nvPr>
        </p:nvSpPr>
        <p:spPr>
          <a:xfrm>
            <a:off x="838200" y="1929384"/>
            <a:ext cx="10515600" cy="4251960"/>
          </a:xfrm>
        </p:spPr>
        <p:txBody>
          <a:bodyPr>
            <a:normAutofit/>
          </a:bodyPr>
          <a:lstStyle/>
          <a:p>
            <a:pPr marL="457200" indent="-457200">
              <a:buAutoNum type="arabicPeriod"/>
            </a:pPr>
            <a:r>
              <a:rPr lang="de-DE" sz="2200" dirty="0"/>
              <a:t>Was ist ein SAPUI5 Control?</a:t>
            </a:r>
          </a:p>
          <a:p>
            <a:pPr marL="457200" indent="-457200">
              <a:buAutoNum type="arabicPeriod"/>
            </a:pPr>
            <a:r>
              <a:rPr lang="de-DE" sz="2200" dirty="0"/>
              <a:t>Wie viele eigene Controls enthält die SAPUI5 Library ungefähr?</a:t>
            </a:r>
          </a:p>
          <a:p>
            <a:pPr marL="457200" indent="-457200">
              <a:buAutoNum type="arabicPeriod"/>
            </a:pPr>
            <a:r>
              <a:rPr lang="de-DE" sz="2200" dirty="0"/>
              <a:t>Was ist eine Aggregation in SAPUI5?</a:t>
            </a:r>
          </a:p>
          <a:p>
            <a:pPr marL="457200" indent="-457200">
              <a:buAutoNum type="arabicPeriod"/>
            </a:pPr>
            <a:r>
              <a:rPr lang="de-DE" sz="2200" dirty="0"/>
              <a:t>Wie kann ein Control in einer XML View definiert werden? </a:t>
            </a:r>
          </a:p>
          <a:p>
            <a:pPr marL="457200" indent="-457200">
              <a:buAutoNum type="arabicPeriod"/>
            </a:pPr>
            <a:r>
              <a:rPr lang="de-DE" sz="2200" dirty="0"/>
              <a:t>Was ist eine Assoziation in SAPUI5?</a:t>
            </a:r>
          </a:p>
          <a:p>
            <a:endParaRPr lang="de-DE" sz="2200" dirty="0"/>
          </a:p>
          <a:p>
            <a:endParaRPr lang="de-DE" sz="2200" dirty="0"/>
          </a:p>
        </p:txBody>
      </p:sp>
    </p:spTree>
    <p:extLst>
      <p:ext uri="{BB962C8B-B14F-4D97-AF65-F5344CB8AC3E}">
        <p14:creationId xmlns:p14="http://schemas.microsoft.com/office/powerpoint/2010/main" val="38840129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404D56-55BC-20F7-D0B6-02315EF0160C}"/>
              </a:ext>
            </a:extLst>
          </p:cNvPr>
          <p:cNvSpPr>
            <a:spLocks noGrp="1"/>
          </p:cNvSpPr>
          <p:nvPr>
            <p:ph type="title"/>
          </p:nvPr>
        </p:nvSpPr>
        <p:spPr>
          <a:xfrm>
            <a:off x="640080" y="325369"/>
            <a:ext cx="4368602" cy="1956841"/>
          </a:xfrm>
        </p:spPr>
        <p:txBody>
          <a:bodyPr anchor="b">
            <a:normAutofit/>
          </a:bodyPr>
          <a:lstStyle/>
          <a:p>
            <a:r>
              <a:rPr lang="de-DE" sz="5400"/>
              <a:t>Info</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nhaltsplatzhalter 2">
            <a:extLst>
              <a:ext uri="{FF2B5EF4-FFF2-40B4-BE49-F238E27FC236}">
                <a16:creationId xmlns:a16="http://schemas.microsoft.com/office/drawing/2014/main" id="{18CC2487-103E-F62E-E707-CBFB07336CB8}"/>
              </a:ext>
            </a:extLst>
          </p:cNvPr>
          <p:cNvSpPr>
            <a:spLocks noGrp="1"/>
          </p:cNvSpPr>
          <p:nvPr>
            <p:ph idx="1"/>
          </p:nvPr>
        </p:nvSpPr>
        <p:spPr>
          <a:xfrm>
            <a:off x="640080" y="2872899"/>
            <a:ext cx="4243589" cy="3320668"/>
          </a:xfrm>
        </p:spPr>
        <p:txBody>
          <a:bodyPr>
            <a:normAutofit/>
          </a:bodyPr>
          <a:lstStyle/>
          <a:p>
            <a:pPr marL="0" indent="0">
              <a:buNone/>
            </a:pPr>
            <a:r>
              <a:rPr lang="de-DE" sz="2200" dirty="0"/>
              <a:t>Die Quelltexte zur Übungen oder Musterlösungen sind unter </a:t>
            </a:r>
            <a:r>
              <a:rPr lang="de-DE" sz="2200" dirty="0">
                <a:hlinkClick r:id="rId2"/>
              </a:rPr>
              <a:t>GitHub Schulung</a:t>
            </a:r>
            <a:r>
              <a:rPr lang="de-DE" sz="2200" dirty="0"/>
              <a:t> zu finden.</a:t>
            </a:r>
          </a:p>
        </p:txBody>
      </p:sp>
      <p:pic>
        <p:nvPicPr>
          <p:cNvPr id="5" name="Picture 4" descr="Aufbruch zu einer Reise alleine">
            <a:extLst>
              <a:ext uri="{FF2B5EF4-FFF2-40B4-BE49-F238E27FC236}">
                <a16:creationId xmlns:a16="http://schemas.microsoft.com/office/drawing/2014/main" id="{405D972B-858F-BF1E-2DD5-ECF918EBBB49}"/>
              </a:ext>
            </a:extLst>
          </p:cNvPr>
          <p:cNvPicPr>
            <a:picLocks noChangeAspect="1"/>
          </p:cNvPicPr>
          <p:nvPr/>
        </p:nvPicPr>
        <p:blipFill rotWithShape="1">
          <a:blip r:embed="rId3"/>
          <a:srcRect l="16803" r="797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97046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7089</Words>
  <Application>Microsoft Office PowerPoint</Application>
  <PresentationFormat>Breitbild</PresentationFormat>
  <Paragraphs>897</Paragraphs>
  <Slides>95</Slides>
  <Notes>84</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95</vt:i4>
      </vt:variant>
    </vt:vector>
  </HeadingPairs>
  <TitlesOfParts>
    <vt:vector size="104" baseType="lpstr">
      <vt:lpstr>-apple-system</vt:lpstr>
      <vt:lpstr>Aptos</vt:lpstr>
      <vt:lpstr>Aptos Display</vt:lpstr>
      <vt:lpstr>Arial</vt:lpstr>
      <vt:lpstr>Consolas</vt:lpstr>
      <vt:lpstr>Segoe WPC</vt:lpstr>
      <vt:lpstr>Times New Roman</vt:lpstr>
      <vt:lpstr>Wingdings</vt:lpstr>
      <vt:lpstr>Office</vt:lpstr>
      <vt:lpstr>Schulung: SAP UI5 und Fiori</vt:lpstr>
      <vt:lpstr>Agenda – Tag 01</vt:lpstr>
      <vt:lpstr>1. HTML5 und JavaScript  </vt:lpstr>
      <vt:lpstr>HTML5 Grundlagen</vt:lpstr>
      <vt:lpstr>HTML5 vs. HTML – Was ist neu? </vt:lpstr>
      <vt:lpstr>HTML5 vs. HTML – Was ist neu? </vt:lpstr>
      <vt:lpstr>HTML5 – Grundlegende Dokumentstruktur </vt:lpstr>
      <vt:lpstr>Einführung JavaScript</vt:lpstr>
      <vt:lpstr>Einführung JavaScript</vt:lpstr>
      <vt:lpstr>JavaScript – Engines - Clientseitig</vt:lpstr>
      <vt:lpstr>JavaScript – Was kann In-Browser JavaScript? </vt:lpstr>
      <vt:lpstr>JavaScript Datentypen - Übersicht</vt:lpstr>
      <vt:lpstr>JavaScript Datentypen 1/3</vt:lpstr>
      <vt:lpstr>JavaScript Datentypen 2/3</vt:lpstr>
      <vt:lpstr>JavaScript Datentypen 3/3</vt:lpstr>
      <vt:lpstr>JavaScript Datentypen 3/3</vt:lpstr>
      <vt:lpstr>JavaScript Variablen und Datentypen</vt:lpstr>
      <vt:lpstr>JavaScript – Deklaration von Objekten</vt:lpstr>
      <vt:lpstr>JavaScript – Objekte – 2 Zugriffsarten</vt:lpstr>
      <vt:lpstr>JavaScript  - Objekte mit JSON</vt:lpstr>
      <vt:lpstr>JavaScript  - Arrays</vt:lpstr>
      <vt:lpstr>JavaScript  - Arrays</vt:lpstr>
      <vt:lpstr>JavaScript  - Syntax - Codeblöcke</vt:lpstr>
      <vt:lpstr>JavaScript  - Syntax - Codeblöcke</vt:lpstr>
      <vt:lpstr>JavaScript  - Syntax - Selektionen</vt:lpstr>
      <vt:lpstr>JavaScript  - Syntax - Iteration</vt:lpstr>
      <vt:lpstr>JavaScript  - Syntax – Ternärer Operator</vt:lpstr>
      <vt:lpstr>2. SAP UI5 - Grundlagen </vt:lpstr>
      <vt:lpstr>SAPUI5 – Themen</vt:lpstr>
      <vt:lpstr>SAPUI5 – Historisch</vt:lpstr>
      <vt:lpstr>Was ist SAPUI5?</vt:lpstr>
      <vt:lpstr>Was ist SAPUI5?</vt:lpstr>
      <vt:lpstr>SAPUI5 – Wichtigste Bausteine</vt:lpstr>
      <vt:lpstr>SAPUI5 – Wichtigste Bausteine</vt:lpstr>
      <vt:lpstr>SAPUI5 – Unterschiede SAPUI5 vs OpenUI5</vt:lpstr>
      <vt:lpstr>SAPUI5 – SAPUI5 Architektur</vt:lpstr>
      <vt:lpstr>SAPUI5 – Warum?</vt:lpstr>
      <vt:lpstr>SAPUI5 – Key features</vt:lpstr>
      <vt:lpstr>SAPUI5 – Weitere Features</vt:lpstr>
      <vt:lpstr>SAPUI5 – Anwendungsfälle – Fiori Apps</vt:lpstr>
      <vt:lpstr>SAPUI5 – Anwendungsfälle – Fiori Apps</vt:lpstr>
      <vt:lpstr>Einstieg in die WebIDE</vt:lpstr>
      <vt:lpstr>SAP UI5 Entwicklungsumgebungen</vt:lpstr>
      <vt:lpstr>SAP WebIDE – Definition</vt:lpstr>
      <vt:lpstr>WebIDE - Architektur</vt:lpstr>
      <vt:lpstr>WebIDE - Start </vt:lpstr>
      <vt:lpstr>WebIDE - Start </vt:lpstr>
      <vt:lpstr>WebIDE – Key Features</vt:lpstr>
      <vt:lpstr>WebIDE - Benutzeroberfläche</vt:lpstr>
      <vt:lpstr>WebIDE - Benutzeroberfläche</vt:lpstr>
      <vt:lpstr>WebIDE - Vorteile</vt:lpstr>
      <vt:lpstr>WebIDE – SAPUI5 App mit Template </vt:lpstr>
      <vt:lpstr>WebIDE – SAPUI5 App mit Template </vt:lpstr>
      <vt:lpstr>WebIDE – SAPUI5 App mit Template </vt:lpstr>
      <vt:lpstr>WebIDE – SAPUI5 App mit Template </vt:lpstr>
      <vt:lpstr>WebIDE – SAPUI5 App mit Template </vt:lpstr>
      <vt:lpstr>SAPUI5 Dokumentation</vt:lpstr>
      <vt:lpstr>SAPUI5 SDK - Dokumentation</vt:lpstr>
      <vt:lpstr>SAPUI5 Bootstrapping</vt:lpstr>
      <vt:lpstr>SAP UI5 Bootstrapping</vt:lpstr>
      <vt:lpstr>SAP UI5 Bootstrapping</vt:lpstr>
      <vt:lpstr>SAP UI5 Bootstrapping</vt:lpstr>
      <vt:lpstr>SAPUI5 - Projekt Datei Struktur</vt:lpstr>
      <vt:lpstr>SAPUI5 Controls</vt:lpstr>
      <vt:lpstr>SAPUI5 Controls</vt:lpstr>
      <vt:lpstr>SAPUI5 Controls – Verwendung in XML Views</vt:lpstr>
      <vt:lpstr>SAPUI5 Controls – Verwendung im Controller</vt:lpstr>
      <vt:lpstr>SAPUI5 Controls – Verwendung in XML Views</vt:lpstr>
      <vt:lpstr>SAPUI5 Controls – Unterschiede zwischen Controls</vt:lpstr>
      <vt:lpstr>SAPUI5 Controls – Lifecycle der Controls</vt:lpstr>
      <vt:lpstr>SAPUI5 Controls – Aggregationen</vt:lpstr>
      <vt:lpstr>SAPUI5 Controls – Assoziationen</vt:lpstr>
      <vt:lpstr>SAPUI5 List Controls</vt:lpstr>
      <vt:lpstr>SAPUI5 Container und Layout Controls</vt:lpstr>
      <vt:lpstr>SAPUI5 Smart Controls</vt:lpstr>
      <vt:lpstr>SAPUI5 Controls – Orchestrierung</vt:lpstr>
      <vt:lpstr>Model View Controller (MVC)  Prinzip</vt:lpstr>
      <vt:lpstr>Model View Controller Konzept</vt:lpstr>
      <vt:lpstr>Model View Controller Konzept</vt:lpstr>
      <vt:lpstr>Model View Controller Konzept</vt:lpstr>
      <vt:lpstr>MVC Konzept – JavaScript Views</vt:lpstr>
      <vt:lpstr>MVC Konzept – JSON Views</vt:lpstr>
      <vt:lpstr>MVC Konzept – HTML Views</vt:lpstr>
      <vt:lpstr>MVC Konzept – XML Views</vt:lpstr>
      <vt:lpstr>MVC Konzept – View und Controller</vt:lpstr>
      <vt:lpstr>Controller in SAPUI5</vt:lpstr>
      <vt:lpstr>Controller in SAPUI5 - Lifecycle</vt:lpstr>
      <vt:lpstr>Controller – Registrierung Events</vt:lpstr>
      <vt:lpstr>Controller – Registrierung v. Events im Controller</vt:lpstr>
      <vt:lpstr>Controller – Registrierung v. Events im View</vt:lpstr>
      <vt:lpstr>Models in UI5</vt:lpstr>
      <vt:lpstr>Models - Instanziierung</vt:lpstr>
      <vt:lpstr>Models – Setzen des Models (mit setModel())</vt:lpstr>
      <vt:lpstr>Quiz</vt:lpstr>
      <vt:lpstr>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 Implementierungs-Workflow</dc:title>
  <dc:creator>Nils Meyhoff</dc:creator>
  <cp:lastModifiedBy>Matti Lange</cp:lastModifiedBy>
  <cp:revision>369</cp:revision>
  <dcterms:created xsi:type="dcterms:W3CDTF">2024-05-22T07:20:18Z</dcterms:created>
  <dcterms:modified xsi:type="dcterms:W3CDTF">2025-02-17T09:21:21Z</dcterms:modified>
</cp:coreProperties>
</file>